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94" r:id="rId7"/>
    <p:sldId id="261" r:id="rId8"/>
    <p:sldId id="296" r:id="rId9"/>
    <p:sldId id="310" r:id="rId10"/>
    <p:sldId id="298" r:id="rId11"/>
    <p:sldId id="311" r:id="rId12"/>
    <p:sldId id="312" r:id="rId13"/>
    <p:sldId id="307" r:id="rId14"/>
    <p:sldId id="264" r:id="rId15"/>
    <p:sldId id="313" r:id="rId16"/>
    <p:sldId id="314" r:id="rId17"/>
    <p:sldId id="265" r:id="rId18"/>
    <p:sldId id="317" r:id="rId19"/>
    <p:sldId id="266" r:id="rId20"/>
    <p:sldId id="325" r:id="rId21"/>
    <p:sldId id="267" r:id="rId22"/>
    <p:sldId id="268" r:id="rId23"/>
    <p:sldId id="326" r:id="rId24"/>
    <p:sldId id="27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175260" y="28575"/>
            <a:ext cx="9792335" cy="1582420"/>
          </a:xfrm>
        </p:spPr>
        <p:txBody>
          <a:bodyPr>
            <a:normAutofit/>
          </a:bodyPr>
          <a:p>
            <a:r>
              <a:rPr lang="en-GB" altLang="en-US" sz="4445">
                <a:solidFill>
                  <a:srgbClr val="FF0000"/>
                </a:solidFill>
                <a:latin typeface="Bahnschrift SemiBold" panose="020B0502040204020203" charset="0"/>
                <a:cs typeface="Bahnschrift SemiBold" panose="020B0502040204020203" charset="0"/>
              </a:rPr>
              <a:t>RAJIV GANDHI UNIVERSITY OF KNOWLEDGE TECHNOLOGIES</a:t>
            </a:r>
            <a:endParaRPr lang="en-GB" altLang="en-US" sz="4445">
              <a:solidFill>
                <a:srgbClr val="FF0000"/>
              </a:solidFill>
              <a:latin typeface="Bahnschrift SemiBold" panose="020B0502040204020203" charset="0"/>
              <a:cs typeface="Bahnschrift SemiBold" panose="020B0502040204020203" charset="0"/>
            </a:endParaRPr>
          </a:p>
        </p:txBody>
      </p:sp>
      <p:sp>
        <p:nvSpPr>
          <p:cNvPr id="3" name="Subtitle 2"/>
          <p:cNvSpPr>
            <a:spLocks noGrp="1"/>
          </p:cNvSpPr>
          <p:nvPr>
            <p:ph type="subTitle" idx="1"/>
          </p:nvPr>
        </p:nvSpPr>
        <p:spPr>
          <a:xfrm>
            <a:off x="682625" y="2183765"/>
            <a:ext cx="9144000" cy="586740"/>
          </a:xfrm>
        </p:spPr>
        <p:txBody>
          <a:bodyPr>
            <a:normAutofit fontScale="90000"/>
          </a:bodyPr>
          <a:p>
            <a:r>
              <a:rPr lang="en-GB" altLang="en-US" sz="2800">
                <a:solidFill>
                  <a:srgbClr val="FF0000"/>
                </a:solidFill>
                <a:latin typeface="Bahnschrift SemiBold" panose="020B0502040204020203" charset="0"/>
                <a:cs typeface="Bahnschrift SemiBold" panose="020B0502040204020203" charset="0"/>
              </a:rPr>
              <a:t>DEPARTMENT OF ELECTRONICS AND COMMUNICATIONS</a:t>
            </a:r>
            <a:endParaRPr lang="en-GB" altLang="en-US" sz="2800">
              <a:solidFill>
                <a:srgbClr val="FF0000"/>
              </a:solidFill>
              <a:latin typeface="Bahnschrift SemiBold" panose="020B0502040204020203" charset="0"/>
              <a:cs typeface="Bahnschrift SemiBold" panose="020B0502040204020203" charset="0"/>
            </a:endParaRPr>
          </a:p>
        </p:txBody>
      </p:sp>
      <p:pic>
        <p:nvPicPr>
          <p:cNvPr id="5" name="Picture 4" descr="iiit logo"/>
          <p:cNvPicPr>
            <a:picLocks noChangeAspect="1"/>
          </p:cNvPicPr>
          <p:nvPr/>
        </p:nvPicPr>
        <p:blipFill>
          <a:blip r:embed="rId1"/>
          <a:srcRect l="12956" t="6404" r="13585" b="4883"/>
          <a:stretch>
            <a:fillRect/>
          </a:stretch>
        </p:blipFill>
        <p:spPr>
          <a:xfrm>
            <a:off x="9966960" y="28575"/>
            <a:ext cx="2225040" cy="1926590"/>
          </a:xfrm>
          <a:prstGeom prst="ellipse">
            <a:avLst/>
          </a:prstGeom>
        </p:spPr>
      </p:pic>
      <p:sp>
        <p:nvSpPr>
          <p:cNvPr id="4" name="Text Box 3"/>
          <p:cNvSpPr txBox="1"/>
          <p:nvPr/>
        </p:nvSpPr>
        <p:spPr>
          <a:xfrm>
            <a:off x="9826625" y="1610995"/>
            <a:ext cx="2959735" cy="372745"/>
          </a:xfrm>
          <a:prstGeom prst="rect">
            <a:avLst/>
          </a:prstGeom>
          <a:noFill/>
        </p:spPr>
        <p:txBody>
          <a:bodyPr wrap="square" rtlCol="0">
            <a:noAutofit/>
          </a:bodyPr>
          <a:p>
            <a:r>
              <a:rPr lang="en-GB" altLang="en-US" sz="2800">
                <a:latin typeface="Bahnschrift SemiBold" panose="020B0502040204020203" charset="0"/>
                <a:cs typeface="Bahnschrift SemiBold" panose="020B0502040204020203" charset="0"/>
              </a:rPr>
              <a:t>SRIKAKULAM</a:t>
            </a:r>
            <a:endParaRPr lang="en-GB" altLang="en-US" sz="2800">
              <a:latin typeface="Bahnschrift SemiBold" panose="020B0502040204020203" charset="0"/>
              <a:cs typeface="Bahnschrift SemiBold" panose="020B0502040204020203" charset="0"/>
            </a:endParaRPr>
          </a:p>
        </p:txBody>
      </p:sp>
      <p:sp>
        <p:nvSpPr>
          <p:cNvPr id="6" name="Text Box 5"/>
          <p:cNvSpPr txBox="1"/>
          <p:nvPr/>
        </p:nvSpPr>
        <p:spPr>
          <a:xfrm>
            <a:off x="1556385" y="3479165"/>
            <a:ext cx="11229975" cy="1489075"/>
          </a:xfrm>
          <a:prstGeom prst="rect">
            <a:avLst/>
          </a:prstGeom>
          <a:noFill/>
        </p:spPr>
        <p:txBody>
          <a:bodyPr wrap="square" rtlCol="0">
            <a:noAutofit/>
          </a:bodyPr>
          <a:p>
            <a:r>
              <a:rPr lang="en-GB" altLang="en-US" sz="4000">
                <a:latin typeface="Bahnschrift SemiBold" panose="020B0502040204020203" charset="0"/>
                <a:cs typeface="Bahnschrift SemiBold" panose="020B0502040204020203" charset="0"/>
              </a:rPr>
              <a:t>HAND WRITTEN TO DIGITAL TEXT [QR]</a:t>
            </a:r>
            <a:endParaRPr lang="en-GB" altLang="en-US" sz="4000">
              <a:latin typeface="Bahnschrift SemiBold" panose="020B0502040204020203" charset="0"/>
              <a:cs typeface="Bahnschrift SemiBold" panose="020B0502040204020203" charset="0"/>
            </a:endParaRPr>
          </a:p>
        </p:txBody>
      </p:sp>
      <p:sp>
        <p:nvSpPr>
          <p:cNvPr id="7" name="Text Box 6"/>
          <p:cNvSpPr txBox="1"/>
          <p:nvPr/>
        </p:nvSpPr>
        <p:spPr>
          <a:xfrm>
            <a:off x="4606290" y="2770505"/>
            <a:ext cx="4064000" cy="521970"/>
          </a:xfrm>
          <a:prstGeom prst="rect">
            <a:avLst/>
          </a:prstGeom>
          <a:noFill/>
        </p:spPr>
        <p:txBody>
          <a:bodyPr wrap="square" rtlCol="0">
            <a:spAutoFit/>
          </a:bodyPr>
          <a:p>
            <a:r>
              <a:rPr lang="en-GB" altLang="en-US" sz="2800">
                <a:latin typeface="Bahnschrift SemiBold" panose="020B0502040204020203" charset="0"/>
                <a:cs typeface="Bahnschrift SemiBold" panose="020B0502040204020203" charset="0"/>
              </a:rPr>
              <a:t>MINI PROJECT-2</a:t>
            </a:r>
            <a:endParaRPr lang="en-GB" altLang="en-US" sz="2800">
              <a:latin typeface="Bahnschrift SemiBold" panose="020B0502040204020203" charset="0"/>
              <a:cs typeface="Bahnschrift SemiBold" panose="020B0502040204020203" charset="0"/>
            </a:endParaRPr>
          </a:p>
        </p:txBody>
      </p:sp>
      <p:sp>
        <p:nvSpPr>
          <p:cNvPr id="8" name="Text Box 7"/>
          <p:cNvSpPr txBox="1"/>
          <p:nvPr/>
        </p:nvSpPr>
        <p:spPr>
          <a:xfrm>
            <a:off x="8004175" y="5154930"/>
            <a:ext cx="4064000" cy="829945"/>
          </a:xfrm>
          <a:prstGeom prst="rect">
            <a:avLst/>
          </a:prstGeom>
          <a:noFill/>
        </p:spPr>
        <p:txBody>
          <a:bodyPr wrap="square" rtlCol="0">
            <a:spAutoFit/>
          </a:bodyPr>
          <a:p>
            <a:r>
              <a:rPr lang="en-GB" altLang="en-US" sz="2400">
                <a:latin typeface="Bahnschrift SemiBold" panose="020B0502040204020203" charset="0"/>
                <a:cs typeface="Bahnschrift SemiBold" panose="020B0502040204020203" charset="0"/>
              </a:rPr>
              <a:t>Under the Guidence of:</a:t>
            </a:r>
            <a:endParaRPr lang="en-GB" altLang="en-US" sz="2400">
              <a:latin typeface="Bahnschrift SemiBold" panose="020B0502040204020203" charset="0"/>
              <a:cs typeface="Bahnschrift SemiBold" panose="020B0502040204020203" charset="0"/>
            </a:endParaRPr>
          </a:p>
          <a:p>
            <a:r>
              <a:rPr lang="en-GB" altLang="en-US" sz="2400">
                <a:latin typeface="Bahnschrift SemiBold" panose="020B0502040204020203" charset="0"/>
                <a:cs typeface="Bahnschrift SemiBold" panose="020B0502040204020203" charset="0"/>
              </a:rPr>
              <a:t>   T.S.Gagandeep</a:t>
            </a:r>
            <a:endParaRPr lang="en-GB" altLang="en-US" sz="2400">
              <a:latin typeface="Bahnschrift SemiBold" panose="020B0502040204020203" charset="0"/>
              <a:cs typeface="Bahnschrift SemiBold"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34670" y="353695"/>
            <a:ext cx="11034395" cy="6025515"/>
          </a:xfrm>
        </p:spPr>
        <p:txBody>
          <a:bodyPr/>
          <a:p>
            <a:pPr marL="0" indent="0">
              <a:buFont typeface="Wingdings" panose="05000000000000000000" charset="0"/>
              <a:buNone/>
            </a:pPr>
            <a:r>
              <a:rPr lang="en-GB" altLang="en-US">
                <a:sym typeface="+mn-ea"/>
              </a:rPr>
              <a:t> </a:t>
            </a:r>
            <a:r>
              <a:rPr lang="en-GB" altLang="en-US">
                <a:sym typeface="+mn-ea"/>
              </a:rPr>
              <a:t>3</a:t>
            </a:r>
            <a:r>
              <a:rPr lang="en-US" altLang="en-GB">
                <a:sym typeface="+mn-ea"/>
              </a:rPr>
              <a:t>. S</a:t>
            </a:r>
            <a:r>
              <a:rPr lang="en-GB" altLang="en-US">
                <a:sym typeface="+mn-ea"/>
              </a:rPr>
              <a:t>OFTWARE/PROGRAMMING FOR</a:t>
            </a:r>
            <a:r>
              <a:rPr lang="en-US" altLang="en-GB">
                <a:sym typeface="+mn-ea"/>
              </a:rPr>
              <a:t> ESP32 CAM</a:t>
            </a:r>
            <a:endParaRPr lang="en-US" altLang="en-GB">
              <a:sym typeface="+mn-ea"/>
            </a:endParaRPr>
          </a:p>
          <a:p>
            <a:pPr marL="0" indent="0">
              <a:buFont typeface="Wingdings" panose="05000000000000000000" charset="0"/>
              <a:buNone/>
            </a:pPr>
            <a:r>
              <a:rPr lang="en-GB" altLang="en-US">
                <a:sym typeface="+mn-ea"/>
              </a:rPr>
              <a:t>                       </a:t>
            </a:r>
            <a:r>
              <a:rPr lang="en-US" altLang="en-GB">
                <a:sym typeface="+mn-ea"/>
              </a:rPr>
              <a:t>The *software* running on the ESP32 CAM controls the camera, manages video capture, and processes the image or video frames for text extraction and QR code generation.</a:t>
            </a:r>
            <a:r>
              <a:rPr lang="en-US" altLang="en-GB">
                <a:sym typeface="+mn-ea"/>
              </a:rPr>
              <a:t>This software can be written in *Arduino IDE* or *ESP-IDF*, depending on the user’s preference and experience.</a:t>
            </a:r>
            <a:endParaRPr lang="en-US" altLang="en-GB">
              <a:sym typeface="+mn-ea"/>
            </a:endParaRPr>
          </a:p>
          <a:p>
            <a:pPr marL="0" indent="0">
              <a:buFont typeface="Wingdings" panose="05000000000000000000" charset="0"/>
              <a:buNone/>
            </a:pPr>
            <a:endParaRPr lang="en-US" altLang="en-GB"/>
          </a:p>
          <a:p>
            <a:pPr>
              <a:buFont typeface="Wingdings" panose="05000000000000000000" charset="0"/>
              <a:buChar char="ü"/>
            </a:pPr>
            <a:r>
              <a:rPr lang="en-GB" altLang="en-US"/>
              <a:t> </a:t>
            </a:r>
            <a:r>
              <a:rPr lang="en-US" altLang="en-GB">
                <a:sym typeface="+mn-ea"/>
              </a:rPr>
              <a:t>*Camera Control*: The software handles the initialization of the ESP32 CAM, ensuring that the camera captures the video stream at the desired resolution and frame rate.</a:t>
            </a:r>
            <a:endParaRPr lang="en-US" altLang="en-GB">
              <a:sym typeface="+mn-ea"/>
            </a:endParaRPr>
          </a:p>
          <a:p>
            <a:pPr>
              <a:buFont typeface="Wingdings" panose="05000000000000000000" charset="0"/>
              <a:buChar char="ü"/>
            </a:pPr>
            <a:r>
              <a:rPr lang="en-US" altLang="en-GB">
                <a:sym typeface="+mn-ea"/>
              </a:rPr>
              <a:t> </a:t>
            </a:r>
            <a:r>
              <a:rPr lang="en-US" altLang="en-GB">
                <a:sym typeface="+mn-ea"/>
              </a:rPr>
              <a:t>Image Processing*: While the ESP32 CAM might not have a powerful processor for advanced image processing, basic enhancements like adjusting brightness, cropping, or filtering frames can be done on the device itself.</a:t>
            </a:r>
            <a:endParaRPr lang="en-US" altLang="en-GB">
              <a:sym typeface="+mn-ea"/>
            </a:endParaRPr>
          </a:p>
          <a:p>
            <a:pPr>
              <a:buFont typeface="Wingdings" panose="05000000000000000000" charset="0"/>
              <a:buChar char="ü"/>
            </a:pPr>
            <a:endParaRPr lang="en-US" altLang="en-GB"/>
          </a:p>
          <a:p>
            <a:pPr marL="0" indent="0">
              <a:buFont typeface="Wingdings" panose="05000000000000000000" charset="0"/>
              <a:buNone/>
            </a:pPr>
            <a:endParaRPr lang="en-US" altLang="en-GB"/>
          </a:p>
          <a:p>
            <a:pPr marL="0" indent="0">
              <a:buFont typeface="Wingdings" panose="05000000000000000000" charset="0"/>
              <a:buNone/>
            </a:pPr>
            <a:endParaRPr lang="en-GB"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86105" y="527050"/>
            <a:ext cx="11019790" cy="5996940"/>
          </a:xfrm>
        </p:spPr>
        <p:txBody>
          <a:bodyPr>
            <a:noAutofit/>
          </a:bodyPr>
          <a:p>
            <a:pPr>
              <a:buFont typeface="Wingdings" panose="05000000000000000000" charset="0"/>
              <a:buChar char="ü"/>
            </a:pPr>
            <a:r>
              <a:rPr lang="en-GB" altLang="en-US" sz="2700"/>
              <a:t>  </a:t>
            </a:r>
            <a:r>
              <a:rPr lang="en-US" altLang="en-GB" sz="2700">
                <a:sym typeface="+mn-ea"/>
              </a:rPr>
              <a:t>*QR Code Generation: Once the text is processed, the software is responsible for converting the digital text into a QR code. There are libraries available in Arduino IDE (e.g., **qrcode* library) to easily generate QR codes</a:t>
            </a:r>
            <a:endParaRPr lang="en-US" altLang="en-GB" sz="2700">
              <a:sym typeface="+mn-ea"/>
            </a:endParaRPr>
          </a:p>
          <a:p>
            <a:pPr>
              <a:buFont typeface="Wingdings" panose="05000000000000000000" charset="0"/>
              <a:buChar char="ü"/>
            </a:pPr>
            <a:r>
              <a:rPr lang="en-US" altLang="en-GB" sz="2700">
                <a:sym typeface="+mn-ea"/>
              </a:rPr>
              <a:t> </a:t>
            </a:r>
            <a:r>
              <a:rPr lang="en-US" altLang="en-GB" sz="2700">
                <a:sym typeface="+mn-ea"/>
              </a:rPr>
              <a:t>*Wi-Fi Communication (optional)*: If the system requires cloud storage or online interaction, the software can upload the captured content to a server via Wi-Fi.</a:t>
            </a:r>
            <a:endParaRPr lang="en-US" altLang="en-GB" sz="2700"/>
          </a:p>
          <a:p>
            <a:pPr marL="0" indent="0">
              <a:buFont typeface="Wingdings" panose="05000000000000000000" charset="0"/>
              <a:buNone/>
            </a:pPr>
            <a:r>
              <a:rPr lang="en-GB" altLang="en-US" sz="2700">
                <a:sym typeface="+mn-ea"/>
              </a:rPr>
              <a:t> </a:t>
            </a:r>
            <a:endParaRPr lang="en-GB" altLang="en-US" sz="2700">
              <a:sym typeface="+mn-ea"/>
            </a:endParaRPr>
          </a:p>
          <a:p>
            <a:pPr marL="0" indent="0">
              <a:buFont typeface="Wingdings" panose="05000000000000000000" charset="0"/>
              <a:buNone/>
            </a:pPr>
            <a:r>
              <a:rPr lang="en-GB" altLang="en-US" sz="2700">
                <a:sym typeface="+mn-ea"/>
              </a:rPr>
              <a:t>4</a:t>
            </a:r>
            <a:r>
              <a:rPr lang="en-US" altLang="en-GB" sz="2700">
                <a:sym typeface="+mn-ea"/>
              </a:rPr>
              <a:t>. M</a:t>
            </a:r>
            <a:r>
              <a:rPr lang="en-GB" altLang="en-US" sz="2700">
                <a:sym typeface="+mn-ea"/>
              </a:rPr>
              <a:t>OBILE OR</a:t>
            </a:r>
            <a:r>
              <a:rPr lang="en-US" altLang="en-GB" sz="2700">
                <a:sym typeface="+mn-ea"/>
              </a:rPr>
              <a:t> D</a:t>
            </a:r>
            <a:r>
              <a:rPr lang="en-GB" altLang="en-US" sz="2700">
                <a:sym typeface="+mn-ea"/>
              </a:rPr>
              <a:t>ESKTOP</a:t>
            </a:r>
            <a:r>
              <a:rPr lang="en-US" altLang="en-GB" sz="2700">
                <a:sym typeface="+mn-ea"/>
              </a:rPr>
              <a:t> QR C</a:t>
            </a:r>
            <a:r>
              <a:rPr lang="en-GB" altLang="en-US" sz="2700">
                <a:sym typeface="+mn-ea"/>
              </a:rPr>
              <a:t>ODE</a:t>
            </a:r>
            <a:r>
              <a:rPr lang="en-US" altLang="en-GB" sz="2700">
                <a:sym typeface="+mn-ea"/>
              </a:rPr>
              <a:t> S</a:t>
            </a:r>
            <a:r>
              <a:rPr lang="en-GB" altLang="en-US" sz="2700">
                <a:sym typeface="+mn-ea"/>
              </a:rPr>
              <a:t>CANNER</a:t>
            </a:r>
            <a:endParaRPr lang="en-US" altLang="en-GB" sz="2700">
              <a:sym typeface="+mn-ea"/>
            </a:endParaRPr>
          </a:p>
          <a:p>
            <a:pPr marL="0" indent="0">
              <a:buNone/>
            </a:pPr>
            <a:r>
              <a:rPr lang="en-US" altLang="en-GB" sz="2700">
                <a:sym typeface="+mn-ea"/>
              </a:rPr>
              <a:t> A *QR code scanner* is a tool or application that reads the encoded QR code and decodes it back into readable text. The most common way to scan a QR code is through a mobile app.</a:t>
            </a:r>
            <a:endParaRPr lang="en-US" altLang="en-GB" sz="2700"/>
          </a:p>
          <a:p>
            <a:pPr marL="0" indent="0">
              <a:buNone/>
            </a:pPr>
            <a:endParaRPr lang="en-US" altLang="en-GB" sz="2700"/>
          </a:p>
          <a:p>
            <a:pPr marL="0" indent="0">
              <a:buNone/>
            </a:pPr>
            <a:endParaRPr lang="en-US" altLang="en-GB" sz="2700"/>
          </a:p>
          <a:p>
            <a:pPr>
              <a:buFont typeface="Wingdings" panose="05000000000000000000" charset="0"/>
              <a:buChar char="ü"/>
            </a:pPr>
            <a:endParaRPr lang="en-US" altLang="en-GB" sz="2700">
              <a:sym typeface="+mn-ea"/>
            </a:endParaRPr>
          </a:p>
          <a:p>
            <a:pPr marL="0" indent="0">
              <a:buNone/>
            </a:pPr>
            <a:r>
              <a:rPr lang="en-US" altLang="en-GB" sz="2700">
                <a:sym typeface="+mn-ea"/>
              </a:rPr>
              <a:t> </a:t>
            </a:r>
            <a:endParaRPr lang="en-US" altLang="en-GB" sz="2700"/>
          </a:p>
          <a:p>
            <a:pPr>
              <a:buFont typeface="Wingdings" panose="05000000000000000000" charset="0"/>
              <a:buChar char="ü"/>
            </a:pPr>
            <a:endParaRPr lang="en-US" altLang="en-GB" sz="2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388620"/>
            <a:ext cx="10925810" cy="5857240"/>
          </a:xfrm>
        </p:spPr>
        <p:txBody>
          <a:bodyPr>
            <a:noAutofit/>
          </a:bodyPr>
          <a:p>
            <a:pPr marL="0" indent="0">
              <a:buNone/>
            </a:pPr>
            <a:r>
              <a:rPr lang="en-US" altLang="en-GB"/>
              <a:t> </a:t>
            </a:r>
            <a:r>
              <a:rPr lang="en-GB" altLang="en-US"/>
              <a:t>5</a:t>
            </a:r>
            <a:r>
              <a:rPr lang="en-US" altLang="en-GB"/>
              <a:t>. O</a:t>
            </a:r>
            <a:r>
              <a:rPr lang="en-GB" altLang="en-US"/>
              <a:t>PTIONAL CLOUD</a:t>
            </a:r>
            <a:r>
              <a:rPr lang="en-US" altLang="en-GB"/>
              <a:t> (</a:t>
            </a:r>
            <a:r>
              <a:rPr lang="en-GB" altLang="en-US"/>
              <a:t>FOR</a:t>
            </a:r>
            <a:r>
              <a:rPr lang="en-US" altLang="en-GB"/>
              <a:t> V</a:t>
            </a:r>
            <a:r>
              <a:rPr lang="en-GB" altLang="en-US"/>
              <a:t>IDEO</a:t>
            </a:r>
            <a:r>
              <a:rPr lang="en-US" altLang="en-GB"/>
              <a:t>/D</a:t>
            </a:r>
            <a:r>
              <a:rPr lang="en-GB" altLang="en-US"/>
              <a:t>ATA</a:t>
            </a:r>
            <a:r>
              <a:rPr lang="en-US" altLang="en-GB"/>
              <a:t>)</a:t>
            </a:r>
            <a:endParaRPr lang="en-US" altLang="en-GB"/>
          </a:p>
          <a:p>
            <a:pPr marL="0" indent="0">
              <a:buNone/>
            </a:pPr>
            <a:r>
              <a:rPr lang="en-GB" altLang="en-US"/>
              <a:t>                                 </a:t>
            </a:r>
            <a:r>
              <a:rPr lang="en-US" altLang="en-GB"/>
              <a:t>If desired, the system can be enhanced by storing the captured video or images in a cloud service or local storage (e.g., an SD card connected to the ESP32 CAM). This would allow users to access previous handwritten texts or review the capture process.</a:t>
            </a:r>
            <a:endParaRPr lang="en-US" altLang="en-GB"/>
          </a:p>
          <a:p>
            <a:pPr>
              <a:buFont typeface="Wingdings" panose="05000000000000000000" charset="0"/>
              <a:buChar char="ü"/>
            </a:pPr>
            <a:r>
              <a:rPr lang="en-US" altLang="en-GB"/>
              <a:t> </a:t>
            </a:r>
            <a:r>
              <a:rPr lang="en-US" altLang="en-GB">
                <a:sym typeface="+mn-ea"/>
              </a:rPr>
              <a:t>Data Backup*: Video footage and images of handwritten content can be uploaded to the cloud or stored locally for future retrieval and processing</a:t>
            </a:r>
            <a:r>
              <a:rPr lang="en-GB" altLang="en-US">
                <a:sym typeface="+mn-ea"/>
              </a:rPr>
              <a:t>.</a:t>
            </a:r>
            <a:endParaRPr lang="en-GB" altLang="en-US">
              <a:sym typeface="+mn-ea"/>
            </a:endParaRPr>
          </a:p>
          <a:p>
            <a:pPr>
              <a:buFont typeface="Wingdings" panose="05000000000000000000" charset="0"/>
              <a:buChar char="ü"/>
            </a:pPr>
            <a:r>
              <a:rPr lang="en-GB" altLang="en-US">
                <a:sym typeface="+mn-ea"/>
              </a:rPr>
              <a:t> </a:t>
            </a:r>
            <a:r>
              <a:rPr lang="en-US" altLang="en-GB">
                <a:sym typeface="+mn-ea"/>
              </a:rPr>
              <a:t>*Access and Analysis*: Stored videos could be analyzed later for additional processing or improvements</a:t>
            </a:r>
            <a:endParaRPr lang="en-US" altLang="en-GB">
              <a:sym typeface="+mn-ea"/>
            </a:endParaRPr>
          </a:p>
          <a:p>
            <a:pPr>
              <a:buFont typeface="Wingdings" panose="05000000000000000000" charset="0"/>
              <a:buChar char="ü"/>
            </a:pPr>
            <a:r>
              <a:rPr lang="en-US" altLang="en-GB">
                <a:sym typeface="+mn-ea"/>
              </a:rPr>
              <a:t> </a:t>
            </a:r>
            <a:r>
              <a:rPr lang="en-US" altLang="en-GB">
                <a:sym typeface="+mn-ea"/>
              </a:rPr>
              <a:t>*Cloud Storage*: Services like Google Drive, AWS, or custom servers can be used to store video data.</a:t>
            </a:r>
            <a:endParaRPr lang="en-US" altLang="en-GB">
              <a:sym typeface="+mn-ea"/>
            </a:endParaRPr>
          </a:p>
          <a:p>
            <a:pPr marL="0" indent="0">
              <a:buNone/>
            </a:pPr>
            <a:r>
              <a:rPr lang="en-US" altLang="en-GB">
                <a:sym typeface="+mn-ea"/>
              </a:rPr>
              <a:t> </a:t>
            </a:r>
            <a:endParaRPr lang="en-US" altLang="en-GB">
              <a:sym typeface="+mn-ea"/>
            </a:endParaRPr>
          </a:p>
          <a:p>
            <a:pPr marL="0" indent="0">
              <a:buNone/>
            </a:pPr>
            <a:r>
              <a:rPr lang="en-US" altLang="en-GB">
                <a:sym typeface="+mn-ea"/>
              </a:rPr>
              <a:t> </a:t>
            </a:r>
            <a:r>
              <a:rPr lang="en-GB" altLang="en-US">
                <a:sym typeface="+mn-ea"/>
              </a:rPr>
              <a:t> </a:t>
            </a:r>
            <a:endParaRPr lang="en-US" altLang="en-GB">
              <a:sym typeface="+mn-ea"/>
            </a:endParaRPr>
          </a:p>
          <a:p>
            <a:pPr marL="0" indent="0">
              <a:buNone/>
            </a:pPr>
            <a:r>
              <a:rPr lang="en-US" altLang="en-GB">
                <a:sym typeface="+mn-ea"/>
              </a:rPr>
              <a:t> </a:t>
            </a:r>
            <a:endParaRPr lang="en-US" altLang="en-GB">
              <a:sym typeface="+mn-ea"/>
            </a:endParaRPr>
          </a:p>
          <a:p>
            <a:pPr marL="0" indent="0">
              <a:buNone/>
            </a:pPr>
            <a:r>
              <a:rPr lang="en-US" altLang="en-GB">
                <a:sym typeface="+mn-ea"/>
              </a:rPr>
              <a:t> </a:t>
            </a:r>
            <a:endParaRPr lang="en-US" altLang="en-GB"/>
          </a:p>
          <a:p>
            <a:pPr marL="0" indent="0">
              <a:buNone/>
            </a:pPr>
            <a:r>
              <a:rPr lang="en-GB" altLang="en-US"/>
              <a:t> </a:t>
            </a:r>
            <a:endParaRPr lang="en-US" altLang="en-GB"/>
          </a:p>
          <a:p>
            <a:pPr marL="0" indent="0">
              <a:buNone/>
            </a:pPr>
            <a:endParaRPr lang="en-US" altLang="en-GB"/>
          </a:p>
          <a:p>
            <a:pPr>
              <a:buFont typeface="Wingdings" panose="05000000000000000000" charset="0"/>
              <a:buChar char="ü"/>
            </a:pPr>
            <a:endParaRPr lang="en-US" altLang="en-GB"/>
          </a:p>
          <a:p>
            <a:pPr marL="0" indent="0">
              <a:buNone/>
            </a:pP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8455" y="0"/>
            <a:ext cx="10515600" cy="1325880"/>
          </a:xfrm>
        </p:spPr>
        <p:txBody>
          <a:bodyPr>
            <a:normAutofit/>
          </a:bodyPr>
          <a:p>
            <a:r>
              <a:rPr lang="en-GB" altLang="en-US">
                <a:latin typeface="Bahnschrift SemiBold" panose="020B0502040204020203" charset="0"/>
                <a:cs typeface="Bahnschrift SemiBold" panose="020B0502040204020203" charset="0"/>
              </a:rPr>
              <a:t>Objectives</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338455" y="1205230"/>
            <a:ext cx="11853545" cy="5278120"/>
          </a:xfrm>
        </p:spPr>
        <p:txBody>
          <a:bodyPr>
            <a:normAutofit/>
          </a:bodyPr>
          <a:p>
            <a:pPr marL="0" indent="0">
              <a:buNone/>
            </a:pPr>
            <a:r>
              <a:rPr lang="en-US" altLang="en-GB"/>
              <a:t>1. *Convert Handwritten Text into Digital Format:*</a:t>
            </a:r>
            <a:endParaRPr lang="en-US" altLang="en-GB"/>
          </a:p>
          <a:p>
            <a:pPr marL="0" indent="0">
              <a:buNone/>
            </a:pPr>
            <a:r>
              <a:rPr lang="en-US" altLang="en-GB"/>
              <a:t>   </a:t>
            </a:r>
            <a:r>
              <a:rPr lang="en-GB" altLang="en-US"/>
              <a:t>           </a:t>
            </a:r>
            <a:r>
              <a:rPr lang="en-US" altLang="en-GB"/>
              <a:t> The primary objective of the project is to efficiently convert handwritten </a:t>
            </a:r>
            <a:r>
              <a:rPr lang="en-GB" altLang="en-US"/>
              <a:t>    </a:t>
            </a:r>
            <a:r>
              <a:rPr lang="en-US" altLang="en-GB"/>
              <a:t>text into a digital format</a:t>
            </a:r>
            <a:r>
              <a:rPr lang="en-GB" altLang="en-US"/>
              <a:t>[</a:t>
            </a:r>
            <a:r>
              <a:rPr lang="en-US" altLang="en-GB"/>
              <a:t>Using the ESP32 CAM module</a:t>
            </a:r>
            <a:r>
              <a:rPr lang="en-GB" altLang="en-US"/>
              <a:t>]</a:t>
            </a:r>
            <a:r>
              <a:rPr lang="en-US" altLang="en-GB"/>
              <a:t> </a:t>
            </a:r>
            <a:endParaRPr lang="en-US" altLang="en-GB"/>
          </a:p>
          <a:p>
            <a:pPr marL="0" indent="0">
              <a:buNone/>
            </a:pPr>
            <a:r>
              <a:rPr lang="en-US" altLang="en-GB"/>
              <a:t>2. *Generate QR Codes for Digital Representation:*</a:t>
            </a:r>
            <a:endParaRPr lang="en-US" altLang="en-GB"/>
          </a:p>
          <a:p>
            <a:pPr marL="0" indent="0">
              <a:buNone/>
            </a:pPr>
            <a:r>
              <a:rPr lang="en-US" altLang="en-GB"/>
              <a:t>  </a:t>
            </a:r>
            <a:r>
              <a:rPr lang="en-GB" altLang="en-US"/>
              <a:t>         </a:t>
            </a:r>
            <a:r>
              <a:rPr lang="en-US" altLang="en-GB"/>
              <a:t> </a:t>
            </a:r>
            <a:r>
              <a:rPr lang="en-GB" altLang="en-US"/>
              <a:t>Our</a:t>
            </a:r>
            <a:r>
              <a:rPr lang="en-US" altLang="en-GB"/>
              <a:t> next goal is to encode this text into a QR code.</a:t>
            </a:r>
            <a:endParaRPr lang="en-US" altLang="en-GB"/>
          </a:p>
          <a:p>
            <a:pPr marL="0" indent="0">
              <a:buNone/>
            </a:pPr>
            <a:r>
              <a:rPr lang="en-US" altLang="en-GB">
                <a:sym typeface="+mn-ea"/>
              </a:rPr>
              <a:t>3. *Enhance Accessibility of Handwritten Information:*</a:t>
            </a:r>
            <a:endParaRPr lang="en-US" altLang="en-GB">
              <a:sym typeface="+mn-ea"/>
            </a:endParaRPr>
          </a:p>
          <a:p>
            <a:pPr marL="0" indent="0">
              <a:buNone/>
            </a:pPr>
            <a:r>
              <a:rPr lang="en-GB" altLang="en-US"/>
              <a:t>                </a:t>
            </a:r>
            <a:r>
              <a:rPr lang="en-US" altLang="en-GB">
                <a:sym typeface="+mn-ea"/>
              </a:rPr>
              <a:t>It eliminates the need for manual typing and enables quick access to handwritten text via smartphones or QR code scanners</a:t>
            </a:r>
            <a:endParaRPr lang="en-US" altLang="en-GB"/>
          </a:p>
          <a:p>
            <a:pPr marL="0" indent="0">
              <a:buNone/>
            </a:pPr>
            <a:r>
              <a:rPr lang="en-US" altLang="en-GB">
                <a:sym typeface="+mn-ea"/>
              </a:rPr>
              <a:t>4. *Implement Real-Time Video Capture with ESP32 CAM:*</a:t>
            </a:r>
            <a:endParaRPr lang="en-US" altLang="en-GB">
              <a:sym typeface="+mn-ea"/>
            </a:endParaRPr>
          </a:p>
          <a:p>
            <a:pPr marL="0" indent="0">
              <a:buNone/>
            </a:pPr>
            <a:r>
              <a:rPr lang="en-US" altLang="en-GB">
                <a:sym typeface="+mn-ea"/>
              </a:rPr>
              <a:t> </a:t>
            </a:r>
            <a:r>
              <a:rPr lang="en-GB" altLang="en-US">
                <a:sym typeface="+mn-ea"/>
              </a:rPr>
              <a:t>                 </a:t>
            </a:r>
            <a:r>
              <a:rPr lang="en-US" altLang="en-GB">
                <a:sym typeface="+mn-ea"/>
              </a:rPr>
              <a:t>The project utilizes the *ESP32 CAM* to capture the writing process in real-time.</a:t>
            </a:r>
            <a:endParaRPr lang="en-US" altLang="en-GB"/>
          </a:p>
          <a:p>
            <a:pPr marL="0" indent="0">
              <a:buNone/>
            </a:pPr>
            <a:endParaRPr lang="en-US" altLang="en-GB"/>
          </a:p>
          <a:p>
            <a:pPr marL="0" indent="0">
              <a:buNone/>
            </a:pPr>
            <a:endParaRPr lang="en-GB"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85470" y="613410"/>
            <a:ext cx="11021060" cy="6011545"/>
          </a:xfrm>
        </p:spPr>
        <p:txBody>
          <a:bodyPr/>
          <a:p>
            <a:pPr marL="0" indent="0">
              <a:buNone/>
            </a:pPr>
            <a:r>
              <a:rPr lang="en-US" altLang="en-GB">
                <a:sym typeface="+mn-ea"/>
              </a:rPr>
              <a:t>5. *Demonstrate Efficient Use of QR Codes for Data Storage and Retrieval:*</a:t>
            </a:r>
            <a:endParaRPr lang="en-US" altLang="en-GB">
              <a:sym typeface="+mn-ea"/>
            </a:endParaRPr>
          </a:p>
          <a:p>
            <a:pPr marL="0" indent="0">
              <a:buNone/>
            </a:pPr>
            <a:r>
              <a:rPr lang="en-US" altLang="en-GB">
                <a:sym typeface="+mn-ea"/>
              </a:rPr>
              <a:t> </a:t>
            </a:r>
            <a:r>
              <a:rPr lang="en-GB" altLang="en-US">
                <a:sym typeface="+mn-ea"/>
              </a:rPr>
              <a:t>         </a:t>
            </a:r>
            <a:r>
              <a:rPr lang="en-US" altLang="en-GB">
                <a:sym typeface="+mn-ea"/>
              </a:rPr>
              <a:t>This objective aims to show how QR codes can be used as a simple and effective way to encode, store, and retrieve handwritten data</a:t>
            </a:r>
            <a:r>
              <a:rPr lang="en-GB" altLang="en-US">
                <a:sym typeface="+mn-ea"/>
              </a:rPr>
              <a:t>.</a:t>
            </a:r>
            <a:r>
              <a:rPr lang="en-US" altLang="en-GB">
                <a:sym typeface="+mn-ea"/>
              </a:rPr>
              <a:t> </a:t>
            </a:r>
            <a:endParaRPr lang="en-US" altLang="en-GB">
              <a:sym typeface="+mn-ea"/>
            </a:endParaRPr>
          </a:p>
          <a:p>
            <a:pPr marL="0" indent="0">
              <a:buNone/>
            </a:pPr>
            <a:r>
              <a:rPr lang="en-US" altLang="en-GB">
                <a:sym typeface="+mn-ea"/>
              </a:rPr>
              <a:t>6. *Create a Cost-Effective and Practical Solution for Digitizing Handwritten Documents:*</a:t>
            </a:r>
            <a:endParaRPr lang="en-US" altLang="en-GB">
              <a:sym typeface="+mn-ea"/>
            </a:endParaRPr>
          </a:p>
          <a:p>
            <a:pPr marL="0" indent="0">
              <a:buNone/>
            </a:pPr>
            <a:r>
              <a:rPr lang="en-GB" altLang="en-US">
                <a:sym typeface="+mn-ea"/>
              </a:rPr>
              <a:t>             </a:t>
            </a:r>
            <a:r>
              <a:rPr lang="en-US" altLang="en-GB"/>
              <a:t>   </a:t>
            </a:r>
            <a:r>
              <a:rPr lang="en-US" altLang="en-GB">
                <a:sym typeface="+mn-ea"/>
              </a:rPr>
              <a:t> It seeks to demonstrate a practical, accessible, and scalable method for converting handwritten notes or documents into digital formats.</a:t>
            </a:r>
            <a:endParaRPr lang="en-US" altLang="en-GB">
              <a:sym typeface="+mn-ea"/>
            </a:endParaRPr>
          </a:p>
          <a:p>
            <a:pPr marL="0" indent="0">
              <a:buNone/>
            </a:pPr>
            <a:r>
              <a:rPr lang="en-US" altLang="en-GB">
                <a:sym typeface="+mn-ea"/>
              </a:rPr>
              <a:t>7. *Facilitate Easy Data Extraction Through QR Code Scanning:</a:t>
            </a:r>
            <a:endParaRPr lang="en-US" altLang="en-GB">
              <a:sym typeface="+mn-ea"/>
            </a:endParaRPr>
          </a:p>
          <a:p>
            <a:pPr marL="0" indent="0">
              <a:buNone/>
            </a:pPr>
            <a:r>
              <a:rPr lang="en-US" altLang="en-GB">
                <a:sym typeface="+mn-ea"/>
              </a:rPr>
              <a:t> </a:t>
            </a:r>
            <a:r>
              <a:rPr lang="en-GB" altLang="en-US">
                <a:sym typeface="+mn-ea"/>
              </a:rPr>
              <a:t>            </a:t>
            </a:r>
            <a:r>
              <a:rPr lang="en-US" altLang="en-GB">
                <a:sym typeface="+mn-ea"/>
              </a:rPr>
              <a:t>allow users to scan the QR code generated from the handwritten text, providing them with an easy way to extract and view the digital version</a:t>
            </a:r>
            <a:endParaRPr lang="en-US" altLang="en-GB"/>
          </a:p>
          <a:p>
            <a:pPr marL="0" indent="0">
              <a:buNone/>
            </a:pPr>
            <a:endParaRPr lang="en-US" altLang="en-GB"/>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2455" y="832485"/>
            <a:ext cx="10963275" cy="6025515"/>
          </a:xfrm>
        </p:spPr>
        <p:txBody>
          <a:bodyPr/>
          <a:p>
            <a:pPr marL="0" indent="0">
              <a:buNone/>
            </a:pPr>
            <a:r>
              <a:rPr lang="en-US" altLang="en-GB">
                <a:sym typeface="+mn-ea"/>
              </a:rPr>
              <a:t>8. *Explore Real-World Applications of the Technology:*</a:t>
            </a:r>
            <a:endParaRPr lang="en-US" altLang="en-GB"/>
          </a:p>
          <a:p>
            <a:pPr marL="0" indent="0">
              <a:buNone/>
            </a:pPr>
            <a:r>
              <a:rPr lang="en-US" altLang="en-GB"/>
              <a:t>   </a:t>
            </a:r>
            <a:r>
              <a:rPr lang="en-GB" altLang="en-US"/>
              <a:t>                  </a:t>
            </a:r>
            <a:r>
              <a:rPr lang="en-US" altLang="en-GB">
                <a:sym typeface="+mn-ea"/>
              </a:rPr>
              <a:t>in education (for digitizing notes), in offices (for converting forms), or even in legal/medical settings (for digitizing signed documents or handwritten prescriptions).</a:t>
            </a:r>
            <a:endParaRPr lang="en-US" altLang="en-GB"/>
          </a:p>
          <a:p>
            <a:pPr marL="0" indent="0">
              <a:buNone/>
            </a:pPr>
            <a:r>
              <a:rPr lang="en-US" altLang="en-GB">
                <a:sym typeface="+mn-ea"/>
              </a:rPr>
              <a:t>9. *Promote Interoperability Between Analog and Digital Content:*</a:t>
            </a:r>
            <a:endParaRPr lang="en-US" altLang="en-GB">
              <a:sym typeface="+mn-ea"/>
            </a:endParaRPr>
          </a:p>
          <a:p>
            <a:pPr marL="0" indent="0">
              <a:buNone/>
            </a:pPr>
            <a:r>
              <a:rPr lang="en-US" altLang="en-GB">
                <a:sym typeface="+mn-ea"/>
              </a:rPr>
              <a:t> </a:t>
            </a:r>
            <a:r>
              <a:rPr lang="en-GB" altLang="en-US">
                <a:sym typeface="+mn-ea"/>
              </a:rPr>
              <a:t>            </a:t>
            </a:r>
            <a:r>
              <a:rPr lang="en-US" altLang="en-GB">
                <a:sym typeface="+mn-ea"/>
              </a:rPr>
              <a:t>The project highlights how a traditional, analog medium (handwriting) can be converted into a digital format in a way that is easy to store, share, and process with modern technology (QR codes and microcontrollers).</a:t>
            </a:r>
            <a:endParaRPr lang="en-US" altLang="en-GB"/>
          </a:p>
          <a:p>
            <a:pPr marL="0" indent="0">
              <a:buNone/>
            </a:pPr>
            <a:endParaRPr lang="en-US" altLang="en-GB"/>
          </a:p>
          <a:p>
            <a:pPr marL="0" indent="0">
              <a:buNone/>
            </a:pPr>
            <a:endParaRPr lang="en-US" altLang="en-GB"/>
          </a:p>
          <a:p>
            <a:pPr marL="0" indent="0">
              <a:buNone/>
            </a:pPr>
            <a:endParaRPr lang="en-GB"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9250" y="0"/>
            <a:ext cx="10515600" cy="1325563"/>
          </a:xfrm>
        </p:spPr>
        <p:txBody>
          <a:bodyPr/>
          <a:p>
            <a:r>
              <a:rPr lang="en-GB" altLang="en-US">
                <a:latin typeface="Bahnschrift SemiBold" panose="020B0502040204020203" charset="0"/>
                <a:cs typeface="Bahnschrift SemiBold" panose="020B0502040204020203" charset="0"/>
              </a:rPr>
              <a:t>Advantages</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551815" y="1325880"/>
            <a:ext cx="10515600" cy="5300345"/>
          </a:xfrm>
        </p:spPr>
        <p:txBody>
          <a:bodyPr>
            <a:noAutofit/>
          </a:bodyPr>
          <a:p>
            <a:pPr>
              <a:buFont typeface="Wingdings" panose="05000000000000000000" charset="0"/>
              <a:buChar char="Ø"/>
            </a:pPr>
            <a:r>
              <a:rPr lang="en-GB" altLang="en-US"/>
              <a:t> </a:t>
            </a:r>
            <a:r>
              <a:rPr lang="en-US" altLang="en-GB"/>
              <a:t>Cost-Effective Solution</a:t>
            </a:r>
            <a:endParaRPr lang="en-US" altLang="en-GB"/>
          </a:p>
          <a:p>
            <a:pPr marL="0" indent="0">
              <a:buFont typeface="Wingdings" panose="05000000000000000000" charset="0"/>
              <a:buNone/>
            </a:pPr>
            <a:r>
              <a:rPr lang="en-GB" altLang="en-US"/>
              <a:t>                </a:t>
            </a:r>
            <a:r>
              <a:rPr lang="en-US" altLang="en-GB"/>
              <a:t>Affordable Hardware</a:t>
            </a:r>
            <a:endParaRPr lang="en-US" altLang="en-GB"/>
          </a:p>
          <a:p>
            <a:pPr marL="0" indent="0">
              <a:buFont typeface="Wingdings" panose="05000000000000000000" charset="0"/>
              <a:buNone/>
            </a:pPr>
            <a:r>
              <a:rPr lang="en-US" altLang="en-GB"/>
              <a:t> </a:t>
            </a:r>
            <a:r>
              <a:rPr lang="en-GB" altLang="en-US"/>
              <a:t>               </a:t>
            </a:r>
            <a:r>
              <a:rPr lang="en-US" altLang="en-GB"/>
              <a:t>Accessible Technolog</a:t>
            </a:r>
            <a:r>
              <a:rPr lang="en-GB" altLang="en-US"/>
              <a:t>y</a:t>
            </a:r>
            <a:endParaRPr lang="en-US" altLang="en-GB"/>
          </a:p>
          <a:p>
            <a:pPr>
              <a:buFont typeface="Wingdings" panose="05000000000000000000" charset="0"/>
              <a:buChar char="Ø"/>
            </a:pPr>
            <a:r>
              <a:rPr lang="en-GB" altLang="en-US"/>
              <a:t> </a:t>
            </a:r>
            <a:r>
              <a:rPr lang="en-US" altLang="en-GB"/>
              <a:t>Seamless Digitization of Handwritten Content</a:t>
            </a:r>
            <a:endParaRPr lang="en-US" altLang="en-GB"/>
          </a:p>
          <a:p>
            <a:pPr marL="0" indent="0">
              <a:buFont typeface="Wingdings" panose="05000000000000000000" charset="0"/>
              <a:buNone/>
            </a:pPr>
            <a:r>
              <a:rPr lang="en-GB" altLang="en-US"/>
              <a:t>                </a:t>
            </a:r>
            <a:r>
              <a:rPr lang="en-US" altLang="en-GB"/>
              <a:t>Real-Time Conversion</a:t>
            </a:r>
            <a:endParaRPr lang="en-US" altLang="en-GB"/>
          </a:p>
          <a:p>
            <a:pPr marL="0" indent="0">
              <a:buFont typeface="Wingdings" panose="05000000000000000000" charset="0"/>
              <a:buNone/>
            </a:pPr>
            <a:r>
              <a:rPr lang="en-GB" altLang="en-US"/>
              <a:t>                </a:t>
            </a:r>
            <a:r>
              <a:rPr lang="en-US" altLang="en-GB">
                <a:sym typeface="+mn-ea"/>
              </a:rPr>
              <a:t>Paper-to-Digital Workflow</a:t>
            </a:r>
            <a:endParaRPr lang="en-US" altLang="en-GB">
              <a:sym typeface="+mn-ea"/>
            </a:endParaRPr>
          </a:p>
          <a:p>
            <a:pPr>
              <a:buFont typeface="Wingdings" panose="05000000000000000000" charset="0"/>
              <a:buChar char="Ø"/>
            </a:pPr>
            <a:r>
              <a:rPr lang="en-GB" altLang="en-US"/>
              <a:t> </a:t>
            </a:r>
            <a:r>
              <a:rPr lang="en-US" altLang="en-GB">
                <a:sym typeface="+mn-ea"/>
              </a:rPr>
              <a:t>Easy Data Sharing and Access</a:t>
            </a:r>
            <a:endParaRPr lang="en-US" altLang="en-GB">
              <a:sym typeface="+mn-ea"/>
            </a:endParaRPr>
          </a:p>
          <a:p>
            <a:pPr marL="0" indent="0">
              <a:buFont typeface="Wingdings" panose="05000000000000000000" charset="0"/>
              <a:buNone/>
            </a:pPr>
            <a:r>
              <a:rPr lang="en-GB" altLang="en-US"/>
              <a:t>                </a:t>
            </a:r>
            <a:r>
              <a:rPr lang="en-US" altLang="en-GB">
                <a:sym typeface="+mn-ea"/>
              </a:rPr>
              <a:t>QR Code Integration</a:t>
            </a:r>
            <a:endParaRPr lang="en-US" altLang="en-GB">
              <a:sym typeface="+mn-ea"/>
            </a:endParaRPr>
          </a:p>
          <a:p>
            <a:pPr marL="0" indent="0">
              <a:buFont typeface="Wingdings" panose="05000000000000000000" charset="0"/>
              <a:buNone/>
            </a:pPr>
            <a:r>
              <a:rPr lang="en-GB" altLang="en-US"/>
              <a:t>                </a:t>
            </a:r>
            <a:r>
              <a:rPr lang="en-US" altLang="en-GB">
                <a:sym typeface="+mn-ea"/>
              </a:rPr>
              <a:t>No Special Hardware Needed for Retrieva</a:t>
            </a:r>
            <a:r>
              <a:rPr lang="en-GB" altLang="en-US">
                <a:sym typeface="+mn-ea"/>
              </a:rPr>
              <a:t>l</a:t>
            </a:r>
            <a:endParaRPr lang="en-GB" altLang="en-US">
              <a:sym typeface="+mn-ea"/>
            </a:endParaRPr>
          </a:p>
          <a:p>
            <a:pPr marL="0" indent="0">
              <a:buFont typeface="Wingdings" panose="05000000000000000000" charset="0"/>
              <a:buNone/>
            </a:pPr>
            <a:endParaRPr lang="en-US" altLang="en-GB">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20065" y="339090"/>
            <a:ext cx="10934065" cy="5952490"/>
          </a:xfrm>
        </p:spPr>
        <p:txBody>
          <a:bodyPr/>
          <a:p>
            <a:pPr>
              <a:buFont typeface="Wingdings" panose="05000000000000000000" charset="0"/>
              <a:buChar char="Ø"/>
            </a:pPr>
            <a:r>
              <a:rPr lang="en-GB" altLang="en-US"/>
              <a:t> </a:t>
            </a:r>
            <a:r>
              <a:rPr lang="en-US" altLang="en-GB">
                <a:sym typeface="+mn-ea"/>
              </a:rPr>
              <a:t>Enhanced Security</a:t>
            </a:r>
            <a:endParaRPr lang="en-US" altLang="en-GB">
              <a:sym typeface="+mn-ea"/>
            </a:endParaRPr>
          </a:p>
          <a:p>
            <a:pPr marL="0" indent="0">
              <a:buFont typeface="Wingdings" panose="05000000000000000000" charset="0"/>
              <a:buNone/>
            </a:pPr>
            <a:r>
              <a:rPr lang="en-GB" altLang="en-US"/>
              <a:t>                 </a:t>
            </a:r>
            <a:r>
              <a:rPr lang="en-US" altLang="en-GB">
                <a:sym typeface="+mn-ea"/>
              </a:rPr>
              <a:t>Secure Digital Format</a:t>
            </a:r>
            <a:endParaRPr lang="en-US" altLang="en-GB"/>
          </a:p>
          <a:p>
            <a:pPr marL="0" indent="0">
              <a:buFont typeface="Wingdings" panose="05000000000000000000" charset="0"/>
              <a:buNone/>
            </a:pPr>
            <a:r>
              <a:rPr lang="en-GB" altLang="en-US"/>
              <a:t>                 </a:t>
            </a:r>
            <a:r>
              <a:rPr lang="en-US" altLang="en-GB">
                <a:sym typeface="+mn-ea"/>
              </a:rPr>
              <a:t>Data Integrity</a:t>
            </a:r>
            <a:endParaRPr lang="en-US" altLang="en-GB"/>
          </a:p>
          <a:p>
            <a:pPr>
              <a:buFont typeface="Wingdings" panose="05000000000000000000" charset="0"/>
              <a:buChar char="Ø"/>
            </a:pPr>
            <a:r>
              <a:rPr lang="en-GB" altLang="en-US"/>
              <a:t> </a:t>
            </a:r>
            <a:r>
              <a:rPr lang="en-US" altLang="en-GB"/>
              <a:t>Increased Accessibility and Organization</a:t>
            </a:r>
            <a:endParaRPr lang="en-US" altLang="en-GB"/>
          </a:p>
          <a:p>
            <a:pPr marL="0" indent="0">
              <a:buFont typeface="Wingdings" panose="05000000000000000000" charset="0"/>
              <a:buNone/>
            </a:pPr>
            <a:r>
              <a:rPr lang="en-GB" altLang="en-US"/>
              <a:t>                 </a:t>
            </a:r>
            <a:r>
              <a:rPr lang="en-US" altLang="en-GB"/>
              <a:t>Digitized Content is Easily Searchable</a:t>
            </a:r>
            <a:endParaRPr lang="en-US" altLang="en-GB"/>
          </a:p>
          <a:p>
            <a:pPr marL="0" indent="0">
              <a:buFont typeface="Wingdings" panose="05000000000000000000" charset="0"/>
              <a:buNone/>
            </a:pPr>
            <a:r>
              <a:rPr lang="en-GB" altLang="en-US"/>
              <a:t>                 </a:t>
            </a:r>
            <a:r>
              <a:rPr lang="en-US" altLang="en-GB"/>
              <a:t>Improved Document Management</a:t>
            </a:r>
            <a:endParaRPr lang="en-US" altLang="en-GB"/>
          </a:p>
          <a:p>
            <a:pPr>
              <a:buFont typeface="Wingdings" panose="05000000000000000000" charset="0"/>
              <a:buChar char="Ø"/>
            </a:pPr>
            <a:r>
              <a:rPr lang="en-GB" altLang="en-US"/>
              <a:t> </a:t>
            </a:r>
            <a:r>
              <a:rPr lang="en-US" altLang="en-GB">
                <a:sym typeface="+mn-ea"/>
              </a:rPr>
              <a:t>Reduced Need for Paper</a:t>
            </a:r>
            <a:endParaRPr lang="en-US" altLang="en-GB">
              <a:sym typeface="+mn-ea"/>
            </a:endParaRPr>
          </a:p>
          <a:p>
            <a:pPr marL="0" indent="0">
              <a:buFont typeface="Wingdings" panose="05000000000000000000" charset="0"/>
              <a:buNone/>
            </a:pPr>
            <a:r>
              <a:rPr lang="en-GB" altLang="en-US"/>
              <a:t>                  </a:t>
            </a:r>
            <a:r>
              <a:rPr lang="en-US" altLang="en-GB"/>
              <a:t>Eco-Friendly</a:t>
            </a:r>
            <a:endParaRPr lang="en-US" altLang="en-GB"/>
          </a:p>
          <a:p>
            <a:pPr marL="0" indent="0">
              <a:buFont typeface="Wingdings" panose="05000000000000000000" charset="0"/>
              <a:buNone/>
            </a:pPr>
            <a:r>
              <a:rPr lang="en-GB" altLang="en-US"/>
              <a:t>                  </a:t>
            </a:r>
            <a:r>
              <a:rPr lang="en-US" altLang="en-GB">
                <a:sym typeface="+mn-ea"/>
              </a:rPr>
              <a:t>Less Physical Storage Required</a:t>
            </a:r>
            <a:endParaRPr lang="en-US" altLang="en-GB">
              <a:sym typeface="+mn-ea"/>
            </a:endParaRPr>
          </a:p>
          <a:p>
            <a:pPr>
              <a:buFont typeface="Wingdings" panose="05000000000000000000" charset="0"/>
              <a:buChar char="Ø"/>
            </a:pPr>
            <a:r>
              <a:rPr lang="en-GB" altLang="en-US"/>
              <a:t> </a:t>
            </a:r>
            <a:r>
              <a:rPr lang="en-US" altLang="en-GB">
                <a:sym typeface="+mn-ea"/>
              </a:rPr>
              <a:t>Scalability and Customization</a:t>
            </a:r>
            <a:endParaRPr lang="en-US" altLang="en-GB">
              <a:sym typeface="+mn-ea"/>
            </a:endParaRPr>
          </a:p>
          <a:p>
            <a:pPr marL="0" indent="0">
              <a:buFont typeface="Wingdings" panose="05000000000000000000" charset="0"/>
              <a:buNone/>
            </a:pPr>
            <a:r>
              <a:rPr lang="en-GB" altLang="en-US"/>
              <a:t>                  </a:t>
            </a:r>
            <a:r>
              <a:rPr lang="en-US" altLang="en-GB">
                <a:sym typeface="+mn-ea"/>
              </a:rPr>
              <a:t>Customization Potential</a:t>
            </a:r>
            <a:endParaRPr lang="en-US" altLang="en-GB"/>
          </a:p>
          <a:p>
            <a:pPr>
              <a:buFont typeface="Wingdings" panose="05000000000000000000" charset="0"/>
              <a:buChar char="Ø"/>
            </a:pPr>
            <a:endParaRPr lang="en-GB"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70230" y="273685"/>
            <a:ext cx="10515600" cy="1325563"/>
          </a:xfrm>
        </p:spPr>
        <p:txBody>
          <a:bodyPr/>
          <a:p>
            <a:r>
              <a:rPr lang="en-GB" altLang="en-US">
                <a:latin typeface="Bahnschrift SemiBold" panose="020B0502040204020203" charset="0"/>
                <a:cs typeface="Bahnschrift SemiBold" panose="020B0502040204020203" charset="0"/>
              </a:rPr>
              <a:t>Disadvantages</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838200" y="1599565"/>
            <a:ext cx="10515600" cy="5674995"/>
          </a:xfrm>
        </p:spPr>
        <p:txBody>
          <a:bodyPr>
            <a:normAutofit lnSpcReduction="10000"/>
          </a:bodyPr>
          <a:p>
            <a:pPr>
              <a:buFont typeface="Wingdings" panose="05000000000000000000" charset="0"/>
              <a:buChar char="Ø"/>
            </a:pPr>
            <a:r>
              <a:rPr lang="en-GB" altLang="en-US"/>
              <a:t> </a:t>
            </a:r>
            <a:r>
              <a:rPr lang="en-US">
                <a:latin typeface="Bahnschrift" panose="020B0502040204020203" charset="0"/>
                <a:cs typeface="Bahnschrift" panose="020B0502040204020203" charset="0"/>
              </a:rPr>
              <a:t> </a:t>
            </a:r>
            <a:r>
              <a:rPr lang="en-US" altLang="en-GB"/>
              <a:t>Limited Image Processing Power on ESP32 CAM</a:t>
            </a:r>
            <a:endParaRPr lang="en-US" altLang="en-GB"/>
          </a:p>
          <a:p>
            <a:pPr marL="0" indent="0">
              <a:buFont typeface="Wingdings" panose="05000000000000000000" charset="0"/>
              <a:buNone/>
            </a:pPr>
            <a:r>
              <a:rPr lang="en-GB" altLang="en-US"/>
              <a:t>               </a:t>
            </a:r>
            <a:r>
              <a:rPr lang="en-US" altLang="en-GB"/>
              <a:t>Hardware Constraints</a:t>
            </a:r>
            <a:endParaRPr lang="en-US" altLang="en-GB"/>
          </a:p>
          <a:p>
            <a:pPr marL="0" indent="0">
              <a:buFont typeface="Wingdings" panose="05000000000000000000" charset="0"/>
              <a:buNone/>
            </a:pPr>
            <a:r>
              <a:rPr lang="en-GB" altLang="en-US"/>
              <a:t>               </a:t>
            </a:r>
            <a:r>
              <a:rPr lang="en-US" altLang="en-GB"/>
              <a:t>Lack of Advanced Features</a:t>
            </a:r>
            <a:endParaRPr lang="en-US" altLang="en-GB"/>
          </a:p>
          <a:p>
            <a:pPr>
              <a:buFont typeface="Wingdings" panose="05000000000000000000" charset="0"/>
              <a:buChar char="Ø"/>
            </a:pPr>
            <a:r>
              <a:rPr lang="en-GB" altLang="en-US"/>
              <a:t> </a:t>
            </a:r>
            <a:r>
              <a:rPr lang="en-US" altLang="en-GB"/>
              <a:t>Handwriting Recognition Challenges</a:t>
            </a:r>
            <a:endParaRPr lang="en-US" altLang="en-GB"/>
          </a:p>
          <a:p>
            <a:pPr marL="0" indent="0">
              <a:buFont typeface="Wingdings" panose="05000000000000000000" charset="0"/>
              <a:buNone/>
            </a:pPr>
            <a:r>
              <a:rPr lang="en-GB" altLang="en-US"/>
              <a:t>               </a:t>
            </a:r>
            <a:r>
              <a:rPr lang="en-US" altLang="en-GB"/>
              <a:t>Varied Handwriting Styles</a:t>
            </a:r>
            <a:endParaRPr lang="en-US" altLang="en-GB"/>
          </a:p>
          <a:p>
            <a:pPr marL="0" indent="0">
              <a:buFont typeface="Wingdings" panose="05000000000000000000" charset="0"/>
              <a:buNone/>
            </a:pPr>
            <a:r>
              <a:rPr lang="en-GB" altLang="en-US"/>
              <a:t>               </a:t>
            </a:r>
            <a:r>
              <a:rPr lang="en-US" altLang="en-GB"/>
              <a:t>Limited Text Recognition</a:t>
            </a:r>
            <a:endParaRPr lang="en-US" altLang="en-GB"/>
          </a:p>
          <a:p>
            <a:pPr>
              <a:buFont typeface="Wingdings" panose="05000000000000000000" charset="0"/>
              <a:buChar char="Ø"/>
            </a:pPr>
            <a:r>
              <a:rPr lang="en-GB" altLang="en-US"/>
              <a:t> </a:t>
            </a:r>
            <a:r>
              <a:rPr lang="en-US" altLang="en-GB"/>
              <a:t>Lighting and Environmental Conditions</a:t>
            </a:r>
            <a:endParaRPr lang="en-US" altLang="en-GB"/>
          </a:p>
          <a:p>
            <a:pPr marL="0" indent="0">
              <a:buFont typeface="Wingdings" panose="05000000000000000000" charset="0"/>
              <a:buNone/>
            </a:pPr>
            <a:r>
              <a:rPr lang="en-GB" altLang="en-US"/>
              <a:t>               </a:t>
            </a:r>
            <a:r>
              <a:rPr lang="en-US" altLang="en-GB"/>
              <a:t>Dependence on Good Lighting</a:t>
            </a:r>
            <a:endParaRPr lang="en-US" altLang="en-GB"/>
          </a:p>
          <a:p>
            <a:pPr marL="0" indent="0">
              <a:buFont typeface="Wingdings" panose="05000000000000000000" charset="0"/>
              <a:buNone/>
            </a:pPr>
            <a:r>
              <a:rPr lang="en-GB" altLang="en-US"/>
              <a:t>                </a:t>
            </a:r>
            <a:r>
              <a:rPr lang="en-US" altLang="en-GB"/>
              <a:t>Environmental Factors</a:t>
            </a:r>
            <a:endParaRPr lang="en-US" altLang="en-GB"/>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454660"/>
            <a:ext cx="10847070" cy="5938520"/>
          </a:xfrm>
        </p:spPr>
        <p:txBody>
          <a:bodyPr/>
          <a:p>
            <a:pPr>
              <a:buFont typeface="Wingdings" panose="05000000000000000000" charset="0"/>
              <a:buChar char="Ø"/>
            </a:pPr>
            <a:r>
              <a:rPr lang="en-GB" altLang="en-US"/>
              <a:t> </a:t>
            </a:r>
            <a:r>
              <a:rPr lang="en-US" altLang="en-GB"/>
              <a:t>Limited Video Resolution</a:t>
            </a:r>
            <a:endParaRPr lang="en-US" altLang="en-GB"/>
          </a:p>
          <a:p>
            <a:pPr marL="0" indent="0">
              <a:buFont typeface="Wingdings" panose="05000000000000000000" charset="0"/>
              <a:buNone/>
            </a:pPr>
            <a:r>
              <a:rPr lang="en-GB" altLang="en-US"/>
              <a:t>                </a:t>
            </a:r>
            <a:r>
              <a:rPr lang="en-US" altLang="en-GB"/>
              <a:t>Low Resolution of Camera</a:t>
            </a:r>
            <a:endParaRPr lang="en-US" altLang="en-GB"/>
          </a:p>
          <a:p>
            <a:pPr marL="0" indent="0">
              <a:buFont typeface="Wingdings" panose="05000000000000000000" charset="0"/>
              <a:buNone/>
            </a:pPr>
            <a:r>
              <a:rPr lang="en-GB" altLang="en-US"/>
              <a:t>                </a:t>
            </a:r>
            <a:r>
              <a:rPr lang="en-US" altLang="en-GB"/>
              <a:t>Video Frame Quality</a:t>
            </a:r>
            <a:endParaRPr lang="en-US" altLang="en-GB"/>
          </a:p>
          <a:p>
            <a:pPr>
              <a:buFont typeface="Wingdings" panose="05000000000000000000" charset="0"/>
              <a:buChar char="Ø"/>
            </a:pPr>
            <a:r>
              <a:rPr lang="en-GB" altLang="en-US"/>
              <a:t> </a:t>
            </a:r>
            <a:r>
              <a:rPr lang="en-US" altLang="en-GB"/>
              <a:t>Limited QR Code Capacity</a:t>
            </a:r>
            <a:endParaRPr lang="en-US" altLang="en-GB"/>
          </a:p>
          <a:p>
            <a:pPr marL="0" indent="0">
              <a:buFont typeface="Wingdings" panose="05000000000000000000" charset="0"/>
              <a:buNone/>
            </a:pPr>
            <a:r>
              <a:rPr lang="en-GB" altLang="en-US"/>
              <a:t>                </a:t>
            </a:r>
            <a:r>
              <a:rPr lang="en-US" altLang="en-GB"/>
              <a:t>Limited Data Storage in QR Codes</a:t>
            </a:r>
            <a:endParaRPr lang="en-US" altLang="en-GB"/>
          </a:p>
          <a:p>
            <a:pPr marL="0" indent="0">
              <a:buFont typeface="Wingdings" panose="05000000000000000000" charset="0"/>
              <a:buNone/>
            </a:pPr>
            <a:r>
              <a:rPr lang="en-GB" altLang="en-US"/>
              <a:t>                </a:t>
            </a:r>
            <a:r>
              <a:rPr lang="en-US" altLang="en-GB"/>
              <a:t>Potential for Loss of Quality</a:t>
            </a:r>
            <a:endParaRPr lang="en-US" altLang="en-GB"/>
          </a:p>
          <a:p>
            <a:pPr>
              <a:buFont typeface="Wingdings" panose="05000000000000000000" charset="0"/>
              <a:buChar char="Ø"/>
            </a:pPr>
            <a:r>
              <a:rPr lang="en-GB" altLang="en-US"/>
              <a:t> </a:t>
            </a:r>
            <a:r>
              <a:rPr lang="en-US" altLang="en-GB"/>
              <a:t>Wi-Fi Dependency</a:t>
            </a:r>
            <a:endParaRPr lang="en-US" altLang="en-GB"/>
          </a:p>
          <a:p>
            <a:pPr marL="0" indent="0">
              <a:buFont typeface="Wingdings" panose="05000000000000000000" charset="0"/>
              <a:buNone/>
            </a:pPr>
            <a:r>
              <a:rPr lang="en-GB" altLang="en-US"/>
              <a:t>                  </a:t>
            </a:r>
            <a:r>
              <a:rPr lang="en-US" altLang="en-GB"/>
              <a:t>Limited Offline Functionality</a:t>
            </a:r>
            <a:endParaRPr lang="en-US" altLang="en-GB"/>
          </a:p>
          <a:p>
            <a:pPr marL="0" indent="0">
              <a:buFont typeface="Wingdings" panose="05000000000000000000" charset="0"/>
              <a:buNone/>
            </a:pPr>
            <a:r>
              <a:rPr lang="en-GB" altLang="en-US"/>
              <a:t>                  </a:t>
            </a:r>
            <a:r>
              <a:rPr lang="en-US" altLang="en-GB"/>
              <a:t>Possible Delays in Processing</a:t>
            </a:r>
            <a:endParaRPr lang="en-US" altLang="en-GB"/>
          </a:p>
          <a:p>
            <a:pPr>
              <a:buFont typeface="Wingdings" panose="05000000000000000000" charset="0"/>
              <a:buChar char="Ø"/>
            </a:pPr>
            <a:r>
              <a:rPr lang="en-GB" altLang="en-US"/>
              <a:t> </a:t>
            </a:r>
            <a:r>
              <a:rPr lang="en-US" altLang="en-GB"/>
              <a:t>Security and Privacy Concerns</a:t>
            </a:r>
            <a:endParaRPr lang="en-US" altLang="en-GB"/>
          </a:p>
          <a:p>
            <a:pPr marL="0" indent="0">
              <a:buFont typeface="Wingdings" panose="05000000000000000000" charset="0"/>
              <a:buNone/>
            </a:pPr>
            <a:r>
              <a:rPr lang="en-GB" altLang="en-US"/>
              <a:t>                  </a:t>
            </a:r>
            <a:r>
              <a:rPr lang="en-US" altLang="en-GB"/>
              <a:t>Vulnerability to Unauthorized Access</a:t>
            </a:r>
            <a:endParaRPr lang="en-US" alt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000">
                <a:latin typeface="Bahnschrift SemiBold" panose="020B0502040204020203" charset="0"/>
                <a:cs typeface="Bahnschrift SemiBold" panose="020B0502040204020203" charset="0"/>
              </a:rPr>
              <a:t>Presented by</a:t>
            </a:r>
            <a:endParaRPr lang="en-GB" altLang="en-US" sz="4000">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838200" y="1965960"/>
            <a:ext cx="10515600" cy="3826510"/>
          </a:xfrm>
        </p:spPr>
        <p:txBody>
          <a:bodyPr/>
          <a:p>
            <a:pPr>
              <a:buFont typeface="Wingdings" panose="05000000000000000000" charset="0"/>
              <a:buChar char="Ø"/>
            </a:pPr>
            <a:r>
              <a:rPr lang="en-GB" altLang="en-US" sz="3200">
                <a:latin typeface="Constantia" panose="02030602050306030303" charset="0"/>
                <a:cs typeface="Constantia" panose="02030602050306030303" charset="0"/>
              </a:rPr>
              <a:t>S200353 -Majji Sai Teja</a:t>
            </a:r>
            <a:endParaRPr lang="en-GB" altLang="en-US" sz="3200">
              <a:latin typeface="Constantia" panose="02030602050306030303" charset="0"/>
              <a:cs typeface="Constantia" panose="02030602050306030303" charset="0"/>
            </a:endParaRPr>
          </a:p>
          <a:p>
            <a:pPr>
              <a:buFont typeface="Wingdings" panose="05000000000000000000" charset="0"/>
              <a:buChar char="Ø"/>
            </a:pPr>
            <a:r>
              <a:rPr lang="en-GB" altLang="en-US" sz="3200">
                <a:latin typeface="Constantia" panose="02030602050306030303" charset="0"/>
                <a:cs typeface="Constantia" panose="02030602050306030303" charset="0"/>
              </a:rPr>
              <a:t>S200354 - Nakkina Charishma Priya</a:t>
            </a:r>
            <a:endParaRPr lang="en-GB" altLang="en-US" sz="3200">
              <a:latin typeface="Constantia" panose="02030602050306030303" charset="0"/>
              <a:cs typeface="Constantia" panose="02030602050306030303" charset="0"/>
            </a:endParaRPr>
          </a:p>
          <a:p>
            <a:pPr>
              <a:buFont typeface="Wingdings" panose="05000000000000000000" charset="0"/>
              <a:buChar char="Ø"/>
            </a:pPr>
            <a:r>
              <a:rPr lang="en-GB" altLang="en-US" sz="3200">
                <a:latin typeface="Constantia" panose="02030602050306030303" charset="0"/>
                <a:cs typeface="Constantia" panose="02030602050306030303" charset="0"/>
              </a:rPr>
              <a:t>S200724-Singamala Karthik Reddy</a:t>
            </a:r>
            <a:endParaRPr lang="en-GB" altLang="en-US" sz="3200">
              <a:latin typeface="Constantia" panose="02030602050306030303" charset="0"/>
              <a:cs typeface="Constantia" panose="02030602050306030303" charset="0"/>
            </a:endParaRPr>
          </a:p>
          <a:p>
            <a:pPr>
              <a:buFont typeface="Wingdings" panose="05000000000000000000" charset="0"/>
              <a:buChar char="Ø"/>
            </a:pPr>
            <a:r>
              <a:rPr lang="en-GB" altLang="en-US" sz="3200">
                <a:latin typeface="Constantia" panose="02030602050306030303" charset="0"/>
                <a:cs typeface="Constantia" panose="02030602050306030303" charset="0"/>
              </a:rPr>
              <a:t>S200665-Koorakula Anjana</a:t>
            </a:r>
            <a:endParaRPr lang="en-GB" altLang="en-US" sz="3200">
              <a:latin typeface="Constantia" panose="02030602050306030303" charset="0"/>
              <a:cs typeface="Constantia" panose="02030602050306030303" charset="0"/>
            </a:endParaRPr>
          </a:p>
          <a:p>
            <a:pPr>
              <a:buFont typeface="Wingdings" panose="05000000000000000000" charset="0"/>
              <a:buChar char="Ø"/>
            </a:pPr>
            <a:r>
              <a:rPr lang="en-GB" altLang="en-US" sz="3200">
                <a:latin typeface="Constantia" panose="02030602050306030303" charset="0"/>
                <a:cs typeface="Constantia" panose="02030602050306030303" charset="0"/>
              </a:rPr>
              <a:t>S200993-Dukka Swathi</a:t>
            </a:r>
            <a:endParaRPr lang="en-GB" altLang="en-US" sz="3200">
              <a:latin typeface="Constantia" panose="02030602050306030303" charset="0"/>
              <a:cs typeface="Constantia" panose="02030602050306030303" charset="0"/>
            </a:endParaRPr>
          </a:p>
          <a:p>
            <a:pPr>
              <a:buFont typeface="Wingdings" panose="05000000000000000000" charset="0"/>
              <a:buChar char="Ø"/>
            </a:pPr>
            <a:r>
              <a:rPr lang="en-GB" altLang="en-US" sz="3200">
                <a:latin typeface="Constantia" panose="02030602050306030303" charset="0"/>
                <a:cs typeface="Constantia" panose="02030602050306030303" charset="0"/>
              </a:rPr>
              <a:t>S200952-Pullagura Nithin</a:t>
            </a:r>
            <a:endParaRPr lang="en-GB" altLang="en-US" sz="3200">
              <a:latin typeface="Constantia" panose="02030602050306030303" charset="0"/>
              <a:cs typeface="Constantia" panose="020306020503060303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a:latin typeface="Bahnschrift SemiBold" panose="020B0502040204020203" charset="0"/>
                <a:cs typeface="Bahnschrift SemiBold" panose="020B0502040204020203" charset="0"/>
              </a:rPr>
              <a:t>Applications</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730885" y="1986280"/>
            <a:ext cx="10515600" cy="4351338"/>
          </a:xfrm>
        </p:spPr>
        <p:txBody>
          <a:bodyPr/>
          <a:p>
            <a:pPr>
              <a:buFont typeface="Wingdings" panose="05000000000000000000" charset="0"/>
              <a:buChar char="ü"/>
            </a:pPr>
            <a:r>
              <a:rPr lang="en-GB" altLang="en-US"/>
              <a:t>  </a:t>
            </a:r>
            <a:r>
              <a:rPr lang="en-US" altLang="en-GB">
                <a:latin typeface="Constantia" panose="02030602050306030303" charset="0"/>
                <a:cs typeface="Constantia" panose="02030602050306030303" charset="0"/>
              </a:rPr>
              <a:t>Educational Sector</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Healthcare and Medical Records</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Business and Office Use</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Legal and Compliance Applications</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Financial and Banking Industry</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Personal Use and Organization</a:t>
            </a:r>
            <a:endParaRPr lang="en-US" altLang="en-GB">
              <a:latin typeface="Constantia" panose="02030602050306030303" charset="0"/>
              <a:cs typeface="Constantia" panose="02030602050306030303" charset="0"/>
            </a:endParaRPr>
          </a:p>
          <a:p>
            <a:pPr>
              <a:buFont typeface="Wingdings" panose="05000000000000000000" charset="0"/>
              <a:buChar char="ü"/>
            </a:pPr>
            <a:r>
              <a:rPr lang="en-GB" altLang="en-US">
                <a:latin typeface="Constantia" panose="02030602050306030303" charset="0"/>
                <a:cs typeface="Constantia" panose="02030602050306030303" charset="0"/>
              </a:rPr>
              <a:t>  </a:t>
            </a:r>
            <a:r>
              <a:rPr lang="en-US" altLang="en-GB">
                <a:latin typeface="Constantia" panose="02030602050306030303" charset="0"/>
                <a:cs typeface="Constantia" panose="02030602050306030303" charset="0"/>
              </a:rPr>
              <a:t>Security and Identification</a:t>
            </a:r>
            <a:endParaRPr lang="en-US" altLang="en-GB">
              <a:latin typeface="Constantia" panose="02030602050306030303" charset="0"/>
              <a:cs typeface="Constantia" panose="020306020503060303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34035" y="127000"/>
            <a:ext cx="10515600" cy="1325563"/>
          </a:xfrm>
        </p:spPr>
        <p:txBody>
          <a:bodyPr/>
          <a:p>
            <a:r>
              <a:rPr lang="en-GB" altLang="en-US">
                <a:latin typeface="Bahnschrift SemiBold" panose="020B0502040204020203" charset="0"/>
                <a:cs typeface="Bahnschrift SemiBold" panose="020B0502040204020203" charset="0"/>
              </a:rPr>
              <a:t>Conclusion</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534035" y="1452880"/>
            <a:ext cx="10515600" cy="5376545"/>
          </a:xfrm>
        </p:spPr>
        <p:txBody>
          <a:bodyPr>
            <a:noAutofit/>
          </a:bodyPr>
          <a:p>
            <a:pPr marL="0" indent="0">
              <a:buNone/>
            </a:pPr>
            <a:r>
              <a:rPr lang="en-US" altLang="en-GB" sz="2200">
                <a:latin typeface="Times New Roman" panose="02020603050405020304" charset="0"/>
                <a:cs typeface="Times New Roman" panose="02020603050405020304" charset="0"/>
              </a:rPr>
              <a:t> </a:t>
            </a:r>
            <a:r>
              <a:rPr lang="en-US" altLang="en-GB">
                <a:latin typeface="Calibri" panose="020F0502020204030204" charset="0"/>
                <a:cs typeface="Calibri" panose="020F0502020204030204" charset="0"/>
              </a:rPr>
              <a:t>By leveraging affordable hardware and widely accessible technologies like QR codes, the project offers a cost-effective and user-friendly solution for digitizing handwritten text, making it easily shareable and accessible across various platforms.This system holds significant potential in a wide range of applications, from educational and healthcare settings to business, legal, and personal use.  </a:t>
            </a:r>
            <a:endParaRPr lang="en-US" altLang="en-GB">
              <a:latin typeface="Calibri" panose="020F0502020204030204" charset="0"/>
              <a:cs typeface="Calibri" panose="020F0502020204030204" charset="0"/>
            </a:endParaRPr>
          </a:p>
          <a:p>
            <a:pPr marL="0" indent="0">
              <a:buNone/>
            </a:pPr>
            <a:r>
              <a:rPr lang="en-US" altLang="en-GB">
                <a:latin typeface="Calibri" panose="020F0502020204030204" charset="0"/>
                <a:cs typeface="Calibri" panose="020F0502020204030204" charset="0"/>
              </a:rPr>
              <a:t> </a:t>
            </a:r>
            <a:r>
              <a:rPr lang="en-GB" altLang="en-US">
                <a:latin typeface="Calibri" panose="020F0502020204030204" charset="0"/>
                <a:cs typeface="Calibri" panose="020F0502020204030204" charset="0"/>
              </a:rPr>
              <a:t>                   </a:t>
            </a:r>
            <a:r>
              <a:rPr lang="en-US" altLang="en-GB">
                <a:latin typeface="Calibri" panose="020F0502020204030204" charset="0"/>
                <a:cs typeface="Calibri" panose="020F0502020204030204" charset="0"/>
              </a:rPr>
              <a:t>Furthermore, it offers enhanced productivity, reduced reliance on paper, and improved accessibility by utilizing the widespread availability of QR code scanners on smartphones.However, while the system brings numerous advantages, including portability, ease of use, and cost-effectiveness </a:t>
            </a:r>
            <a:endParaRPr lang="en-US" altLang="en-GB">
              <a:latin typeface="Calibri" panose="020F0502020204030204" charset="0"/>
              <a:cs typeface="Calibri" panose="020F050202020403020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621665" y="617855"/>
            <a:ext cx="10963275" cy="5621655"/>
          </a:xfrm>
        </p:spPr>
        <p:txBody>
          <a:bodyPr/>
          <a:p>
            <a:pPr marL="0" indent="0">
              <a:buNone/>
            </a:pPr>
            <a:r>
              <a:rPr lang="en-GB" altLang="en-US">
                <a:latin typeface="Calibri" panose="020F0502020204030204" charset="0"/>
                <a:cs typeface="Calibri" panose="020F0502020204030204" charset="0"/>
                <a:sym typeface="+mn-ea"/>
              </a:rPr>
              <a:t>T</a:t>
            </a:r>
            <a:r>
              <a:rPr lang="en-US" altLang="en-GB">
                <a:latin typeface="Calibri" panose="020F0502020204030204" charset="0"/>
                <a:cs typeface="Calibri" panose="020F0502020204030204" charset="0"/>
                <a:sym typeface="+mn-ea"/>
              </a:rPr>
              <a:t>here are limitations, such as the device’s processing power, the challenges with handwriting recognition, and the dependency on good lighting conditions.</a:t>
            </a:r>
            <a:r>
              <a:rPr lang="en-US" altLang="en-GB"/>
              <a:t>These factors should be considered when implementing this technology in real-world scenarios.</a:t>
            </a:r>
            <a:r>
              <a:rPr lang="en-GB" altLang="en-US"/>
              <a:t>D</a:t>
            </a:r>
            <a:r>
              <a:rPr lang="en-US" altLang="en-GB"/>
              <a:t>espite these challenges, this project presents a promising solution for environments where handwritten content is prevalent.</a:t>
            </a:r>
            <a:endParaRPr lang="en-US" altLang="en-GB"/>
          </a:p>
          <a:p>
            <a:pPr marL="0" indent="0">
              <a:buNone/>
            </a:pPr>
            <a:r>
              <a:rPr lang="en-US" altLang="en-GB"/>
              <a:t> </a:t>
            </a:r>
            <a:r>
              <a:rPr lang="en-GB" altLang="en-US"/>
              <a:t>                                   </a:t>
            </a:r>
            <a:r>
              <a:rPr lang="en-US" altLang="en-GB"/>
              <a:t> With further optimization and the addition of advanced features, such as improved optical character recognition (OCR) and better processing capabilities, the project could evolve into a robust tool for digitizing handwritten documents on a large scale, offering convenience, security,</a:t>
            </a:r>
            <a:r>
              <a:rPr lang="en-US" altLang="en-US"/>
              <a:t> </a:t>
            </a:r>
            <a:r>
              <a:rPr lang="en-US" altLang="en-GB"/>
              <a:t>and</a:t>
            </a:r>
            <a:r>
              <a:rPr lang="en-US" altLang="en-US"/>
              <a:t> </a:t>
            </a:r>
            <a:r>
              <a:rPr lang="en-US" altLang="en-GB"/>
              <a:t>efficiency.</a:t>
            </a:r>
            <a:endParaRPr lang="en-US" altLang="en-GB"/>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304540" y="2872740"/>
            <a:ext cx="5582920" cy="1325880"/>
          </a:xfrm>
        </p:spPr>
        <p:txBody>
          <a:bodyPr/>
          <a:p>
            <a:r>
              <a:rPr lang="en-GB" altLang="en-US" sz="6600">
                <a:solidFill>
                  <a:schemeClr val="tx1"/>
                </a:solidFill>
                <a:latin typeface="Bahnschrift SemiBold" panose="020B0502040204020203" charset="0"/>
                <a:cs typeface="Bahnschrift SemiBold" panose="020B0502040204020203" charset="0"/>
              </a:rPr>
              <a:t>THANKYOU</a:t>
            </a:r>
            <a:endParaRPr lang="en-GB" altLang="en-US" sz="6600">
              <a:solidFill>
                <a:schemeClr val="tx1"/>
              </a:solidFill>
              <a:latin typeface="Bahnschrift SemiBold" panose="020B0502040204020203" charset="0"/>
              <a:cs typeface="Bahnschrift SemiBold"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GB" altLang="en-US" sz="4800">
                <a:latin typeface="Bahnschrift SemiBold" panose="020B0502040204020203" charset="0"/>
                <a:cs typeface="Bahnschrift SemiBold" panose="020B0502040204020203" charset="0"/>
              </a:rPr>
              <a:t>PPT Topics:</a:t>
            </a:r>
            <a:endParaRPr lang="en-GB" altLang="en-US" sz="4800">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1031240" y="1253490"/>
            <a:ext cx="10515600" cy="4351338"/>
          </a:xfrm>
        </p:spPr>
        <p:txBody>
          <a:bodyPr>
            <a:noAutofit/>
          </a:bodyPr>
          <a:p>
            <a:pPr marL="3657600" lvl="8" indent="0">
              <a:buFont typeface="Wingdings" panose="05000000000000000000" charset="0"/>
              <a:buNone/>
            </a:pPr>
            <a:endParaRPr lang="en-GB" altLang="en-US"/>
          </a:p>
          <a:p>
            <a:pPr>
              <a:buFont typeface="Wingdings" panose="05000000000000000000" charset="0"/>
              <a:buChar char="ü"/>
            </a:pPr>
            <a:r>
              <a:rPr lang="en-GB" altLang="en-US" sz="3200"/>
              <a:t>Abstract</a:t>
            </a:r>
            <a:endParaRPr lang="en-GB" altLang="en-US" sz="3200"/>
          </a:p>
          <a:p>
            <a:pPr>
              <a:buFont typeface="Wingdings" panose="05000000000000000000" charset="0"/>
              <a:buChar char="ü"/>
            </a:pPr>
            <a:r>
              <a:rPr lang="en-GB" altLang="en-US" sz="3200"/>
              <a:t>Introduction</a:t>
            </a:r>
            <a:endParaRPr lang="en-GB" altLang="en-US" sz="3200"/>
          </a:p>
          <a:p>
            <a:pPr>
              <a:buFont typeface="Wingdings" panose="05000000000000000000" charset="0"/>
              <a:buChar char="ü"/>
            </a:pPr>
            <a:r>
              <a:rPr lang="en-GB" altLang="en-US" sz="3200"/>
              <a:t>Components</a:t>
            </a:r>
            <a:endParaRPr lang="en-GB" altLang="en-US" sz="3200"/>
          </a:p>
          <a:p>
            <a:pPr>
              <a:buFont typeface="Wingdings" panose="05000000000000000000" charset="0"/>
              <a:buChar char="ü"/>
            </a:pPr>
            <a:r>
              <a:rPr lang="en-GB" altLang="en-US" sz="3200"/>
              <a:t>Objectives</a:t>
            </a:r>
            <a:endParaRPr lang="en-GB" altLang="en-US" sz="3200"/>
          </a:p>
          <a:p>
            <a:pPr>
              <a:buFont typeface="Wingdings" panose="05000000000000000000" charset="0"/>
              <a:buChar char="ü"/>
            </a:pPr>
            <a:r>
              <a:rPr lang="en-GB" altLang="en-US" sz="3200"/>
              <a:t>Advantages and Disadvantages</a:t>
            </a:r>
            <a:endParaRPr lang="en-GB" altLang="en-US" sz="3200"/>
          </a:p>
          <a:p>
            <a:pPr>
              <a:buFont typeface="Wingdings" panose="05000000000000000000" charset="0"/>
              <a:buChar char="ü"/>
            </a:pPr>
            <a:r>
              <a:rPr lang="en-GB" altLang="en-US" sz="3200"/>
              <a:t>Applications</a:t>
            </a:r>
            <a:endParaRPr lang="en-GB" altLang="en-US" sz="3200"/>
          </a:p>
          <a:p>
            <a:pPr>
              <a:buFont typeface="Wingdings" panose="05000000000000000000" charset="0"/>
              <a:buChar char="ü"/>
            </a:pPr>
            <a:r>
              <a:rPr lang="en-GB" altLang="en-US" sz="3200"/>
              <a:t>Conclusion</a:t>
            </a:r>
            <a:endParaRPr lang="en-GB" altLang="en-US"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550545" y="241935"/>
            <a:ext cx="10515600" cy="1325563"/>
          </a:xfrm>
        </p:spPr>
        <p:txBody>
          <a:bodyPr/>
          <a:p>
            <a:r>
              <a:rPr lang="en-GB" altLang="en-US">
                <a:latin typeface="Bahnschrift SemiBold" panose="020B0502040204020203" charset="0"/>
                <a:cs typeface="Bahnschrift SemiBold" panose="020B0502040204020203" charset="0"/>
              </a:rPr>
              <a:t>Abstract</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687705" y="1348740"/>
            <a:ext cx="10811510" cy="4946650"/>
          </a:xfrm>
        </p:spPr>
        <p:txBody>
          <a:bodyPr>
            <a:normAutofit fontScale="25000"/>
          </a:bodyPr>
          <a:p>
            <a:pPr marL="0" indent="0">
              <a:buNone/>
            </a:pPr>
            <a:r>
              <a:rPr lang="en-US" altLang="en-GB" sz="11200"/>
              <a:t> This project explores an innovative approach to convert handwritten content into a digital format by utilizing the ESP32 CAM module, a low-cost, efficient device with both camera and Wi-Fi capabilities, to capture handwritten text and convert it into a video.</a:t>
            </a:r>
            <a:endParaRPr lang="en-US" altLang="en-GB" sz="11200"/>
          </a:p>
          <a:p>
            <a:pPr marL="0" indent="0">
              <a:buNone/>
            </a:pPr>
            <a:r>
              <a:rPr lang="en-US" altLang="en-GB" sz="11200"/>
              <a:t> </a:t>
            </a:r>
            <a:r>
              <a:rPr lang="en-GB" altLang="en-US" sz="11200"/>
              <a:t>                                   </a:t>
            </a:r>
            <a:r>
              <a:rPr lang="en-US" altLang="en-GB" sz="11200"/>
              <a:t> </a:t>
            </a:r>
            <a:r>
              <a:rPr lang="en-US" altLang="en-GB" sz="11200">
                <a:sym typeface="+mn-ea"/>
              </a:rPr>
              <a:t>The process begins with the real-time capture of handwritten text using the ESP32 CAM, which records the writing process. This video is then processed and converted into a QR code, a widely used format for storing data in a scannable form.The QR code contains the digital representation of the handwritten text. By scanning the generated QR code with a smartphone or QR reader, the text can be extracted, converted, and displayed in its digital form.</a:t>
            </a:r>
            <a:endParaRPr lang="en-US" altLang="en-GB" sz="11200">
              <a:sym typeface="+mn-ea"/>
            </a:endParaRPr>
          </a:p>
          <a:p>
            <a:pPr marL="0" indent="0">
              <a:buNone/>
            </a:pPr>
            <a:endParaRPr lang="en-US" altLang="en-GB" sz="11200"/>
          </a:p>
          <a:p>
            <a:pPr marL="0" indent="0">
              <a:buNone/>
            </a:pPr>
            <a:endParaRPr lang="en-US" altLang="en-GB" sz="11200"/>
          </a:p>
          <a:p>
            <a:pPr marL="0" indent="0">
              <a:buNone/>
            </a:pPr>
            <a:r>
              <a:rPr lang="en-US" altLang="en-GB" sz="11200"/>
              <a:t>-</a:t>
            </a:r>
            <a:endParaRPr lang="en-US" altLang="en-GB" sz="11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495935" y="757555"/>
            <a:ext cx="10843260" cy="5925820"/>
          </a:xfrm>
        </p:spPr>
        <p:txBody>
          <a:bodyPr>
            <a:normAutofit/>
          </a:bodyPr>
          <a:p>
            <a:pPr marL="0" indent="0">
              <a:buNone/>
            </a:pPr>
            <a:r>
              <a:rPr lang="en-US" altLang="en-GB">
                <a:sym typeface="+mn-ea"/>
              </a:rPr>
              <a:t> </a:t>
            </a:r>
            <a:r>
              <a:rPr lang="en-US" altLang="en-GB"/>
              <a:t>The system integrates various stages, including:</a:t>
            </a:r>
            <a:endParaRPr lang="en-US" altLang="en-GB"/>
          </a:p>
          <a:p>
            <a:pPr marL="0" indent="0">
              <a:buNone/>
            </a:pPr>
            <a:endParaRPr lang="en-US" altLang="en-GB"/>
          </a:p>
          <a:p>
            <a:pPr marL="0" indent="0">
              <a:buNone/>
            </a:pPr>
            <a:r>
              <a:rPr lang="en-US" altLang="en-GB"/>
              <a:t>1. *Handwritten Text Capture*: Using the ESP32 CAM, the system records the writing of text on paper, converting the analog information into a video format.</a:t>
            </a:r>
            <a:endParaRPr lang="en-US" altLang="en-GB"/>
          </a:p>
          <a:p>
            <a:pPr marL="0" indent="0">
              <a:buNone/>
            </a:pPr>
            <a:r>
              <a:rPr lang="en-US" altLang="en-GB"/>
              <a:t>2. *QR Code Generation*: The recorded video is processed, and the corresponding digital text is extracted from it. This text is encoded into a QR code.</a:t>
            </a:r>
            <a:endParaRPr lang="en-US" altLang="en-GB"/>
          </a:p>
          <a:p>
            <a:pPr marL="0" indent="0">
              <a:buNone/>
            </a:pPr>
            <a:r>
              <a:rPr lang="en-US" altLang="en-GB"/>
              <a:t>3. *QR Code Scanning &amp; Text Extraction*: A simple mobile app or device is used to scan the QR code, which decodes the information into the original handwritten text.</a:t>
            </a:r>
            <a:endParaRPr lang="en-US" altLang="en-GB"/>
          </a:p>
          <a:p>
            <a:pPr marL="0" indent="0">
              <a:buNone/>
            </a:pPr>
            <a:endParaRPr lang="en-US" altLang="en-GB"/>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347345" y="137160"/>
            <a:ext cx="11006455" cy="1325880"/>
          </a:xfrm>
        </p:spPr>
        <p:txBody>
          <a:bodyPr/>
          <a:p>
            <a:r>
              <a:rPr lang="en-GB" altLang="en-US">
                <a:latin typeface="Bahnschrift SemiBold" panose="020B0502040204020203" charset="0"/>
                <a:cs typeface="Bahnschrift SemiBold" panose="020B0502040204020203" charset="0"/>
              </a:rPr>
              <a:t>Introduction</a:t>
            </a:r>
            <a:endParaRPr lang="en-GB" altLang="en-US">
              <a:latin typeface="Bahnschrift SemiBold" panose="020B0502040204020203" charset="0"/>
              <a:cs typeface="Bahnschrift SemiBold" panose="020B0502040204020203" charset="0"/>
            </a:endParaRPr>
          </a:p>
        </p:txBody>
      </p:sp>
      <p:sp>
        <p:nvSpPr>
          <p:cNvPr id="3" name="Content Placeholder 2"/>
          <p:cNvSpPr>
            <a:spLocks noGrp="1"/>
          </p:cNvSpPr>
          <p:nvPr>
            <p:ph idx="1"/>
          </p:nvPr>
        </p:nvSpPr>
        <p:spPr>
          <a:xfrm>
            <a:off x="444500" y="1313815"/>
            <a:ext cx="11303635" cy="5042535"/>
          </a:xfrm>
        </p:spPr>
        <p:txBody>
          <a:bodyPr>
            <a:noAutofit/>
          </a:bodyPr>
          <a:p>
            <a:pPr marL="0" indent="0">
              <a:buNone/>
            </a:pPr>
            <a:r>
              <a:rPr lang="en-US" altLang="en-GB">
                <a:latin typeface="Calibri" panose="020F0502020204030204" charset="0"/>
                <a:cs typeface="Calibri" panose="020F0502020204030204" charset="0"/>
              </a:rPr>
              <a:t>  While there are existing solutions for digitizing handwritten content, such as OCR (Optical Character Recognition) software, they often require complex setups or specialized equipment</a:t>
            </a:r>
            <a:r>
              <a:rPr lang="en-GB" altLang="en-US">
                <a:latin typeface="Calibri" panose="020F0502020204030204" charset="0"/>
                <a:cs typeface="Calibri" panose="020F0502020204030204" charset="0"/>
              </a:rPr>
              <a:t>,</a:t>
            </a:r>
            <a:r>
              <a:rPr lang="en-US" altLang="en-GB">
                <a:latin typeface="Calibri" panose="020F0502020204030204" charset="0"/>
                <a:cs typeface="Calibri" panose="020F0502020204030204" charset="0"/>
                <a:sym typeface="+mn-ea"/>
              </a:rPr>
              <a:t>there is a growing need to quickly convert handwritten information into digital formats for ease of sharing, storage, and processing.</a:t>
            </a:r>
            <a:endParaRPr lang="en-US" altLang="en-GB">
              <a:latin typeface="Calibri" panose="020F0502020204030204" charset="0"/>
              <a:cs typeface="Calibri" panose="020F0502020204030204" charset="0"/>
            </a:endParaRPr>
          </a:p>
          <a:p>
            <a:pPr marL="0" indent="0">
              <a:buNone/>
            </a:pPr>
            <a:r>
              <a:rPr lang="en-US" altLang="en-GB">
                <a:latin typeface="Calibri" panose="020F0502020204030204" charset="0"/>
                <a:cs typeface="Calibri" panose="020F0502020204030204" charset="0"/>
              </a:rPr>
              <a:t> </a:t>
            </a:r>
            <a:r>
              <a:rPr lang="en-GB" altLang="en-US">
                <a:latin typeface="Calibri" panose="020F0502020204030204" charset="0"/>
                <a:cs typeface="Calibri" panose="020F0502020204030204" charset="0"/>
              </a:rPr>
              <a:t>                    </a:t>
            </a:r>
            <a:r>
              <a:rPr lang="en-US" altLang="en-GB">
                <a:latin typeface="Calibri" panose="020F0502020204030204" charset="0"/>
                <a:cs typeface="Calibri" panose="020F0502020204030204" charset="0"/>
              </a:rPr>
              <a:t>This project presents an innovative approach to convert handwritten text into a digital format using the ESP32 CAM module</a:t>
            </a:r>
            <a:r>
              <a:rPr lang="en-GB" altLang="en-US">
                <a:latin typeface="Calibri" panose="020F0502020204030204" charset="0"/>
                <a:cs typeface="Calibri" panose="020F0502020204030204" charset="0"/>
              </a:rPr>
              <a:t>,</a:t>
            </a:r>
            <a:r>
              <a:rPr lang="en-US" altLang="en-GB">
                <a:latin typeface="Calibri" panose="020F0502020204030204" charset="0"/>
                <a:cs typeface="Calibri" panose="020F0502020204030204" charset="0"/>
              </a:rPr>
              <a:t> it is used to record the writing of handwritten text.</a:t>
            </a:r>
            <a:r>
              <a:rPr lang="en-US" altLang="en-GB">
                <a:latin typeface="Calibri" panose="020F0502020204030204" charset="0"/>
                <a:cs typeface="Calibri" panose="020F0502020204030204" charset="0"/>
                <a:sym typeface="+mn-ea"/>
              </a:rPr>
              <a:t>Once the handwriting is captured, the video is processed, and the resulting text is encoded into a QR code. This QR code acts as a digital container for the handwritten information, allowing it to be easily shared, scanned, and decoded back into the original text.</a:t>
            </a:r>
            <a:endParaRPr lang="en-US" altLang="en-GB">
              <a:latin typeface="Calibri" panose="020F0502020204030204" charset="0"/>
              <a:cs typeface="Calibri" panose="020F0502020204030204" charset="0"/>
            </a:endParaRPr>
          </a:p>
          <a:p>
            <a:pPr marL="0" indent="0">
              <a:buNone/>
            </a:pPr>
            <a:endParaRPr lang="en-US" altLang="en-GB">
              <a:latin typeface="Calibri" panose="020F0502020204030204" charset="0"/>
              <a:cs typeface="Calibri" panose="020F0502020204030204" charset="0"/>
            </a:endParaRPr>
          </a:p>
          <a:p>
            <a:pPr marL="0" indent="0">
              <a:buNone/>
            </a:pPr>
            <a:endParaRPr lang="en-US" altLang="en-GB">
              <a:latin typeface="Calibri" panose="020F0502020204030204" charset="0"/>
              <a:cs typeface="Calibri" panose="020F0502020204030204" charset="0"/>
            </a:endParaRPr>
          </a:p>
          <a:p>
            <a:pPr marL="0" indent="0">
              <a:buNone/>
            </a:pPr>
            <a:r>
              <a:rPr lang="en-GB" altLang="en-US">
                <a:latin typeface="Calibri" panose="020F0502020204030204" charset="0"/>
                <a:cs typeface="Calibri" panose="020F0502020204030204" charset="0"/>
                <a:sym typeface="+mn-ea"/>
              </a:rPr>
              <a:t>           </a:t>
            </a:r>
            <a:endParaRPr lang="en-GB" altLang="en-US">
              <a:latin typeface="Calibri" panose="020F0502020204030204" charset="0"/>
              <a:cs typeface="Calibri" panose="020F0502020204030204" charset="0"/>
            </a:endParaRPr>
          </a:p>
          <a:p>
            <a:pPr marL="0" indent="0">
              <a:buNone/>
            </a:pPr>
            <a:endParaRPr lang="en-GB" altLang="en-US">
              <a:latin typeface="Calibri" panose="020F0502020204030204" charset="0"/>
              <a:cs typeface="Calibri" panose="020F05020202040302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701040" y="511810"/>
            <a:ext cx="11021695" cy="5981065"/>
          </a:xfrm>
        </p:spPr>
        <p:txBody>
          <a:bodyPr/>
          <a:p>
            <a:pPr marL="0" indent="0">
              <a:buNone/>
            </a:pPr>
            <a:r>
              <a:rPr lang="en-US" altLang="en-GB"/>
              <a:t> </a:t>
            </a:r>
            <a:r>
              <a:rPr lang="en-GB" altLang="en-US"/>
              <a:t>                       </a:t>
            </a:r>
            <a:endParaRPr lang="en-GB" altLang="en-US"/>
          </a:p>
          <a:p>
            <a:pPr marL="0" indent="0">
              <a:buNone/>
            </a:pPr>
            <a:r>
              <a:rPr lang="en-GB" altLang="en-US"/>
              <a:t>                </a:t>
            </a:r>
            <a:r>
              <a:rPr lang="en-US" altLang="en-GB"/>
              <a:t>The key idea behind this project is to integrate the power of video capture, QR codes, and text extraction to create an efficient, low-cost, and easy-to-use method for digitizing handwritten notes, documents, and forms. This system could be particularly useful in educational environments, offices, or any scenario where handwritten content needs to be quickly converted into a digital format for further processing or sharing.</a:t>
            </a:r>
            <a:endParaRPr lang="en-US" altLang="en-GB"/>
          </a:p>
          <a:p>
            <a:pPr marL="0" indent="0">
              <a:buNone/>
            </a:pPr>
            <a:endParaRPr lang="en-US" altLang="en-GB">
              <a:sym typeface="+mn-ea"/>
            </a:endParaRPr>
          </a:p>
          <a:p>
            <a:pPr marL="0" indent="0">
              <a:buNone/>
            </a:pPr>
            <a:r>
              <a:rPr lang="en-GB" altLang="en-US">
                <a:sym typeface="+mn-ea"/>
              </a:rPr>
              <a:t>                         </a:t>
            </a:r>
            <a:r>
              <a:rPr lang="en-US" altLang="en-GB">
                <a:sym typeface="+mn-ea"/>
              </a:rPr>
              <a:t>Overall, this project bridges the gap between analog and digital formats, utilizing affordable hardware and modern technology to offer a streamlined solution for digitizing handwritten content through</a:t>
            </a:r>
            <a:r>
              <a:rPr lang="en-US" altLang="en-US">
                <a:sym typeface="+mn-ea"/>
              </a:rPr>
              <a:t> </a:t>
            </a:r>
            <a:r>
              <a:rPr lang="en-US" altLang="en-GB">
                <a:sym typeface="+mn-ea"/>
              </a:rPr>
              <a:t>QR</a:t>
            </a:r>
            <a:r>
              <a:rPr lang="en-US" altLang="en-US">
                <a:sym typeface="+mn-ea"/>
              </a:rPr>
              <a:t> </a:t>
            </a:r>
            <a:r>
              <a:rPr lang="en-US" altLang="en-GB">
                <a:sym typeface="+mn-ea"/>
              </a:rPr>
              <a:t>codes.</a:t>
            </a:r>
            <a:endParaRPr lang="en-US" altLang="en-GB"/>
          </a:p>
          <a:p>
            <a:pPr marL="0" indent="0">
              <a:buNone/>
            </a:pPr>
            <a:endParaRPr lang="en-US" altLang="en-GB"/>
          </a:p>
          <a:p>
            <a:pPr marL="0" indent="0">
              <a:buNone/>
            </a:pP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189230" y="168275"/>
            <a:ext cx="10515600" cy="1325563"/>
          </a:xfrm>
        </p:spPr>
        <p:txBody>
          <a:bodyPr/>
          <a:p>
            <a:r>
              <a:rPr lang="en-GB" altLang="en-US">
                <a:latin typeface="Bahnschrift SemiBold" panose="020B0502040204020203" charset="0"/>
                <a:cs typeface="Bahnschrift SemiBold" panose="020B0502040204020203" charset="0"/>
                <a:sym typeface="+mn-ea"/>
              </a:rPr>
              <a:t>Components</a:t>
            </a:r>
            <a:endParaRPr lang="en-GB" altLang="en-US"/>
          </a:p>
        </p:txBody>
      </p:sp>
      <p:sp>
        <p:nvSpPr>
          <p:cNvPr id="3" name="Content Placeholder 2"/>
          <p:cNvSpPr>
            <a:spLocks noGrp="1"/>
          </p:cNvSpPr>
          <p:nvPr>
            <p:ph idx="1"/>
          </p:nvPr>
        </p:nvSpPr>
        <p:spPr>
          <a:xfrm>
            <a:off x="556895" y="1364615"/>
            <a:ext cx="11078210" cy="5317490"/>
          </a:xfrm>
        </p:spPr>
        <p:txBody>
          <a:bodyPr>
            <a:normAutofit lnSpcReduction="10000"/>
          </a:bodyPr>
          <a:p>
            <a:pPr marL="0" indent="0">
              <a:buNone/>
            </a:pPr>
            <a:r>
              <a:rPr lang="en-GB" altLang="en-US" sz="2800">
                <a:latin typeface="Calibri" panose="020F0502020204030204" charset="0"/>
                <a:cs typeface="Calibri" panose="020F0502020204030204" charset="0"/>
              </a:rPr>
              <a:t>1. ESP32 CAM MODULE</a:t>
            </a:r>
            <a:endParaRPr lang="en-GB" altLang="en-US" sz="2800">
              <a:latin typeface="Calibri" panose="020F0502020204030204" charset="0"/>
              <a:cs typeface="Calibri" panose="020F0502020204030204" charset="0"/>
            </a:endParaRPr>
          </a:p>
          <a:p>
            <a:pPr marL="0" lvl="8" indent="0">
              <a:buNone/>
            </a:pPr>
            <a:r>
              <a:rPr lang="en-GB" altLang="en-US" sz="2800">
                <a:latin typeface="Calibri" panose="020F0502020204030204" charset="0"/>
                <a:cs typeface="Calibri" panose="020F0502020204030204" charset="0"/>
              </a:rPr>
              <a:t>                        ESP32 CAM is a </a:t>
            </a:r>
            <a:r>
              <a:rPr lang="en-US" altLang="en-GB" sz="2800">
                <a:latin typeface="Calibri" panose="020F0502020204030204" charset="0"/>
                <a:cs typeface="Calibri" panose="020F0502020204030204" charset="0"/>
                <a:sym typeface="+mn-ea"/>
              </a:rPr>
              <a:t>small, low-cost development board based on the *ESP32*</a:t>
            </a:r>
            <a:r>
              <a:rPr lang="en-GB" altLang="en-US" sz="2800">
                <a:latin typeface="Calibri" panose="020F0502020204030204" charset="0"/>
                <a:cs typeface="Calibri" panose="020F0502020204030204" charset="0"/>
                <a:sym typeface="+mn-ea"/>
              </a:rPr>
              <a:t>. It</a:t>
            </a:r>
            <a:r>
              <a:rPr lang="en-US" altLang="en-GB" sz="2800">
                <a:latin typeface="Calibri" panose="020F0502020204030204" charset="0"/>
                <a:cs typeface="Calibri" panose="020F0502020204030204" charset="0"/>
                <a:sym typeface="+mn-ea"/>
              </a:rPr>
              <a:t> is a microcontroller. It integrates both Wi-Fi and Bluetooth capabilities,along with a built-in camera (OV2640), making it perfect for real-time image and video capture applications</a:t>
            </a:r>
            <a:endParaRPr lang="en-US" altLang="en-GB" sz="2800">
              <a:latin typeface="Calibri" panose="020F0502020204030204" charset="0"/>
              <a:cs typeface="Calibri" panose="020F0502020204030204" charset="0"/>
              <a:sym typeface="+mn-ea"/>
            </a:endParaRPr>
          </a:p>
          <a:p>
            <a:pPr marL="0" lvl="8" indent="0">
              <a:buNone/>
            </a:pPr>
            <a:endParaRPr lang="en-GB" altLang="en-US" sz="2800">
              <a:latin typeface="Calibri" panose="020F0502020204030204" charset="0"/>
              <a:cs typeface="Calibri" panose="020F0502020204030204" charset="0"/>
            </a:endParaRPr>
          </a:p>
          <a:p>
            <a:pPr>
              <a:buFont typeface="Wingdings" panose="05000000000000000000" charset="0"/>
              <a:buChar char="ü"/>
            </a:pPr>
            <a:r>
              <a:rPr lang="en-GB" altLang="en-US" sz="2800">
                <a:latin typeface="Calibri" panose="020F0502020204030204" charset="0"/>
                <a:cs typeface="Calibri" panose="020F0502020204030204" charset="0"/>
              </a:rPr>
              <a:t>   </a:t>
            </a:r>
            <a:r>
              <a:rPr lang="en-US" altLang="en-GB">
                <a:latin typeface="Calibri" panose="020F0502020204030204" charset="0"/>
                <a:cs typeface="Calibri" panose="020F0502020204030204" charset="0"/>
                <a:sym typeface="+mn-ea"/>
              </a:rPr>
              <a:t>*Video Capture*: The ESP32 CAM is responsible for capturing video footage of the handwritten text as it's being written. The camera module (OV2640) captures images at a resolution of up to 2 MP.</a:t>
            </a:r>
            <a:endParaRPr lang="en-US" altLang="en-GB">
              <a:latin typeface="Calibri" panose="020F0502020204030204" charset="0"/>
              <a:cs typeface="Calibri" panose="020F0502020204030204" charset="0"/>
              <a:sym typeface="+mn-ea"/>
            </a:endParaRPr>
          </a:p>
          <a:p>
            <a:pPr>
              <a:buFont typeface="Wingdings" panose="05000000000000000000" charset="0"/>
              <a:buChar char="ü"/>
            </a:pPr>
            <a:r>
              <a:rPr lang="en-US" altLang="en-GB">
                <a:latin typeface="Calibri" panose="020F0502020204030204" charset="0"/>
                <a:cs typeface="Calibri" panose="020F0502020204030204" charset="0"/>
                <a:sym typeface="+mn-ea"/>
              </a:rPr>
              <a:t>*Processing*: It processes the video data in real-time, and through its onboard microcontroller, it can perform some basic image processing tasks such as adjusting brightness, contrast, and even basic video encoding.</a:t>
            </a:r>
            <a:endParaRPr lang="en-US" altLang="en-GB">
              <a:latin typeface="Calibri" panose="020F0502020204030204" charset="0"/>
              <a:cs typeface="Calibri" panose="020F0502020204030204" charset="0"/>
              <a:sym typeface="+mn-ea"/>
            </a:endParaRPr>
          </a:p>
          <a:p>
            <a:pPr>
              <a:buFont typeface="Wingdings" panose="05000000000000000000" charset="0"/>
              <a:buChar char="ü"/>
            </a:pPr>
            <a:endParaRPr lang="en-GB" altLang="en-US" sz="2800">
              <a:latin typeface="Calibri" panose="020F0502020204030204" charset="0"/>
              <a:cs typeface="Calibri" panose="020F05020202040302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591820" y="588010"/>
            <a:ext cx="11151870" cy="5941060"/>
          </a:xfrm>
        </p:spPr>
        <p:txBody>
          <a:bodyPr>
            <a:noAutofit/>
          </a:bodyPr>
          <a:p>
            <a:pPr marL="0" lvl="5" indent="0">
              <a:buFont typeface="Wingdings" panose="05000000000000000000" charset="0"/>
              <a:buNone/>
            </a:pPr>
            <a:r>
              <a:rPr lang="en-GB" altLang="en-US" sz="2800">
                <a:sym typeface="+mn-ea"/>
              </a:rPr>
              <a:t>2.</a:t>
            </a:r>
            <a:r>
              <a:rPr lang="en-US" altLang="en-GB" sz="2800">
                <a:sym typeface="+mn-ea"/>
              </a:rPr>
              <a:t>QR C</a:t>
            </a:r>
            <a:r>
              <a:rPr lang="en-GB" altLang="en-US" sz="2800">
                <a:sym typeface="+mn-ea"/>
              </a:rPr>
              <a:t>ODE</a:t>
            </a:r>
            <a:r>
              <a:rPr lang="en-US" altLang="en-GB" sz="2800">
                <a:sym typeface="+mn-ea"/>
              </a:rPr>
              <a:t> (Quick Response Code)</a:t>
            </a:r>
            <a:endParaRPr lang="en-US" altLang="en-GB" sz="2800">
              <a:sym typeface="+mn-ea"/>
            </a:endParaRPr>
          </a:p>
          <a:p>
            <a:pPr marL="0" indent="0">
              <a:buNone/>
            </a:pPr>
            <a:r>
              <a:rPr lang="en-US" altLang="en-GB" sz="2800">
                <a:sym typeface="+mn-ea"/>
              </a:rPr>
              <a:t> </a:t>
            </a:r>
            <a:r>
              <a:rPr lang="en-GB" altLang="en-US" sz="2800">
                <a:sym typeface="+mn-ea"/>
              </a:rPr>
              <a:t>                          </a:t>
            </a:r>
            <a:r>
              <a:rPr lang="en-US" altLang="en-GB" sz="2800">
                <a:sym typeface="+mn-ea"/>
              </a:rPr>
              <a:t>A *QR code* is a two-dimensional barcode that can store a variety of data types, including text, URLs, or even images. In this project, the QR code will store the digital representation of the handwritten text after it is processed and encoded.</a:t>
            </a:r>
            <a:endParaRPr lang="en-US" altLang="en-GB" sz="2800">
              <a:sym typeface="+mn-ea"/>
            </a:endParaRPr>
          </a:p>
          <a:p>
            <a:pPr marL="0" indent="0">
              <a:buNone/>
            </a:pPr>
            <a:endParaRPr lang="en-US" altLang="en-GB" sz="2800">
              <a:sym typeface="+mn-ea"/>
            </a:endParaRPr>
          </a:p>
          <a:p>
            <a:pPr>
              <a:buFont typeface="Wingdings" panose="05000000000000000000" charset="0"/>
              <a:buChar char="ü"/>
            </a:pPr>
            <a:r>
              <a:rPr lang="en-US" altLang="en-GB" sz="2800">
                <a:sym typeface="+mn-ea"/>
              </a:rPr>
              <a:t> </a:t>
            </a:r>
            <a:r>
              <a:rPr lang="en-US" altLang="en-GB" sz="2800">
                <a:sym typeface="+mn-ea"/>
              </a:rPr>
              <a:t>*Data Storage*: After the handwritten text is captured and processed, it is converted into a digital string of characters (plain text). This string is then encoded into a QR code.</a:t>
            </a:r>
            <a:endParaRPr lang="en-US" altLang="en-GB" sz="2800">
              <a:sym typeface="+mn-ea"/>
            </a:endParaRPr>
          </a:p>
          <a:p>
            <a:pPr>
              <a:buFont typeface="Wingdings" panose="05000000000000000000" charset="0"/>
              <a:buChar char="ü"/>
            </a:pPr>
            <a:r>
              <a:rPr lang="en-US" altLang="en-GB" sz="2800">
                <a:sym typeface="+mn-ea"/>
              </a:rPr>
              <a:t> *Compact Data Storage*: QR codes can hold a significant amount of data, which is perfect for storing the converted text.</a:t>
            </a:r>
            <a:r>
              <a:rPr lang="en-GB" altLang="en-US" sz="2800">
                <a:sym typeface="+mn-ea"/>
              </a:rPr>
              <a:t> </a:t>
            </a:r>
            <a:endParaRPr lang="en-GB" altLang="en-US" sz="2800">
              <a:sym typeface="+mn-ea"/>
            </a:endParaRPr>
          </a:p>
          <a:p>
            <a:pPr marL="0" indent="0">
              <a:buFont typeface="Wingdings" panose="05000000000000000000" charset="0"/>
              <a:buNone/>
            </a:pPr>
            <a:endParaRPr lang="en-GB" altLang="en-US" sz="2800"/>
          </a:p>
          <a:p>
            <a:pPr marL="0" indent="0">
              <a:buFont typeface="Wingdings" panose="05000000000000000000" charset="0"/>
              <a:buNone/>
            </a:pPr>
            <a:r>
              <a:rPr lang="en-GB" altLang="en-US" sz="2700">
                <a:sym typeface="+mn-ea"/>
              </a:rPr>
              <a:t> </a:t>
            </a:r>
            <a:endParaRPr lang="en-GB" altLang="en-US" sz="2700"/>
          </a:p>
          <a:p>
            <a:pPr>
              <a:buFont typeface="Wingdings" panose="05000000000000000000" charset="0"/>
              <a:buChar char="ü"/>
            </a:pPr>
            <a:endParaRPr lang="en-US" altLang="en-GB" sz="2700"/>
          </a:p>
          <a:p>
            <a:pPr marL="0" indent="0">
              <a:buFont typeface="Wingdings" panose="05000000000000000000" charset="0"/>
              <a:buNone/>
            </a:pPr>
            <a:endParaRPr lang="en-US" altLang="en-GB" sz="2700"/>
          </a:p>
          <a:p>
            <a:pPr marL="0" indent="0">
              <a:buNone/>
            </a:pPr>
            <a:endParaRPr lang="en-US" altLang="en-GB" sz="2700"/>
          </a:p>
          <a:p>
            <a:pPr marL="0" lvl="5" indent="0">
              <a:buFont typeface="Wingdings" panose="05000000000000000000" charset="0"/>
              <a:buNone/>
            </a:pPr>
            <a:endParaRPr lang="en-US" altLang="en-GB" sz="2700"/>
          </a:p>
          <a:p>
            <a:pPr marL="0" lvl="5" indent="0">
              <a:buFont typeface="Wingdings" panose="05000000000000000000" charset="0"/>
              <a:buNone/>
            </a:pPr>
            <a:endParaRPr lang="en-US" altLang="en-GB" sz="2700">
              <a:sym typeface="+mn-ea"/>
            </a:endParaRPr>
          </a:p>
          <a:p>
            <a:pPr marL="0" indent="0">
              <a:buFont typeface="Wingdings" panose="05000000000000000000" charset="0"/>
              <a:buNone/>
            </a:pPr>
            <a:r>
              <a:rPr lang="en-US" altLang="en-GB" sz="2700">
                <a:sym typeface="+mn-ea"/>
              </a:rPr>
              <a:t> </a:t>
            </a:r>
            <a:r>
              <a:rPr lang="en-GB" altLang="en-US" sz="2700">
                <a:sym typeface="+mn-ea"/>
              </a:rPr>
              <a:t>            </a:t>
            </a:r>
            <a:endParaRPr lang="en-US" altLang="en-GB" sz="2700">
              <a:sym typeface="+mn-ea"/>
            </a:endParaRPr>
          </a:p>
          <a:p>
            <a:pPr marL="0" indent="0">
              <a:buFont typeface="Wingdings" panose="05000000000000000000" charset="0"/>
              <a:buNone/>
            </a:pPr>
            <a:endParaRPr lang="en-US" altLang="en-GB" sz="2700"/>
          </a:p>
          <a:p>
            <a:pPr marL="0" indent="0">
              <a:buFont typeface="Wingdings" panose="05000000000000000000" charset="0"/>
              <a:buNone/>
            </a:pPr>
            <a:endParaRPr lang="en-US" altLang="en-GB" sz="2700">
              <a:sym typeface="+mn-ea"/>
            </a:endParaRPr>
          </a:p>
          <a:p>
            <a:pPr>
              <a:buFont typeface="Wingdings" panose="05000000000000000000" charset="0"/>
              <a:buChar char="ü"/>
            </a:pPr>
            <a:endParaRPr lang="en-US" altLang="en-GB" sz="2700">
              <a:sym typeface="+mn-ea"/>
            </a:endParaRPr>
          </a:p>
          <a:p>
            <a:pPr marL="0" indent="0">
              <a:buFont typeface="Wingdings" panose="05000000000000000000" charset="0"/>
              <a:buNone/>
            </a:pPr>
            <a:endParaRPr lang="en-US" altLang="en-GB" sz="2700"/>
          </a:p>
          <a:p>
            <a:pPr>
              <a:buFont typeface="Wingdings" panose="05000000000000000000" charset="0"/>
              <a:buChar char="ü"/>
            </a:pPr>
            <a:endParaRPr lang="en-US" altLang="en-GB" sz="2700"/>
          </a:p>
          <a:p>
            <a:pPr marL="0" indent="0">
              <a:buFont typeface="Wingdings" panose="05000000000000000000" charset="0"/>
              <a:buNone/>
            </a:pPr>
            <a:endParaRPr lang="en-US" altLang="en-GB" sz="18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11635</Words>
  <Application>WPS Presentation</Application>
  <PresentationFormat>Widescreen</PresentationFormat>
  <Paragraphs>225</Paragraphs>
  <Slides>23</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23</vt:i4>
      </vt:variant>
    </vt:vector>
  </HeadingPairs>
  <TitlesOfParts>
    <vt:vector size="36" baseType="lpstr">
      <vt:lpstr>Arial</vt:lpstr>
      <vt:lpstr>SimSun</vt:lpstr>
      <vt:lpstr>Wingdings</vt:lpstr>
      <vt:lpstr>Bahnschrift SemiBold</vt:lpstr>
      <vt:lpstr>Wingdings</vt:lpstr>
      <vt:lpstr>Constantia</vt:lpstr>
      <vt:lpstr>Calibri</vt:lpstr>
      <vt:lpstr>Microsoft YaHei</vt:lpstr>
      <vt:lpstr>Arial Unicode MS</vt:lpstr>
      <vt:lpstr>Calibri Light</vt:lpstr>
      <vt:lpstr>Times New Roman</vt:lpstr>
      <vt:lpstr>Bahnschrift</vt:lpstr>
      <vt:lpstr>Office Theme</vt:lpstr>
      <vt:lpstr>RAJIV GANDHI UNIVERSITY OF KNOWLEDGE TECHNOLOGIES</vt:lpstr>
      <vt:lpstr>Presented by</vt:lpstr>
      <vt:lpstr>PPT Topics:</vt:lpstr>
      <vt:lpstr>Abstract</vt:lpstr>
      <vt:lpstr>PowerPoint 演示文稿</vt:lpstr>
      <vt:lpstr>Introduction</vt:lpstr>
      <vt:lpstr>PowerPoint 演示文稿</vt:lpstr>
      <vt:lpstr>Components</vt:lpstr>
      <vt:lpstr>PowerPoint 演示文稿</vt:lpstr>
      <vt:lpstr>PowerPoint 演示文稿</vt:lpstr>
      <vt:lpstr>PowerPoint 演示文稿</vt:lpstr>
      <vt:lpstr>PowerPoint 演示文稿</vt:lpstr>
      <vt:lpstr>Objectives</vt:lpstr>
      <vt:lpstr>PowerPoint 演示文稿</vt:lpstr>
      <vt:lpstr>PowerPoint 演示文稿</vt:lpstr>
      <vt:lpstr>Advantages</vt:lpstr>
      <vt:lpstr>PowerPoint 演示文稿</vt:lpstr>
      <vt:lpstr>Disadvantages</vt:lpstr>
      <vt:lpstr>PowerPoint 演示文稿</vt:lpstr>
      <vt:lpstr>Applications</vt:lpstr>
      <vt:lpstr>Conclusion</vt:lpstr>
      <vt:lpstr>PowerPoint 演示文稿</vt:lpstr>
      <vt:lpstr>THANKYOU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RAJIV GANDHI UNIVERSITY OF KNOWLEDGE TECHNOLOGIES</dc:title>
  <dc:creator>Charishma Priya</dc:creator>
  <cp:lastModifiedBy>Charishma Priya</cp:lastModifiedBy>
  <cp:revision>8</cp:revision>
  <dcterms:created xsi:type="dcterms:W3CDTF">2024-11-02T09:09:00Z</dcterms:created>
  <dcterms:modified xsi:type="dcterms:W3CDTF">2025-08-07T06:08:39Z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4DAC463AA4C449779E945898694BB69B_13</vt:lpwstr>
  </property>
  <property fmtid="{D5CDD505-2E9C-101B-9397-08002B2CF9AE}" pid="3" name="KSOProductBuildVer">
    <vt:lpwstr>2057-12.2.0.21602</vt:lpwstr>
  </property>
</Properties>
</file>