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9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2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6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1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6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5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8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9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5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8F4A-26F4-4760-ADB4-3C6A57AC9A8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F9AF-9B58-440F-BB9F-F5B3A2D8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3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3B135D-E2AF-5D59-7E71-7FBECB11D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7553" y="1582614"/>
            <a:ext cx="7921235" cy="178066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CA" sz="44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Unveiling the Depths: Exploring Suicide Rates - Statistical Analysis and Insights</a:t>
            </a: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B432F14-1B8C-D28C-0DF7-9F76E26A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23113"/>
            <a:ext cx="12192000" cy="225681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                                                             			Presented to:</a:t>
            </a: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</a:t>
            </a: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Balasubramanian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Sangeeth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(100890482)           		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Thomas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Francescutti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Ganesan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Yogaraj (100897419)</a:t>
            </a: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Gunasekaran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Praveen Raju (100896126)</a:t>
            </a: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Kondamuri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Charishma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(100899582)</a:t>
            </a: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Parasur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Venkataraman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Jayasurya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(100897383)</a:t>
            </a: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Jasthi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Tejaswini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(100905288)</a:t>
            </a:r>
            <a:b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Pudota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Ignatius (100903994) </a:t>
            </a:r>
          </a:p>
          <a:p>
            <a:pPr>
              <a:lnSpc>
                <a:spcPct val="100000"/>
              </a:lnSpc>
            </a:pPr>
            <a:endParaRPr lang="en-CA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8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0A9641-EC31-4B72-AD6A-1A196C25C21A}"/>
              </a:ext>
            </a:extLst>
          </p:cNvPr>
          <p:cNvSpPr txBox="1">
            <a:spLocks/>
          </p:cNvSpPr>
          <p:nvPr/>
        </p:nvSpPr>
        <p:spPr>
          <a:xfrm>
            <a:off x="1035839" y="471079"/>
            <a:ext cx="10187890" cy="5199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Methods for Global Suicide Rates</a:t>
            </a:r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4DB485-2005-473A-976C-DA663171FD94}"/>
              </a:ext>
            </a:extLst>
          </p:cNvPr>
          <p:cNvSpPr txBox="1">
            <a:spLocks/>
          </p:cNvSpPr>
          <p:nvPr/>
        </p:nvSpPr>
        <p:spPr>
          <a:xfrm>
            <a:off x="0" y="1462110"/>
            <a:ext cx="12259568" cy="475405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numCol="2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diverse dataset from reliable sources (WHO, CDC, national health agencies).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Addressed challenges (missing data, inconsistent reporting, data format variations).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data (cleaning, handling missing values, removing duplicates, normalization).</a:t>
            </a:r>
          </a:p>
          <a:p>
            <a:pPr algn="l"/>
            <a:r>
              <a:rPr lang="en-US" sz="16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 Summarized statistics and identified distributions.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 Histograms, box plots, and correlation matrices.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Studied trends and seasonality patterns using line and area charts.</a:t>
            </a:r>
          </a:p>
          <a:p>
            <a:pPr algn="l"/>
            <a:r>
              <a:rPr lang="en-US" sz="16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Analysis: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Examined suicide rates across countries with choropleth maps and bubble charts.</a:t>
            </a:r>
          </a:p>
          <a:p>
            <a:pPr algn="l"/>
            <a:r>
              <a:rPr lang="en-US" sz="16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relationships between suicide rates and factors using scatter plots and heat maps.</a:t>
            </a:r>
          </a:p>
          <a:p>
            <a:pPr algn="l"/>
            <a:r>
              <a:rPr lang="en-US" sz="16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countries with similar suicide rate patterns using K-means clustering and cluster maps.</a:t>
            </a:r>
          </a:p>
          <a:p>
            <a:pPr algn="l"/>
            <a:r>
              <a:rPr lang="en-US" sz="1600" b="1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16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Intelligence Functions (DAX):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date-related calculations like year-to-date totals and period-over-period growth.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Columns and Functions (M Language):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with M language in Power Query beyond standard functions.</a:t>
            </a:r>
          </a:p>
          <a:p>
            <a:pPr algn="l"/>
            <a:r>
              <a:rPr lang="en-US" sz="16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impact of different factors on suicide rates using What-If parameters.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4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0A9641-EC31-4B72-AD6A-1A196C25C21A}"/>
              </a:ext>
            </a:extLst>
          </p:cNvPr>
          <p:cNvSpPr txBox="1">
            <a:spLocks/>
          </p:cNvSpPr>
          <p:nvPr/>
        </p:nvSpPr>
        <p:spPr>
          <a:xfrm>
            <a:off x="809218" y="130036"/>
            <a:ext cx="10187890" cy="5199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and Comparison in Global Suicide Rates Analysis</a:t>
            </a:r>
            <a:endParaRPr lang="en-US" sz="28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4DB485-2005-473A-976C-DA663171FD94}"/>
              </a:ext>
            </a:extLst>
          </p:cNvPr>
          <p:cNvSpPr txBox="1">
            <a:spLocks/>
          </p:cNvSpPr>
          <p:nvPr/>
        </p:nvSpPr>
        <p:spPr>
          <a:xfrm>
            <a:off x="0" y="780024"/>
            <a:ext cx="12192000" cy="60689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Benchmark:</a:t>
            </a:r>
          </a:p>
          <a:p>
            <a:pPr algn="l"/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Suicide Rate: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as a reference to compare individual country or regional suicide rates.</a:t>
            </a:r>
          </a:p>
          <a:p>
            <a:pPr algn="l"/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Studies: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findings with existing research to validate analysis and assess insights consistency.</a:t>
            </a:r>
          </a:p>
          <a:p>
            <a:pPr algn="l"/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 Comparison: Analyzed suicide rates across different regions or continents to identify variations and disparities.</a:t>
            </a:r>
          </a:p>
          <a:p>
            <a:pPr algn="l"/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 Comparison: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suicide rates among age groups and genders to understand vulnerability differences.</a:t>
            </a:r>
          </a:p>
          <a:p>
            <a:pPr algn="l"/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correlation coefficients between suicide rates and factors like mental health indicators and economic conditions.</a:t>
            </a:r>
          </a:p>
          <a:p>
            <a:pPr algn="l"/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Comparison: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characteristics and distribution of countries or regions within each cluster to understand patterns.</a:t>
            </a:r>
          </a:p>
          <a:p>
            <a:pPr algn="l"/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 Comparison: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multiple scenarios to compare the impact of different factors on suicide rates.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0A9641-EC31-4B72-AD6A-1A196C25C21A}"/>
              </a:ext>
            </a:extLst>
          </p:cNvPr>
          <p:cNvSpPr txBox="1">
            <a:spLocks/>
          </p:cNvSpPr>
          <p:nvPr/>
        </p:nvSpPr>
        <p:spPr>
          <a:xfrm>
            <a:off x="589411" y="513747"/>
            <a:ext cx="10187890" cy="5199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of Data Analysis on Suicide Rates</a:t>
            </a:r>
            <a:endParaRPr lang="en-US" sz="28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4DB485-2005-473A-976C-DA663171FD94}"/>
              </a:ext>
            </a:extLst>
          </p:cNvPr>
          <p:cNvSpPr txBox="1">
            <a:spLocks/>
          </p:cNvSpPr>
          <p:nvPr/>
        </p:nvSpPr>
        <p:spPr>
          <a:xfrm>
            <a:off x="0" y="2073089"/>
            <a:ext cx="12192000" cy="37806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 for Businesses and Organizations: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Interventions: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suicide prevention programs based on identified risk factors.</a:t>
            </a:r>
          </a:p>
          <a:p>
            <a:pPr algn="l"/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 Awareness Campaigns: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campaigns during high-risk periods to promote mental health support.</a:t>
            </a:r>
          </a:p>
          <a:p>
            <a:pPr algn="l"/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Education: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workshops to identify distress signs and offer appropriate support.</a:t>
            </a:r>
          </a:p>
          <a:p>
            <a:pPr algn="l"/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Crisis Helplines and Support Services: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accessible helplines for individuals in distress.</a:t>
            </a:r>
          </a:p>
          <a:p>
            <a:pPr algn="l"/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Policy Development: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sustainable mental health policies based on longitudinal trends.</a:t>
            </a:r>
          </a:p>
          <a:p>
            <a:pPr algn="l"/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 Initiatives: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campaigns to reduce mental health stigma.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82FA3D-BD32-C179-4019-0EB8B3B3F6F2}"/>
              </a:ext>
            </a:extLst>
          </p:cNvPr>
          <p:cNvSpPr txBox="1">
            <a:spLocks/>
          </p:cNvSpPr>
          <p:nvPr/>
        </p:nvSpPr>
        <p:spPr>
          <a:xfrm>
            <a:off x="532204" y="225265"/>
            <a:ext cx="11283277" cy="6494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Recommendations, considerations, challenges, and suggestions:</a:t>
            </a:r>
            <a:endParaRPr lang="en-CA" sz="3200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1B142B-EE67-CC8E-B7A7-B1D71F079307}"/>
              </a:ext>
            </a:extLst>
          </p:cNvPr>
          <p:cNvSpPr txBox="1">
            <a:spLocks/>
          </p:cNvSpPr>
          <p:nvPr/>
        </p:nvSpPr>
        <p:spPr>
          <a:xfrm>
            <a:off x="266102" y="1384431"/>
            <a:ext cx="11659796" cy="4963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Quality and Bias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Ethical Considerations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Cultural and Regional Variations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vs. Causation:</a:t>
            </a:r>
            <a:endParaRPr lang="en-CA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Imbalanced Data</a:t>
            </a:r>
            <a:endParaRPr lang="en-CA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Longitudinal Data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Expertise</a:t>
            </a:r>
            <a:endParaRPr lang="en-CA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Interpretability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and Reproducibility</a:t>
            </a:r>
            <a:endParaRPr lang="en-CA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Long-term Impact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CA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Continual Learning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6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FD449-6486-4819-918A-2D6CABFB9609}"/>
              </a:ext>
            </a:extLst>
          </p:cNvPr>
          <p:cNvSpPr txBox="1"/>
          <p:nvPr/>
        </p:nvSpPr>
        <p:spPr>
          <a:xfrm>
            <a:off x="3868530" y="3196443"/>
            <a:ext cx="5791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FD449-6486-4819-918A-2D6CABFB9609}"/>
              </a:ext>
            </a:extLst>
          </p:cNvPr>
          <p:cNvSpPr txBox="1"/>
          <p:nvPr/>
        </p:nvSpPr>
        <p:spPr>
          <a:xfrm>
            <a:off x="3868530" y="1841083"/>
            <a:ext cx="6728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59" y="1094124"/>
            <a:ext cx="1699317" cy="21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0"/>
            <a:ext cx="12192000" cy="68365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9C5574-2C02-C073-BC5C-E0101D8A4C3C}"/>
              </a:ext>
            </a:extLst>
          </p:cNvPr>
          <p:cNvSpPr txBox="1">
            <a:spLocks/>
          </p:cNvSpPr>
          <p:nvPr/>
        </p:nvSpPr>
        <p:spPr>
          <a:xfrm>
            <a:off x="838200" y="140890"/>
            <a:ext cx="10515600" cy="6883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organization/problem addressed</a:t>
            </a:r>
            <a:endParaRPr lang="en-CA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CACB23-6EBD-97B6-F037-2115C63A3AAF}"/>
              </a:ext>
            </a:extLst>
          </p:cNvPr>
          <p:cNvSpPr txBox="1">
            <a:spLocks/>
          </p:cNvSpPr>
          <p:nvPr/>
        </p:nvSpPr>
        <p:spPr>
          <a:xfrm>
            <a:off x="249114" y="1929749"/>
            <a:ext cx="11942886" cy="446225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Public Health Research Institute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Collaborates with governments, academic institutions, NGOs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Addressed: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suicide rates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causes , patterns and trends</a:t>
            </a:r>
          </a:p>
          <a:p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0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82FA3D-BD32-C179-4019-0EB8B3B3F6F2}"/>
              </a:ext>
            </a:extLst>
          </p:cNvPr>
          <p:cNvSpPr txBox="1">
            <a:spLocks/>
          </p:cNvSpPr>
          <p:nvPr/>
        </p:nvSpPr>
        <p:spPr>
          <a:xfrm>
            <a:off x="1396633" y="175846"/>
            <a:ext cx="9398734" cy="6616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problem/opportunity</a:t>
            </a:r>
            <a:endParaRPr lang="en-CA" sz="4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BDDDB9-8621-1BF0-236F-E8E6BE82614F}"/>
              </a:ext>
            </a:extLst>
          </p:cNvPr>
          <p:cNvSpPr txBox="1">
            <a:spLocks/>
          </p:cNvSpPr>
          <p:nvPr/>
        </p:nvSpPr>
        <p:spPr>
          <a:xfrm>
            <a:off x="0" y="1306612"/>
            <a:ext cx="12192000" cy="482724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Problem/Opportunity: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Governments and Policy Makers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Professionals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Non-profit Organizations and Advocacy Groups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Challenge/Opportunity: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 and Reliability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Complex Factors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Tailoring Interventions to Vulnerable Populations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 Sensitivity and Stigma</a:t>
            </a:r>
          </a:p>
          <a:p>
            <a:pPr algn="l"/>
            <a:endParaRPr lang="en-IN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Humanity Considerations: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families, and communities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Advocate for improved mental health services</a:t>
            </a:r>
          </a:p>
          <a:p>
            <a:pPr algn="l"/>
            <a:endParaRPr lang="en-IN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CC2C5FE-BD37-9E7D-EF04-EEA887E1DE64}"/>
              </a:ext>
            </a:extLst>
          </p:cNvPr>
          <p:cNvSpPr txBox="1">
            <a:spLocks/>
          </p:cNvSpPr>
          <p:nvPr/>
        </p:nvSpPr>
        <p:spPr>
          <a:xfrm>
            <a:off x="1582941" y="304800"/>
            <a:ext cx="8596668" cy="7065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problem</a:t>
            </a:r>
            <a:endParaRPr lang="en-IN" sz="4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8CF55A-1088-C039-1863-A91E25200924}"/>
              </a:ext>
            </a:extLst>
          </p:cNvPr>
          <p:cNvSpPr txBox="1">
            <a:spLocks/>
          </p:cNvSpPr>
          <p:nvPr/>
        </p:nvSpPr>
        <p:spPr>
          <a:xfrm>
            <a:off x="369277" y="1623913"/>
            <a:ext cx="11822723" cy="50014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Supervised/Unsupervised Learning: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relies on descriptive statistics, visualizations, and linear regression analysis. Therefore, the problem is more descriptive (unsupervised/explanatory) rather than a supervised predictive modeling task.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Explanatory/Predictive Analysis: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focus of the analysis is primarily explanatory, aimed at understanding suicide trends, patterns, and relationships within the dataset. The analysis aims to explain rather than predict future suicide rates.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that the analysis is primarily descriptive and explanatory, its deployment may involve:</a:t>
            </a:r>
          </a:p>
          <a:p>
            <a:pPr lvl="6" algn="l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Awareness Campaigns</a:t>
            </a:r>
          </a:p>
          <a:p>
            <a:pPr lvl="6" algn="l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Formulation</a:t>
            </a:r>
          </a:p>
          <a:p>
            <a:pPr lvl="6" algn="l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</a:p>
          <a:p>
            <a:pPr lvl="6" algn="l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Collaboration                                 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8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82FA3D-BD32-C179-4019-0EB8B3B3F6F2}"/>
              </a:ext>
            </a:extLst>
          </p:cNvPr>
          <p:cNvSpPr txBox="1">
            <a:spLocks/>
          </p:cNvSpPr>
          <p:nvPr/>
        </p:nvSpPr>
        <p:spPr>
          <a:xfrm>
            <a:off x="3598984" y="828671"/>
            <a:ext cx="4994031" cy="44474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in Dataset</a:t>
            </a:r>
            <a:endParaRPr lang="en-CA" sz="4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1B142B-EE67-CC8E-B7A7-B1D71F079307}"/>
              </a:ext>
            </a:extLst>
          </p:cNvPr>
          <p:cNvSpPr txBox="1">
            <a:spLocks/>
          </p:cNvSpPr>
          <p:nvPr/>
        </p:nvSpPr>
        <p:spPr>
          <a:xfrm>
            <a:off x="161365" y="2279402"/>
            <a:ext cx="12030635" cy="312786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numCol="2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Suicides_no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Population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Suicides/100k pop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Country-year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HDI for year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GDP for year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GDP per capita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 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5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82FA3D-BD32-C179-4019-0EB8B3B3F6F2}"/>
              </a:ext>
            </a:extLst>
          </p:cNvPr>
          <p:cNvSpPr txBox="1">
            <a:spLocks/>
          </p:cNvSpPr>
          <p:nvPr/>
        </p:nvSpPr>
        <p:spPr>
          <a:xfrm>
            <a:off x="149470" y="433083"/>
            <a:ext cx="7378835" cy="1320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cleansing, if needed – steps taken – what were the challenges with the data and steps taken to cleanse bring it to usable format (ETL – extract, transform, load steps). Technology/tools used for cleansing/analysis</a:t>
            </a:r>
            <a:endParaRPr lang="en-CA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1B142B-EE67-CC8E-B7A7-B1D71F079307}"/>
              </a:ext>
            </a:extLst>
          </p:cNvPr>
          <p:cNvSpPr txBox="1">
            <a:spLocks/>
          </p:cNvSpPr>
          <p:nvPr/>
        </p:nvSpPr>
        <p:spPr>
          <a:xfrm>
            <a:off x="0" y="2006492"/>
            <a:ext cx="7521957" cy="466458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7 Countries: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Excluded countries with &lt;= 3 years of data.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Ensured meaningful analysis by focusing on countries with sufficient data.</a:t>
            </a:r>
          </a:p>
          <a:p>
            <a:pPr algn="l">
              <a:buFont typeface="+mj-lt"/>
              <a:buAutoNum type="arabicPeriod" startAt="2"/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Excluded 2016 Data: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2016 data from the dataset.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limited data and missing entries in some countries.</a:t>
            </a:r>
          </a:p>
          <a:p>
            <a:pPr algn="l">
              <a:buFont typeface="+mj-lt"/>
              <a:buAutoNum type="arabicPeriod" startAt="3"/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HDI Variable: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Eliminated "HDI for year" due to &gt; 2/3 missing data.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Ensured the use of complete and reliable variables.</a:t>
            </a:r>
          </a:p>
          <a:p>
            <a:pPr algn="l">
              <a:buFont typeface="+mj-lt"/>
              <a:buAutoNum type="arabicPeriod" startAt="4"/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Addressed Generation Variable Issues: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Rectified problems with the "generation" variable (2.11).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and transformed the variable for accurate analysis.</a:t>
            </a:r>
          </a:p>
          <a:p>
            <a:pPr algn="l"/>
            <a:endParaRPr lang="en-CA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08A13C-592F-6EF4-AB4E-51186C7AC3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73" b="-2"/>
          <a:stretch/>
        </p:blipFill>
        <p:spPr>
          <a:xfrm>
            <a:off x="7528309" y="119404"/>
            <a:ext cx="4525946" cy="33341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4BC6E1B-0F1A-5B2C-9F6A-8F70371C19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5" r="-3" b="-3"/>
          <a:stretch/>
        </p:blipFill>
        <p:spPr>
          <a:xfrm>
            <a:off x="7521957" y="3513230"/>
            <a:ext cx="4597995" cy="32850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C3073B32-BF58-53C3-A192-E60FF2FFC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82FA3D-BD32-C179-4019-0EB8B3B3F6F2}"/>
              </a:ext>
            </a:extLst>
          </p:cNvPr>
          <p:cNvSpPr txBox="1">
            <a:spLocks/>
          </p:cNvSpPr>
          <p:nvPr/>
        </p:nvSpPr>
        <p:spPr>
          <a:xfrm>
            <a:off x="-1" y="609540"/>
            <a:ext cx="7078727" cy="10636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cleansing, if needed – steps taken – what were the challenges with the data and steps taken to cleanse bring it to usable format (ETL – extract, transform, load steps). Technology/tools used for cleansing/analysis</a:t>
            </a:r>
            <a:endParaRPr lang="en-C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1B142B-EE67-CC8E-B7A7-B1D71F079307}"/>
              </a:ext>
            </a:extLst>
          </p:cNvPr>
          <p:cNvSpPr txBox="1">
            <a:spLocks/>
          </p:cNvSpPr>
          <p:nvPr/>
        </p:nvSpPr>
        <p:spPr>
          <a:xfrm>
            <a:off x="0" y="2486073"/>
            <a:ext cx="7078727" cy="38268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 startAt="5"/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Continent Information: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the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countrycode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to add "continent" data.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analysis by grouping countries based on continents.</a:t>
            </a:r>
          </a:p>
          <a:p>
            <a:pPr algn="l">
              <a:buFont typeface="+mj-lt"/>
              <a:buAutoNum type="arabicPeriod" startAt="6"/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Addressed Limited African Data: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Acknowledged limited suicide data from African countries.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 available data while highlighting the need for further collection.</a:t>
            </a:r>
          </a:p>
          <a:p>
            <a:pPr algn="l">
              <a:buFont typeface="+mj-lt"/>
              <a:buAutoNum type="arabicPeriod" startAt="7"/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Technology/Tools Used: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R,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countrycode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package, and more.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processed and analyzed data for insights.</a:t>
            </a:r>
          </a:p>
          <a:p>
            <a:pPr algn="l"/>
            <a:endParaRPr lang="en-CA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19DD941-9F44-2049-B7F1-D08705313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08" y="609539"/>
            <a:ext cx="4890822" cy="57033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3114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067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0A9641-EC31-4B72-AD6A-1A196C25C21A}"/>
              </a:ext>
            </a:extLst>
          </p:cNvPr>
          <p:cNvSpPr txBox="1">
            <a:spLocks/>
          </p:cNvSpPr>
          <p:nvPr/>
        </p:nvSpPr>
        <p:spPr>
          <a:xfrm>
            <a:off x="5615708" y="280238"/>
            <a:ext cx="5156770" cy="6136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Used:</a:t>
            </a:r>
            <a:endParaRPr lang="en-IN" sz="4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4DB485-2005-473A-976C-DA663171FD94}"/>
              </a:ext>
            </a:extLst>
          </p:cNvPr>
          <p:cNvSpPr txBox="1">
            <a:spLocks/>
          </p:cNvSpPr>
          <p:nvPr/>
        </p:nvSpPr>
        <p:spPr>
          <a:xfrm>
            <a:off x="65893" y="188966"/>
            <a:ext cx="4755279" cy="665196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Suicide Trends (Line Plot):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"Year" and "Suicides/100k pop" columns.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Aggregated average suicide rate per year.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 Decreasing trend in global suicide rates, suggesting the impact of prevention efforts.</a:t>
            </a:r>
          </a:p>
          <a:p>
            <a:pPr algn="l"/>
            <a:r>
              <a:rPr lang="en-US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Variations (Choropleth Map):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"Country," "Year," and "Suicides/100k pop" columns.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 for specific year or aggregated across all years.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 Geographic differences in suicide rates, guiding targeted interventions.</a:t>
            </a:r>
          </a:p>
          <a:p>
            <a:pPr algn="l"/>
            <a:r>
              <a:rPr lang="en-US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Differences (Bar Plot):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"Year," "Sex," and "Suicides/100k pop" columns.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Aggregated average suicide rate for males and females.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 Higher suicide rates among males globally, requiring gender-specific interventions.</a:t>
            </a:r>
          </a:p>
          <a:p>
            <a:pPr algn="l"/>
            <a:r>
              <a:rPr lang="en-US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Patterns (Stacked Bar Plot):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"Year," "Age," and "Suicides/100k pop" columns.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Aggregated average suicide rate for different age groups.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 Tailoring prevention strategies to specific age groups based on age-related patterns</a:t>
            </a:r>
          </a:p>
          <a:p>
            <a:pPr algn="l"/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098FB-4493-494A-B045-50E705E1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15" y="1253343"/>
            <a:ext cx="3210778" cy="247560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F8D8B-4E8C-4FFC-8115-9445C07E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438" y="1253343"/>
            <a:ext cx="3481066" cy="247560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28698-CA7C-4B2D-A2CA-D31C635A8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3890406"/>
            <a:ext cx="3218425" cy="27019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B42EF-A798-442C-9661-CC779471F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438" y="3890406"/>
            <a:ext cx="3481066" cy="27019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3248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0A9641-EC31-4B72-AD6A-1A196C25C21A}"/>
              </a:ext>
            </a:extLst>
          </p:cNvPr>
          <p:cNvSpPr txBox="1">
            <a:spLocks/>
          </p:cNvSpPr>
          <p:nvPr/>
        </p:nvSpPr>
        <p:spPr>
          <a:xfrm>
            <a:off x="1073621" y="272006"/>
            <a:ext cx="10187890" cy="38063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Suicide Rates vs. Human Development Index (HDI) and GDP per Capita</a:t>
            </a:r>
            <a:endParaRPr lang="en-IN" sz="2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4DB485-2005-473A-976C-DA663171FD94}"/>
              </a:ext>
            </a:extLst>
          </p:cNvPr>
          <p:cNvSpPr txBox="1">
            <a:spLocks/>
          </p:cNvSpPr>
          <p:nvPr/>
        </p:nvSpPr>
        <p:spPr>
          <a:xfrm>
            <a:off x="176305" y="1158688"/>
            <a:ext cx="5638800" cy="56476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1: Suicide Rates vs. HDI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Data from "HDI for the year" and "Suicides/100k pop" columns.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 Weak positive correlation between HDI and suicide rates. Wealthier countries tend to have marginally higher suicide rates, but correlation is not substantial.</a:t>
            </a:r>
          </a:p>
          <a:p>
            <a:pPr lvl="1" algn="l"/>
            <a:endParaRPr lang="en-IN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2: Suicide Rates vs. GDP per Capita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Data from "</a:t>
            </a:r>
            <a:r>
              <a:rPr lang="en-IN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Gdp_per_capita</a:t>
            </a: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($)" and "Suicides/100k pop" columns.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Inference: Faint positive correlation between GDP per Capita and suicide rates. Richer countries tend to have slightly higher suicide rates, but correlation is not strong.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FE4E3-2818-4B3B-8EDA-10A1A5ED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18" y="1158688"/>
            <a:ext cx="4680423" cy="268887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9CE3F-C95B-4207-B5CB-2CC8E1621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17" y="3982523"/>
            <a:ext cx="4680424" cy="26732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3043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1311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Unveiling the Depths: Exploring Suicide Rates - Statistical Analysis and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Depths: Exploring Suicide Rates - Statistical Analysis and Insights</dc:title>
  <dc:creator>Yogaraj G</dc:creator>
  <cp:lastModifiedBy>Yogaraj G</cp:lastModifiedBy>
  <cp:revision>7</cp:revision>
  <dcterms:created xsi:type="dcterms:W3CDTF">2023-08-03T19:52:23Z</dcterms:created>
  <dcterms:modified xsi:type="dcterms:W3CDTF">2023-08-03T20:47:08Z</dcterms:modified>
</cp:coreProperties>
</file>