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3" r:id="rId1"/>
  </p:sldMasterIdLst>
  <p:notesMasterIdLst>
    <p:notesMasterId r:id="rId16"/>
  </p:notesMasterIdLst>
  <p:sldIdLst>
    <p:sldId id="256" r:id="rId2"/>
    <p:sldId id="260" r:id="rId3"/>
    <p:sldId id="282" r:id="rId4"/>
    <p:sldId id="281" r:id="rId5"/>
    <p:sldId id="280" r:id="rId6"/>
    <p:sldId id="283" r:id="rId7"/>
    <p:sldId id="284" r:id="rId8"/>
    <p:sldId id="285" r:id="rId9"/>
    <p:sldId id="286" r:id="rId10"/>
    <p:sldId id="287" r:id="rId11"/>
    <p:sldId id="288" r:id="rId12"/>
    <p:sldId id="289" r:id="rId13"/>
    <p:sldId id="290" r:id="rId14"/>
    <p:sldId id="27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E3561E-2166-4871-B663-7BD4E6E32745}">
          <p14:sldIdLst>
            <p14:sldId id="256"/>
            <p14:sldId id="260"/>
            <p14:sldId id="282"/>
            <p14:sldId id="281"/>
            <p14:sldId id="280"/>
            <p14:sldId id="283"/>
            <p14:sldId id="284"/>
            <p14:sldId id="285"/>
            <p14:sldId id="286"/>
            <p14:sldId id="287"/>
            <p14:sldId id="288"/>
            <p14:sldId id="289"/>
            <p14:sldId id="290"/>
            <p14:sldId id="279"/>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56"/>
  </p:normalViewPr>
  <p:slideViewPr>
    <p:cSldViewPr snapToGrid="0">
      <p:cViewPr varScale="1">
        <p:scale>
          <a:sx n="149" d="100"/>
          <a:sy n="149" d="100"/>
        </p:scale>
        <p:origin x="6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678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61B5-D6D7-3D79-E113-FA3F5AA5AA7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48A2FFA-D62C-62D7-37A1-BBA351CC961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3A48AE1-6CF6-464E-C452-EE37FED8DC3D}"/>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5" name="Footer Placeholder 4">
            <a:extLst>
              <a:ext uri="{FF2B5EF4-FFF2-40B4-BE49-F238E27FC236}">
                <a16:creationId xmlns:a16="http://schemas.microsoft.com/office/drawing/2014/main" id="{F2F2CB49-BBCE-28D3-72BF-1CF209DC08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2F633B-9273-0CAB-F5EF-AC4ED581A3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87271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58EB-8985-3413-E9A7-A0475751C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5E8EA5-A28B-2C33-CA6F-EFFDB14A19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9B2C4-3D95-6E40-612E-3C8827934A74}"/>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5" name="Footer Placeholder 4">
            <a:extLst>
              <a:ext uri="{FF2B5EF4-FFF2-40B4-BE49-F238E27FC236}">
                <a16:creationId xmlns:a16="http://schemas.microsoft.com/office/drawing/2014/main" id="{57C2917F-C3A1-C475-B3F1-0461B10BF9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BBF79D-B025-53EA-2A8B-DE295D7903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56447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0A675-31A3-97BF-208A-652B87F8DDDE}"/>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783E3D-E6AC-058E-73FA-16CFD6DC76B0}"/>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46400-BBAC-A6A0-30C7-DC7834CC9AB4}"/>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5" name="Footer Placeholder 4">
            <a:extLst>
              <a:ext uri="{FF2B5EF4-FFF2-40B4-BE49-F238E27FC236}">
                <a16:creationId xmlns:a16="http://schemas.microsoft.com/office/drawing/2014/main" id="{CF24C75C-E1D8-B5B5-8C83-DFAE17C03F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26B729-AED6-7160-A711-A222CF4DEC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583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69"/>
        <p:cNvGrpSpPr/>
        <p:nvPr/>
      </p:nvGrpSpPr>
      <p:grpSpPr>
        <a:xfrm>
          <a:off x="0" y="0"/>
          <a:ext cx="0" cy="0"/>
          <a:chOff x="0" y="0"/>
          <a:chExt cx="0" cy="0"/>
        </a:xfrm>
      </p:grpSpPr>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70607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20217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7173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A0B8-35E9-8A20-F1E3-30A843D1A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3946E-73D4-701E-C3E8-18AAA3AE1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AE5E8-8EB0-D5F0-6901-7C54D77F390E}"/>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5" name="Footer Placeholder 4">
            <a:extLst>
              <a:ext uri="{FF2B5EF4-FFF2-40B4-BE49-F238E27FC236}">
                <a16:creationId xmlns:a16="http://schemas.microsoft.com/office/drawing/2014/main" id="{2202ABE8-A4BA-656D-3B2B-E03B297BE5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BF9C8E-EE96-7AF1-A94F-D80915A21D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12528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9875-167F-41EF-5D07-74196128850B}"/>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C2B1A34-56A1-FF0A-45E1-78D7519428A4}"/>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3F5EF8-2534-28A7-1449-CFEE7A004E3A}"/>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5" name="Footer Placeholder 4">
            <a:extLst>
              <a:ext uri="{FF2B5EF4-FFF2-40B4-BE49-F238E27FC236}">
                <a16:creationId xmlns:a16="http://schemas.microsoft.com/office/drawing/2014/main" id="{FB23FCDB-0FDE-34FF-C6D0-6938CA10DC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14218E-CBFF-BE4F-AC9C-2843AEBEB6D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5885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4D25-A399-4EAE-7D2E-3E54FBC4A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05C7AF-5BB3-BB97-FAC0-772230A6C655}"/>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6DEA23-4971-F341-9703-DA83A71E50BC}"/>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84C4B1-75F3-D118-5A48-B143C51F8E50}"/>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6" name="Footer Placeholder 5">
            <a:extLst>
              <a:ext uri="{FF2B5EF4-FFF2-40B4-BE49-F238E27FC236}">
                <a16:creationId xmlns:a16="http://schemas.microsoft.com/office/drawing/2014/main" id="{DC4649C6-2280-E290-6CFA-F528CB08A1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84A9BF-2C96-E3CA-2CE5-1D2FFAE664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43668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E973-285B-4D65-FDAE-FB37F086A23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B1F566-856D-BB2A-D4D5-3747E58FFE6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5612961-761A-0518-C6B5-971062B69BD5}"/>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E0704F-13EA-61A4-4AC0-F8C9BE4715B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B2C53-04BA-07FF-F662-72ABD0F608E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BE1C9B-CEB8-98AF-03C5-7A92EFB9E980}"/>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8" name="Footer Placeholder 7">
            <a:extLst>
              <a:ext uri="{FF2B5EF4-FFF2-40B4-BE49-F238E27FC236}">
                <a16:creationId xmlns:a16="http://schemas.microsoft.com/office/drawing/2014/main" id="{F8B586AF-B4B8-F367-BD2B-5F1F844B70E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569BB7-EAFF-28D6-412E-68275133101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48165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ABC2-6D52-A0EF-88C0-C4ADB2D9E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19774B-912C-9043-F525-FE0E7B4ED005}"/>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4" name="Footer Placeholder 3">
            <a:extLst>
              <a:ext uri="{FF2B5EF4-FFF2-40B4-BE49-F238E27FC236}">
                <a16:creationId xmlns:a16="http://schemas.microsoft.com/office/drawing/2014/main" id="{52FE9023-DF99-07D2-9A3D-BB2F317163E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D4C631-B96D-CB45-BDA3-11541864E2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4549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0E5515-2B9D-2616-01FB-18FEB0E54C3B}"/>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3" name="Footer Placeholder 2">
            <a:extLst>
              <a:ext uri="{FF2B5EF4-FFF2-40B4-BE49-F238E27FC236}">
                <a16:creationId xmlns:a16="http://schemas.microsoft.com/office/drawing/2014/main" id="{544FDF3A-9B7E-E9C4-4AAA-D51FEE558AF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E19C653-8020-D6C8-E4B0-46BAAB40FF2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98804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6674-20A2-DCF3-250F-FD695FDD875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E646919-D2B2-E149-6BA1-94509791200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A3B765-EA92-D6C0-4D62-001686CB0ED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5B6337-E15E-E77F-31ED-CFC194B99989}"/>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6" name="Footer Placeholder 5">
            <a:extLst>
              <a:ext uri="{FF2B5EF4-FFF2-40B4-BE49-F238E27FC236}">
                <a16:creationId xmlns:a16="http://schemas.microsoft.com/office/drawing/2014/main" id="{25056C04-2D51-6292-3863-56F7BBFC1B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91319DB-D6A3-A7BC-E5BE-6E5771FEBF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60259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D189-5AF4-008F-E58B-E5DB0B3CF4B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D938BB9-0664-B55E-FC38-A0EEBCF0613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74281AC-7C26-5272-4CAA-B95B1EF95A3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FB18C72-1746-10A6-E2B8-69CFEAEBB9F4}"/>
              </a:ext>
            </a:extLst>
          </p:cNvPr>
          <p:cNvSpPr>
            <a:spLocks noGrp="1"/>
          </p:cNvSpPr>
          <p:nvPr>
            <p:ph type="dt" sz="half" idx="10"/>
          </p:nvPr>
        </p:nvSpPr>
        <p:spPr/>
        <p:txBody>
          <a:bodyPr/>
          <a:lstStyle/>
          <a:p>
            <a:fld id="{B61BEF0D-F0BB-DE4B-95CE-6DB70DBA9567}" type="datetimeFigureOut">
              <a:rPr lang="en-US" smtClean="0"/>
              <a:pPr/>
              <a:t>12/4/23</a:t>
            </a:fld>
            <a:endParaRPr lang="en-US" dirty="0"/>
          </a:p>
        </p:txBody>
      </p:sp>
      <p:sp>
        <p:nvSpPr>
          <p:cNvPr id="6" name="Footer Placeholder 5">
            <a:extLst>
              <a:ext uri="{FF2B5EF4-FFF2-40B4-BE49-F238E27FC236}">
                <a16:creationId xmlns:a16="http://schemas.microsoft.com/office/drawing/2014/main" id="{DF22ED29-7FBE-EF35-F83F-9BA56E78E0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CA7996-908B-5925-5F43-6348949862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6417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C463DC-79FD-CF93-FF5E-FBC144B1454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618A5-A94E-5EDD-EE68-8370C4989A92}"/>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09BCC-CE48-EC88-6159-5726AA493CB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12/4/23</a:t>
            </a:fld>
            <a:endParaRPr lang="en-US" dirty="0"/>
          </a:p>
        </p:txBody>
      </p:sp>
      <p:sp>
        <p:nvSpPr>
          <p:cNvPr id="5" name="Footer Placeholder 4">
            <a:extLst>
              <a:ext uri="{FF2B5EF4-FFF2-40B4-BE49-F238E27FC236}">
                <a16:creationId xmlns:a16="http://schemas.microsoft.com/office/drawing/2014/main" id="{A3B67391-C95B-0CAE-3CA2-52359030631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AB378EE-C8F4-F383-C9AD-20ECF37A269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457878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imtkaggleteam/breast-cancer/"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obot holding a circle with text&#10;&#10;Description automatically generated">
            <a:extLst>
              <a:ext uri="{FF2B5EF4-FFF2-40B4-BE49-F238E27FC236}">
                <a16:creationId xmlns:a16="http://schemas.microsoft.com/office/drawing/2014/main" id="{29AF3E04-3B23-F739-10B1-DB64B641FE21}"/>
              </a:ext>
            </a:extLst>
          </p:cNvPr>
          <p:cNvPicPr>
            <a:picLocks noChangeAspect="1"/>
          </p:cNvPicPr>
          <p:nvPr/>
        </p:nvPicPr>
        <p:blipFill rotWithShape="1">
          <a:blip r:embed="rId3"/>
          <a:srcRect t="5117" r="5" b="324"/>
          <a:stretch/>
        </p:blipFill>
        <p:spPr>
          <a:xfrm>
            <a:off x="1891767" y="10"/>
            <a:ext cx="7252231" cy="5143490"/>
          </a:xfrm>
          <a:prstGeom prst="rect">
            <a:avLst/>
          </a:prstGeom>
        </p:spPr>
      </p:pic>
      <p:sp>
        <p:nvSpPr>
          <p:cNvPr id="116" name="Rectangle 1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Google Shape;85;p13"/>
          <p:cNvSpPr txBox="1">
            <a:spLocks noGrp="1"/>
          </p:cNvSpPr>
          <p:nvPr>
            <p:ph type="title"/>
          </p:nvPr>
        </p:nvSpPr>
        <p:spPr>
          <a:xfrm>
            <a:off x="628650" y="273843"/>
            <a:ext cx="4477606" cy="1424934"/>
          </a:xfrm>
        </p:spPr>
        <p:txBody>
          <a:bodyPr spcFirstLastPara="1" vert="horz" lIns="91440" tIns="45720" rIns="91440" bIns="45720" rtlCol="0" anchor="ctr" anchorCtr="0">
            <a:normAutofit/>
          </a:bodyPr>
          <a:lstStyle/>
          <a:p>
            <a:pPr lvl="0" algn="l" defTabSz="914400">
              <a:spcBef>
                <a:spcPct val="0"/>
              </a:spcBef>
            </a:pPr>
            <a:r>
              <a:rPr lang="en-US" sz="3200" b="1" dirty="0">
                <a:solidFill>
                  <a:schemeClr val="tx1"/>
                </a:solidFill>
                <a:latin typeface="Times New Roman" panose="02020603050405020304" pitchFamily="18" charset="0"/>
                <a:cs typeface="Times New Roman" panose="02020603050405020304" pitchFamily="18" charset="0"/>
              </a:rPr>
              <a:t>Breast cancer prediction</a:t>
            </a:r>
          </a:p>
        </p:txBody>
      </p:sp>
      <p:sp>
        <p:nvSpPr>
          <p:cNvPr id="2" name="Subtitle 1"/>
          <p:cNvSpPr>
            <a:spLocks noGrp="1"/>
          </p:cNvSpPr>
          <p:nvPr>
            <p:ph type="body" idx="1"/>
          </p:nvPr>
        </p:nvSpPr>
        <p:spPr>
          <a:xfrm>
            <a:off x="628650" y="1825650"/>
            <a:ext cx="2866641" cy="2807072"/>
          </a:xfrm>
        </p:spPr>
        <p:txBody>
          <a:bodyPr vert="horz" lIns="91440" tIns="45720" rIns="91440" bIns="45720" rtlCol="0">
            <a:normAutofit/>
          </a:bodyPr>
          <a:lstStyle/>
          <a:p>
            <a:pPr marL="228600" lvl="1" indent="0" algn="l" defTabSz="914400">
              <a:spcBef>
                <a:spcPct val="20000"/>
              </a:spcBef>
              <a:spcAft>
                <a:spcPts val="600"/>
              </a:spcAft>
              <a:buClr>
                <a:schemeClr val="tx1"/>
              </a:buClr>
              <a:buSzPct val="100000"/>
              <a:buNone/>
            </a:pPr>
            <a:r>
              <a:rPr lang="en-US" sz="1500" dirty="0">
                <a:solidFill>
                  <a:schemeClr val="tx1"/>
                </a:solidFill>
                <a:latin typeface="Times New Roman" panose="02020603050405020304" pitchFamily="18" charset="0"/>
                <a:cs typeface="Times New Roman" panose="02020603050405020304" pitchFamily="18" charset="0"/>
              </a:rPr>
              <a:t>Charishma Pavuluri                                                                                            ID: 00795134</a:t>
            </a:r>
          </a:p>
          <a:p>
            <a:pPr marL="228600" lvl="1" indent="0" algn="l" defTabSz="914400">
              <a:spcBef>
                <a:spcPct val="20000"/>
              </a:spcBef>
              <a:spcAft>
                <a:spcPts val="600"/>
              </a:spcAft>
              <a:buClr>
                <a:schemeClr val="tx1"/>
              </a:buClr>
              <a:buSzPct val="100000"/>
              <a:buNone/>
            </a:pPr>
            <a:r>
              <a:rPr lang="en-US" sz="1500" dirty="0" err="1">
                <a:solidFill>
                  <a:schemeClr val="tx1"/>
                </a:solidFill>
                <a:latin typeface="Times New Roman" panose="02020603050405020304" pitchFamily="18" charset="0"/>
                <a:cs typeface="Times New Roman" panose="02020603050405020304" pitchFamily="18" charset="0"/>
              </a:rPr>
              <a:t>Sarikareddy</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Seelam</a:t>
            </a:r>
            <a:r>
              <a:rPr lang="en-US" sz="1500" dirty="0">
                <a:solidFill>
                  <a:schemeClr val="tx1"/>
                </a:solidFill>
                <a:latin typeface="Times New Roman" panose="02020603050405020304" pitchFamily="18" charset="0"/>
                <a:cs typeface="Times New Roman" panose="02020603050405020304" pitchFamily="18" charset="0"/>
              </a:rPr>
              <a:t> ID:00787168</a:t>
            </a:r>
          </a:p>
          <a:p>
            <a:pPr marL="228600" indent="0" algn="l" defTabSz="914400">
              <a:spcBef>
                <a:spcPct val="20000"/>
              </a:spcBef>
              <a:spcAft>
                <a:spcPts val="600"/>
              </a:spcAft>
              <a:buClr>
                <a:schemeClr val="tx1"/>
              </a:buClr>
              <a:buSzPct val="100000"/>
              <a:buNone/>
            </a:pPr>
            <a:endParaRPr lang="en-US" sz="15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3432"/>
            <a:ext cx="8520600" cy="518746"/>
          </a:xfrm>
        </p:spPr>
        <p:txBody>
          <a:bodyPr/>
          <a:lstStyle/>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Model</a:t>
            </a:r>
          </a:p>
        </p:txBody>
      </p:sp>
      <p:sp>
        <p:nvSpPr>
          <p:cNvPr id="3" name="Text Placeholder 2"/>
          <p:cNvSpPr>
            <a:spLocks noGrp="1"/>
          </p:cNvSpPr>
          <p:nvPr>
            <p:ph type="body" idx="1"/>
          </p:nvPr>
        </p:nvSpPr>
        <p:spPr>
          <a:xfrm>
            <a:off x="311700" y="1079346"/>
            <a:ext cx="4216338" cy="4064153"/>
          </a:xfrm>
        </p:spPr>
        <p:txBody>
          <a:bodyPr/>
          <a:lstStyle/>
          <a:p>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model was trained and tested using training and test sets.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achieved an excellent accuracy of 0.96, precision of 0.95, recall of  0.95, and F1 score of 0.95</a:t>
            </a:r>
          </a:p>
        </p:txBody>
      </p:sp>
      <p:pic>
        <p:nvPicPr>
          <p:cNvPr id="4" name="Picture 3"/>
          <p:cNvPicPr>
            <a:picLocks noChangeAspect="1"/>
          </p:cNvPicPr>
          <p:nvPr/>
        </p:nvPicPr>
        <p:blipFill>
          <a:blip r:embed="rId2"/>
          <a:stretch>
            <a:fillRect/>
          </a:stretch>
        </p:blipFill>
        <p:spPr>
          <a:xfrm>
            <a:off x="4572000" y="1079346"/>
            <a:ext cx="4286848" cy="3934374"/>
          </a:xfrm>
          <a:prstGeom prst="rect">
            <a:avLst/>
          </a:prstGeom>
        </p:spPr>
      </p:pic>
    </p:spTree>
    <p:extLst>
      <p:ext uri="{BB962C8B-B14F-4D97-AF65-F5344CB8AC3E}">
        <p14:creationId xmlns:p14="http://schemas.microsoft.com/office/powerpoint/2010/main" val="2375265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3432"/>
            <a:ext cx="8520600" cy="518746"/>
          </a:xfrm>
        </p:spPr>
        <p:txBody>
          <a:bodyPr/>
          <a:lstStyle/>
          <a:p>
            <a:r>
              <a:rPr lang="en-US" dirty="0">
                <a:latin typeface="Times New Roman" panose="02020603050405020304" pitchFamily="18" charset="0"/>
                <a:cs typeface="Times New Roman" panose="02020603050405020304" pitchFamily="18" charset="0"/>
              </a:rPr>
              <a:t>Random Forest Classifier Model</a:t>
            </a:r>
          </a:p>
        </p:txBody>
      </p:sp>
      <p:sp>
        <p:nvSpPr>
          <p:cNvPr id="3" name="Text Placeholder 2"/>
          <p:cNvSpPr>
            <a:spLocks noGrp="1"/>
          </p:cNvSpPr>
          <p:nvPr>
            <p:ph type="body" idx="1"/>
          </p:nvPr>
        </p:nvSpPr>
        <p:spPr>
          <a:xfrm>
            <a:off x="311700" y="1079346"/>
            <a:ext cx="4216338" cy="4064153"/>
          </a:xfrm>
        </p:spPr>
        <p:txBody>
          <a:bodyPr/>
          <a:lstStyle/>
          <a:p>
            <a:r>
              <a:rPr lang="en-US" sz="1800" dirty="0">
                <a:latin typeface="Times New Roman" panose="02020603050405020304" pitchFamily="18" charset="0"/>
                <a:cs typeface="Times New Roman" panose="02020603050405020304" pitchFamily="18" charset="0"/>
              </a:rPr>
              <a:t>Random Forest Classifier model was trained and tested using training and test sets.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achieved an excellent accuracy of 0.956, precision of 0.95, recall of  0.93, and F1 score of 0.94</a:t>
            </a:r>
          </a:p>
        </p:txBody>
      </p:sp>
      <p:pic>
        <p:nvPicPr>
          <p:cNvPr id="5" name="Picture 4"/>
          <p:cNvPicPr>
            <a:picLocks noChangeAspect="1"/>
          </p:cNvPicPr>
          <p:nvPr/>
        </p:nvPicPr>
        <p:blipFill>
          <a:blip r:embed="rId2"/>
          <a:stretch>
            <a:fillRect/>
          </a:stretch>
        </p:blipFill>
        <p:spPr>
          <a:xfrm>
            <a:off x="4528038" y="960644"/>
            <a:ext cx="4248743" cy="4048690"/>
          </a:xfrm>
          <a:prstGeom prst="rect">
            <a:avLst/>
          </a:prstGeom>
        </p:spPr>
      </p:pic>
    </p:spTree>
    <p:extLst>
      <p:ext uri="{BB962C8B-B14F-4D97-AF65-F5344CB8AC3E}">
        <p14:creationId xmlns:p14="http://schemas.microsoft.com/office/powerpoint/2010/main" val="132778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3432"/>
            <a:ext cx="8520600" cy="518746"/>
          </a:xfrm>
        </p:spPr>
        <p:txBody>
          <a:bodyPr/>
          <a:lstStyle/>
          <a:p>
            <a:r>
              <a:rPr lang="en-US" dirty="0">
                <a:latin typeface="Times New Roman" panose="02020603050405020304" pitchFamily="18" charset="0"/>
                <a:cs typeface="Times New Roman" panose="02020603050405020304" pitchFamily="18" charset="0"/>
              </a:rPr>
              <a:t>CNN Model</a:t>
            </a:r>
          </a:p>
        </p:txBody>
      </p:sp>
      <p:sp>
        <p:nvSpPr>
          <p:cNvPr id="3" name="Text Placeholder 2"/>
          <p:cNvSpPr>
            <a:spLocks noGrp="1"/>
          </p:cNvSpPr>
          <p:nvPr>
            <p:ph type="body" idx="1"/>
          </p:nvPr>
        </p:nvSpPr>
        <p:spPr>
          <a:xfrm>
            <a:off x="311700" y="1079346"/>
            <a:ext cx="4216338" cy="4064153"/>
          </a:xfrm>
        </p:spPr>
        <p:txBody>
          <a:bodyPr/>
          <a:lstStyle/>
          <a:p>
            <a:r>
              <a:rPr lang="en-US" sz="1800" dirty="0">
                <a:latin typeface="Times New Roman" panose="02020603050405020304" pitchFamily="18" charset="0"/>
                <a:cs typeface="Times New Roman" panose="02020603050405020304" pitchFamily="18" charset="0"/>
              </a:rPr>
              <a:t>CNN model was trained and tested using training and test sets.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achieved an excellent accuracy of 0.956, precision of 0.975, recall of  0.907, and F1 score of 0.94</a:t>
            </a:r>
          </a:p>
        </p:txBody>
      </p:sp>
      <p:pic>
        <p:nvPicPr>
          <p:cNvPr id="4" name="Picture 3"/>
          <p:cNvPicPr>
            <a:picLocks noChangeAspect="1"/>
          </p:cNvPicPr>
          <p:nvPr/>
        </p:nvPicPr>
        <p:blipFill>
          <a:blip r:embed="rId2"/>
          <a:stretch>
            <a:fillRect/>
          </a:stretch>
        </p:blipFill>
        <p:spPr>
          <a:xfrm>
            <a:off x="4572000" y="712178"/>
            <a:ext cx="4277322" cy="4086795"/>
          </a:xfrm>
          <a:prstGeom prst="rect">
            <a:avLst/>
          </a:prstGeom>
        </p:spPr>
      </p:pic>
    </p:spTree>
    <p:extLst>
      <p:ext uri="{BB962C8B-B14F-4D97-AF65-F5344CB8AC3E}">
        <p14:creationId xmlns:p14="http://schemas.microsoft.com/office/powerpoint/2010/main" val="377977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3432"/>
            <a:ext cx="8520600" cy="518746"/>
          </a:xfrm>
        </p:spPr>
        <p:txBody>
          <a:bodyPr/>
          <a:lstStyle/>
          <a:p>
            <a:r>
              <a:rPr lang="en-US" dirty="0">
                <a:latin typeface="Times New Roman" panose="02020603050405020304" pitchFamily="18" charset="0"/>
                <a:cs typeface="Times New Roman" panose="02020603050405020304" pitchFamily="18" charset="0"/>
              </a:rPr>
              <a:t>Model Comparison</a:t>
            </a:r>
          </a:p>
        </p:txBody>
      </p:sp>
      <p:sp>
        <p:nvSpPr>
          <p:cNvPr id="3" name="Text Placeholder 2"/>
          <p:cNvSpPr>
            <a:spLocks noGrp="1"/>
          </p:cNvSpPr>
          <p:nvPr>
            <p:ph type="body" idx="1"/>
          </p:nvPr>
        </p:nvSpPr>
        <p:spPr>
          <a:xfrm>
            <a:off x="311700" y="1079346"/>
            <a:ext cx="4216338" cy="4064153"/>
          </a:xfrm>
        </p:spPr>
        <p:txBody>
          <a:bodyPr/>
          <a:lstStyle/>
          <a:p>
            <a:r>
              <a:rPr lang="en-US" sz="1800" dirty="0">
                <a:latin typeface="Times New Roman" panose="02020603050405020304" pitchFamily="18" charset="0"/>
                <a:cs typeface="Times New Roman" panose="02020603050405020304" pitchFamily="18" charset="0"/>
              </a:rPr>
              <a:t>Baseline (Logistic regression) model outperformed all the models with an accuracy of 0.974.</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Although CNN and Random forest classifier performed excellently well, they were among the least performing models</a:t>
            </a:r>
          </a:p>
        </p:txBody>
      </p:sp>
      <p:pic>
        <p:nvPicPr>
          <p:cNvPr id="6" name="Picture 5"/>
          <p:cNvPicPr>
            <a:picLocks noChangeAspect="1"/>
          </p:cNvPicPr>
          <p:nvPr/>
        </p:nvPicPr>
        <p:blipFill>
          <a:blip r:embed="rId2"/>
          <a:stretch>
            <a:fillRect/>
          </a:stretch>
        </p:blipFill>
        <p:spPr>
          <a:xfrm>
            <a:off x="4588220" y="1079346"/>
            <a:ext cx="4555780" cy="3193716"/>
          </a:xfrm>
          <a:prstGeom prst="rect">
            <a:avLst/>
          </a:prstGeom>
        </p:spPr>
      </p:pic>
    </p:spTree>
    <p:extLst>
      <p:ext uri="{BB962C8B-B14F-4D97-AF65-F5344CB8AC3E}">
        <p14:creationId xmlns:p14="http://schemas.microsoft.com/office/powerpoint/2010/main" val="3017095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8415" y="1966239"/>
            <a:ext cx="8520600" cy="607800"/>
          </a:xfrm>
        </p:spPr>
        <p:txBody>
          <a:bodyPr/>
          <a:lstStyle/>
          <a:p>
            <a:pPr algn="ctr"/>
            <a:r>
              <a:rPr lang="en-US" dirty="0"/>
              <a:t>Thank You</a:t>
            </a:r>
          </a:p>
        </p:txBody>
      </p:sp>
    </p:spTree>
    <p:extLst>
      <p:ext uri="{BB962C8B-B14F-4D97-AF65-F5344CB8AC3E}">
        <p14:creationId xmlns:p14="http://schemas.microsoft.com/office/powerpoint/2010/main" val="378510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93476"/>
            <a:ext cx="8520600" cy="794547"/>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a:xfrm>
            <a:off x="311699" y="770467"/>
            <a:ext cx="8260801" cy="4293903"/>
          </a:xfrm>
        </p:spPr>
        <p:txBody>
          <a:bodyPr/>
          <a:lstStyle/>
          <a:p>
            <a:r>
              <a:rPr lang="en-US" sz="2000" dirty="0">
                <a:latin typeface="Times New Roman" panose="02020603050405020304" pitchFamily="18" charset="0"/>
                <a:cs typeface="Times New Roman" panose="02020603050405020304" pitchFamily="18" charset="0"/>
              </a:rPr>
              <a:t>The significance of early detection in breast cancer cannot be overstated. Timely identification allows for more effective treatment and significantly improves patient outcomes.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objective is to develop and compare machine learning models for breast cancer prediction. The primary aim is to identify the most effective and robust model for early breast cancer detection.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Utilizing logistic regression as a baseline, the project explores the effectiveness of advanced models, including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Random Forest, and Convolutional Neural Network (CNN) in breast cancer prediction.</a:t>
            </a:r>
          </a:p>
        </p:txBody>
      </p:sp>
    </p:spTree>
    <p:extLst>
      <p:ext uri="{BB962C8B-B14F-4D97-AF65-F5344CB8AC3E}">
        <p14:creationId xmlns:p14="http://schemas.microsoft.com/office/powerpoint/2010/main" val="385281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93476"/>
            <a:ext cx="8520600" cy="794547"/>
          </a:xfrm>
        </p:spPr>
        <p:txBody>
          <a:bodyPr/>
          <a:lstStyle/>
          <a:p>
            <a:r>
              <a:rPr lang="en-US" b="1" dirty="0">
                <a:latin typeface="Times New Roman" panose="02020603050405020304" pitchFamily="18" charset="0"/>
                <a:cs typeface="Times New Roman" panose="02020603050405020304" pitchFamily="18" charset="0"/>
              </a:rPr>
              <a:t>Importing Required Libraries</a:t>
            </a:r>
          </a:p>
        </p:txBody>
      </p:sp>
      <p:sp>
        <p:nvSpPr>
          <p:cNvPr id="3" name="Text Placeholder 2"/>
          <p:cNvSpPr>
            <a:spLocks noGrp="1"/>
          </p:cNvSpPr>
          <p:nvPr>
            <p:ph type="body" idx="1"/>
          </p:nvPr>
        </p:nvSpPr>
        <p:spPr>
          <a:xfrm>
            <a:off x="311699" y="745067"/>
            <a:ext cx="8260801" cy="4319303"/>
          </a:xfrm>
        </p:spPr>
        <p:txBody>
          <a:bodyPr/>
          <a:lstStyle/>
          <a:p>
            <a:r>
              <a:rPr lang="en-US" sz="1800" dirty="0">
                <a:latin typeface="Times New Roman" panose="02020603050405020304" pitchFamily="18" charset="0"/>
                <a:cs typeface="Times New Roman" panose="02020603050405020304" pitchFamily="18" charset="0"/>
              </a:rPr>
              <a:t>Data Handling Libraries laid the foundation for successful analysis and model development.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Visualization Libraries empowered us to create clear and informative visual representations, aiding in the exploration, interpretation, and communication of patterns and insights within the data.</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Preprocessing and Feature Selection Libraries  enabled the transformation of raw data into a format suitable for modeling, improving model performance by selecting the most relevant features and enhancing interpretability.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Machine Learning Model Libraries  facilitated development of accurate and robust classification models</a:t>
            </a:r>
          </a:p>
        </p:txBody>
      </p:sp>
    </p:spTree>
    <p:extLst>
      <p:ext uri="{BB962C8B-B14F-4D97-AF65-F5344CB8AC3E}">
        <p14:creationId xmlns:p14="http://schemas.microsoft.com/office/powerpoint/2010/main" val="264700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Description</a:t>
            </a:r>
          </a:p>
        </p:txBody>
      </p:sp>
      <p:sp>
        <p:nvSpPr>
          <p:cNvPr id="3" name="Text Placeholder 2"/>
          <p:cNvSpPr>
            <a:spLocks noGrp="1"/>
          </p:cNvSpPr>
          <p:nvPr>
            <p:ph type="body" idx="1"/>
          </p:nvPr>
        </p:nvSpPr>
        <p:spPr/>
        <p:txBody>
          <a:bodyPr/>
          <a:lstStyle/>
          <a:p>
            <a:r>
              <a:rPr lang="en-US" sz="1700" dirty="0">
                <a:latin typeface="Times New Roman" panose="02020603050405020304" pitchFamily="18" charset="0"/>
                <a:cs typeface="Times New Roman" panose="02020603050405020304" pitchFamily="18" charset="0"/>
              </a:rPr>
              <a:t>The dataset used was collected from </a:t>
            </a:r>
            <a:r>
              <a:rPr lang="en-US" sz="1700" dirty="0" err="1">
                <a:latin typeface="Times New Roman" panose="02020603050405020304" pitchFamily="18" charset="0"/>
                <a:cs typeface="Times New Roman" panose="02020603050405020304" pitchFamily="18" charset="0"/>
              </a:rPr>
              <a:t>Kaggle</a:t>
            </a:r>
            <a:r>
              <a:rPr lang="en-US" sz="1700" dirty="0">
                <a:latin typeface="Times New Roman" panose="02020603050405020304" pitchFamily="18" charset="0"/>
                <a:cs typeface="Times New Roman" panose="02020603050405020304" pitchFamily="18" charset="0"/>
              </a:rPr>
              <a:t> with the dataset link; </a:t>
            </a:r>
            <a:r>
              <a:rPr lang="en-US" sz="1700" dirty="0">
                <a:latin typeface="Times New Roman" panose="02020603050405020304" pitchFamily="18" charset="0"/>
                <a:cs typeface="Times New Roman" panose="02020603050405020304" pitchFamily="18" charset="0"/>
                <a:hlinkClick r:id="rId3"/>
              </a:rPr>
              <a:t>https://www.kaggle.com/datasets/imtkaggleteam/breast-cancer/</a:t>
            </a:r>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It had 569 rows and 33 columns</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The target attribute in the dataset was diagnosis</a:t>
            </a:r>
          </a:p>
          <a:p>
            <a:pPr marL="139700" indent="0">
              <a:buNone/>
            </a:pPr>
            <a:endParaRPr lang="en-US" sz="1700" dirty="0"/>
          </a:p>
        </p:txBody>
      </p:sp>
      <p:pic>
        <p:nvPicPr>
          <p:cNvPr id="7" name="Picture 6"/>
          <p:cNvPicPr>
            <a:picLocks noChangeAspect="1"/>
          </p:cNvPicPr>
          <p:nvPr/>
        </p:nvPicPr>
        <p:blipFill>
          <a:blip r:embed="rId4"/>
          <a:stretch>
            <a:fillRect/>
          </a:stretch>
        </p:blipFill>
        <p:spPr>
          <a:xfrm>
            <a:off x="4718389" y="1229975"/>
            <a:ext cx="4234587" cy="1398925"/>
          </a:xfrm>
          <a:prstGeom prst="rect">
            <a:avLst/>
          </a:prstGeom>
        </p:spPr>
      </p:pic>
    </p:spTree>
    <p:extLst>
      <p:ext uri="{BB962C8B-B14F-4D97-AF65-F5344CB8AC3E}">
        <p14:creationId xmlns:p14="http://schemas.microsoft.com/office/powerpoint/2010/main" val="61951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65673"/>
            <a:ext cx="8520600" cy="607800"/>
          </a:xfrm>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Text Placeholder 2"/>
          <p:cNvSpPr>
            <a:spLocks noGrp="1"/>
          </p:cNvSpPr>
          <p:nvPr>
            <p:ph type="body" idx="1"/>
          </p:nvPr>
        </p:nvSpPr>
        <p:spPr>
          <a:xfrm>
            <a:off x="232569" y="863600"/>
            <a:ext cx="3999900" cy="4200769"/>
          </a:xfrm>
        </p:spPr>
        <p:txBody>
          <a:bodyPr/>
          <a:lstStyle/>
          <a:p>
            <a:r>
              <a:rPr lang="en-US" sz="1800" dirty="0">
                <a:latin typeface="Times New Roman" panose="02020603050405020304" pitchFamily="18" charset="0"/>
                <a:cs typeface="Times New Roman" panose="02020603050405020304" pitchFamily="18" charset="0"/>
              </a:rPr>
              <a:t>Data preprocessing involved handling missing values, duplicates, outliers and data encoding</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Only one column was found to have missing values, this column was dropped because all its entries had missing values and the dataset was now clean with no missing values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Duplicates were checked and the dataset was found to have none</a:t>
            </a:r>
          </a:p>
        </p:txBody>
      </p:sp>
      <p:pic>
        <p:nvPicPr>
          <p:cNvPr id="5" name="Picture 4"/>
          <p:cNvPicPr>
            <a:picLocks noChangeAspect="1"/>
          </p:cNvPicPr>
          <p:nvPr/>
        </p:nvPicPr>
        <p:blipFill>
          <a:blip r:embed="rId2"/>
          <a:stretch>
            <a:fillRect/>
          </a:stretch>
        </p:blipFill>
        <p:spPr>
          <a:xfrm>
            <a:off x="4420248" y="1229975"/>
            <a:ext cx="4412052" cy="1239715"/>
          </a:xfrm>
          <a:prstGeom prst="rect">
            <a:avLst/>
          </a:prstGeom>
        </p:spPr>
      </p:pic>
      <p:pic>
        <p:nvPicPr>
          <p:cNvPr id="6" name="Picture 5"/>
          <p:cNvPicPr>
            <a:picLocks noChangeAspect="1"/>
          </p:cNvPicPr>
          <p:nvPr/>
        </p:nvPicPr>
        <p:blipFill rotWithShape="1">
          <a:blip r:embed="rId3"/>
          <a:srcRect b="23601"/>
          <a:stretch/>
        </p:blipFill>
        <p:spPr>
          <a:xfrm>
            <a:off x="4232470" y="2826192"/>
            <a:ext cx="4762062" cy="1657884"/>
          </a:xfrm>
          <a:prstGeom prst="rect">
            <a:avLst/>
          </a:prstGeom>
        </p:spPr>
      </p:pic>
    </p:spTree>
    <p:extLst>
      <p:ext uri="{BB962C8B-B14F-4D97-AF65-F5344CB8AC3E}">
        <p14:creationId xmlns:p14="http://schemas.microsoft.com/office/powerpoint/2010/main" val="295985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518746"/>
            <a:ext cx="3999900" cy="4050229"/>
          </a:xfrm>
        </p:spPr>
        <p:txBody>
          <a:bodyPr/>
          <a:lstStyle/>
          <a:p>
            <a:r>
              <a:rPr lang="en-US" sz="1800" dirty="0">
                <a:latin typeface="Times New Roman" panose="02020603050405020304" pitchFamily="18" charset="0"/>
                <a:cs typeface="Times New Roman" panose="02020603050405020304" pitchFamily="18" charset="0"/>
              </a:rPr>
              <a:t>A good number of columns were found to have outliers.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identified outliers were capped and the resulting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had none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All the categorical attributed were encoded using Label encoder to prepare the attributes for the machine learning models</a:t>
            </a:r>
          </a:p>
        </p:txBody>
      </p:sp>
      <p:pic>
        <p:nvPicPr>
          <p:cNvPr id="6" name="Picture 5"/>
          <p:cNvPicPr>
            <a:picLocks noChangeAspect="1"/>
          </p:cNvPicPr>
          <p:nvPr/>
        </p:nvPicPr>
        <p:blipFill>
          <a:blip r:embed="rId2"/>
          <a:stretch>
            <a:fillRect/>
          </a:stretch>
        </p:blipFill>
        <p:spPr>
          <a:xfrm>
            <a:off x="5031178" y="518746"/>
            <a:ext cx="3143689" cy="4134427"/>
          </a:xfrm>
          <a:prstGeom prst="rect">
            <a:avLst/>
          </a:prstGeom>
        </p:spPr>
      </p:pic>
    </p:spTree>
    <p:extLst>
      <p:ext uri="{BB962C8B-B14F-4D97-AF65-F5344CB8AC3E}">
        <p14:creationId xmlns:p14="http://schemas.microsoft.com/office/powerpoint/2010/main" val="189628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 (EDA)</a:t>
            </a:r>
          </a:p>
        </p:txBody>
      </p:sp>
      <p:sp>
        <p:nvSpPr>
          <p:cNvPr id="3" name="Text Placeholder 2"/>
          <p:cNvSpPr>
            <a:spLocks noGrp="1"/>
          </p:cNvSpPr>
          <p:nvPr>
            <p:ph type="body" idx="1"/>
          </p:nvPr>
        </p:nvSpPr>
        <p:spPr>
          <a:xfrm>
            <a:off x="311700" y="1017800"/>
            <a:ext cx="4260300" cy="4011400"/>
          </a:xfrm>
        </p:spPr>
        <p:txBody>
          <a:bodyPr/>
          <a:lstStyle/>
          <a:p>
            <a:r>
              <a:rPr lang="en-US" sz="1600" dirty="0">
                <a:latin typeface="Times New Roman" panose="02020603050405020304" pitchFamily="18" charset="0"/>
                <a:cs typeface="Times New Roman" panose="02020603050405020304" pitchFamily="18" charset="0"/>
              </a:rPr>
              <a:t>Statistical description provided a comprehensive overview of the dataset's key metrics for various breast cancer features, including count, mean, standard deviation, minimum, 25th percentile, median (50th percentile), 75th percentile, and maximum values.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Strong positive correlations between '</a:t>
            </a:r>
            <a:r>
              <a:rPr lang="en-US" sz="1600" dirty="0" err="1">
                <a:latin typeface="Times New Roman" panose="02020603050405020304" pitchFamily="18" charset="0"/>
                <a:cs typeface="Times New Roman" panose="02020603050405020304" pitchFamily="18" charset="0"/>
              </a:rPr>
              <a:t>radius_mean</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area_mean</a:t>
            </a:r>
            <a:r>
              <a:rPr lang="en-US" sz="1600" dirty="0">
                <a:latin typeface="Times New Roman" panose="02020603050405020304" pitchFamily="18" charset="0"/>
                <a:cs typeface="Times New Roman" panose="02020603050405020304" pitchFamily="18" charset="0"/>
              </a:rPr>
              <a:t>' (0.997692), indicated a high degree of linear association. Conversely, weak correlations between 'id' and 'diagnosis' (0.065270), suggested a limited linear relationship. </a:t>
            </a:r>
          </a:p>
        </p:txBody>
      </p:sp>
      <p:pic>
        <p:nvPicPr>
          <p:cNvPr id="8" name="Picture 7"/>
          <p:cNvPicPr>
            <a:picLocks noChangeAspect="1"/>
          </p:cNvPicPr>
          <p:nvPr/>
        </p:nvPicPr>
        <p:blipFill>
          <a:blip r:embed="rId2"/>
          <a:stretch>
            <a:fillRect/>
          </a:stretch>
        </p:blipFill>
        <p:spPr>
          <a:xfrm>
            <a:off x="4712696" y="1081455"/>
            <a:ext cx="4119604" cy="3602228"/>
          </a:xfrm>
          <a:prstGeom prst="rect">
            <a:avLst/>
          </a:prstGeom>
        </p:spPr>
      </p:pic>
    </p:spTree>
    <p:extLst>
      <p:ext uri="{BB962C8B-B14F-4D97-AF65-F5344CB8AC3E}">
        <p14:creationId xmlns:p14="http://schemas.microsoft.com/office/powerpoint/2010/main" val="263148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Selection</a:t>
            </a:r>
          </a:p>
        </p:txBody>
      </p:sp>
      <p:sp>
        <p:nvSpPr>
          <p:cNvPr id="3" name="Text Placeholder 2"/>
          <p:cNvSpPr>
            <a:spLocks noGrp="1"/>
          </p:cNvSpPr>
          <p:nvPr>
            <p:ph type="body" idx="1"/>
          </p:nvPr>
        </p:nvSpPr>
        <p:spPr>
          <a:xfrm>
            <a:off x="311700" y="1229974"/>
            <a:ext cx="4216338" cy="3913525"/>
          </a:xfrm>
        </p:spPr>
        <p:txBody>
          <a:bodyPr/>
          <a:lstStyle/>
          <a:p>
            <a:r>
              <a:rPr lang="en-US" sz="1800" dirty="0">
                <a:latin typeface="Times New Roman" panose="02020603050405020304" pitchFamily="18" charset="0"/>
                <a:cs typeface="Times New Roman" panose="02020603050405020304" pitchFamily="18" charset="0"/>
              </a:rPr>
              <a:t>RFE was used to select n best preforming features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selected features were as shown in the figure </a:t>
            </a:r>
          </a:p>
        </p:txBody>
      </p:sp>
      <p:pic>
        <p:nvPicPr>
          <p:cNvPr id="5" name="Picture 4"/>
          <p:cNvPicPr>
            <a:picLocks noChangeAspect="1"/>
          </p:cNvPicPr>
          <p:nvPr/>
        </p:nvPicPr>
        <p:blipFill>
          <a:blip r:embed="rId2"/>
          <a:stretch>
            <a:fillRect/>
          </a:stretch>
        </p:blipFill>
        <p:spPr>
          <a:xfrm>
            <a:off x="4383772" y="1229974"/>
            <a:ext cx="4725059" cy="1311003"/>
          </a:xfrm>
          <a:prstGeom prst="rect">
            <a:avLst/>
          </a:prstGeom>
        </p:spPr>
      </p:pic>
    </p:spTree>
    <p:extLst>
      <p:ext uri="{BB962C8B-B14F-4D97-AF65-F5344CB8AC3E}">
        <p14:creationId xmlns:p14="http://schemas.microsoft.com/office/powerpoint/2010/main" val="139872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3432"/>
            <a:ext cx="8520600" cy="518746"/>
          </a:xfrm>
        </p:spPr>
        <p:txBody>
          <a:bodyPr/>
          <a:lstStyle/>
          <a:p>
            <a:r>
              <a:rPr lang="en-US" dirty="0">
                <a:latin typeface="Times New Roman" panose="02020603050405020304" pitchFamily="18" charset="0"/>
                <a:cs typeface="Times New Roman" panose="02020603050405020304" pitchFamily="18" charset="0"/>
              </a:rPr>
              <a:t>Baseline (Logistic Regression) Model</a:t>
            </a:r>
          </a:p>
        </p:txBody>
      </p:sp>
      <p:sp>
        <p:nvSpPr>
          <p:cNvPr id="3" name="Text Placeholder 2"/>
          <p:cNvSpPr>
            <a:spLocks noGrp="1"/>
          </p:cNvSpPr>
          <p:nvPr>
            <p:ph type="body" idx="1"/>
          </p:nvPr>
        </p:nvSpPr>
        <p:spPr>
          <a:xfrm>
            <a:off x="311700" y="1079346"/>
            <a:ext cx="4216338" cy="4064153"/>
          </a:xfrm>
        </p:spPr>
        <p:txBody>
          <a:bodyPr/>
          <a:lstStyle/>
          <a:p>
            <a:r>
              <a:rPr lang="en-US" sz="1800" dirty="0">
                <a:latin typeface="Times New Roman" panose="02020603050405020304" pitchFamily="18" charset="0"/>
                <a:cs typeface="Times New Roman" panose="02020603050405020304" pitchFamily="18" charset="0"/>
              </a:rPr>
              <a:t>Data was split into training and test sets, with test size of 20% and random state of 42.</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Logistic regression model was trained and tested using training and test sets.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achieved an excellent accuracy of 0.97, precision of 0.976, recall of  0.95, and F1 score of 0.96</a:t>
            </a:r>
          </a:p>
        </p:txBody>
      </p:sp>
      <p:pic>
        <p:nvPicPr>
          <p:cNvPr id="6" name="Picture 5"/>
          <p:cNvPicPr>
            <a:picLocks noChangeAspect="1"/>
          </p:cNvPicPr>
          <p:nvPr/>
        </p:nvPicPr>
        <p:blipFill>
          <a:blip r:embed="rId2"/>
          <a:stretch>
            <a:fillRect/>
          </a:stretch>
        </p:blipFill>
        <p:spPr>
          <a:xfrm>
            <a:off x="4528038" y="1079346"/>
            <a:ext cx="4505954" cy="4134427"/>
          </a:xfrm>
          <a:prstGeom prst="rect">
            <a:avLst/>
          </a:prstGeom>
        </p:spPr>
      </p:pic>
    </p:spTree>
    <p:extLst>
      <p:ext uri="{BB962C8B-B14F-4D97-AF65-F5344CB8AC3E}">
        <p14:creationId xmlns:p14="http://schemas.microsoft.com/office/powerpoint/2010/main" val="3072075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TotalTime>
  <Words>652</Words>
  <Application>Microsoft Macintosh PowerPoint</Application>
  <PresentationFormat>On-screen Show (16:9)</PresentationFormat>
  <Paragraphs>65</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 Light</vt:lpstr>
      <vt:lpstr>Arial</vt:lpstr>
      <vt:lpstr>Times New Roman</vt:lpstr>
      <vt:lpstr>Calibri</vt:lpstr>
      <vt:lpstr>Office Theme</vt:lpstr>
      <vt:lpstr>Breast cancer prediction</vt:lpstr>
      <vt:lpstr>Introduction</vt:lpstr>
      <vt:lpstr>Importing Required Libraries</vt:lpstr>
      <vt:lpstr>Data Description</vt:lpstr>
      <vt:lpstr>Data preprocessing</vt:lpstr>
      <vt:lpstr>PowerPoint Presentation</vt:lpstr>
      <vt:lpstr>Exploratory Data Analysis (EDA)</vt:lpstr>
      <vt:lpstr>Feature Selection</vt:lpstr>
      <vt:lpstr>Baseline (Logistic Regression) Model</vt:lpstr>
      <vt:lpstr>XGBoost Model</vt:lpstr>
      <vt:lpstr>Random Forest Classifier Model</vt:lpstr>
      <vt:lpstr>CNN Model</vt:lpstr>
      <vt:lpstr>Model Comparison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Data-Driven Decision Making: A Business Intelligence Analysis of Netflix Content Dynamics.</dc:title>
  <dc:creator>..</dc:creator>
  <cp:lastModifiedBy>Charishma Pavuluri</cp:lastModifiedBy>
  <cp:revision>60</cp:revision>
  <dcterms:modified xsi:type="dcterms:W3CDTF">2023-12-04T20:28:47Z</dcterms:modified>
</cp:coreProperties>
</file>