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5" r:id="rId3"/>
    <p:sldId id="257" r:id="rId4"/>
    <p:sldId id="289" r:id="rId5"/>
    <p:sldId id="285" r:id="rId6"/>
    <p:sldId id="286" r:id="rId7"/>
    <p:sldId id="258" r:id="rId8"/>
    <p:sldId id="276" r:id="rId9"/>
    <p:sldId id="294" r:id="rId10"/>
    <p:sldId id="259" r:id="rId11"/>
    <p:sldId id="270" r:id="rId12"/>
    <p:sldId id="260" r:id="rId13"/>
    <p:sldId id="291" r:id="rId14"/>
    <p:sldId id="269" r:id="rId15"/>
    <p:sldId id="267" r:id="rId16"/>
    <p:sldId id="268" r:id="rId17"/>
    <p:sldId id="296" r:id="rId18"/>
    <p:sldId id="295" r:id="rId19"/>
    <p:sldId id="264" r:id="rId20"/>
    <p:sldId id="287" r:id="rId21"/>
    <p:sldId id="288" r:id="rId22"/>
    <p:sldId id="292" r:id="rId23"/>
    <p:sldId id="274" r:id="rId24"/>
    <p:sldId id="261"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DD2397-518B-41C6-B945-5797B077F0FF}"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F4694540-F6B2-4226-B62F-4706A520B7D1}"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DD2397-518B-41C6-B945-5797B077F0FF}"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DD2397-518B-41C6-B945-5797B077F0FF}"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DD2397-518B-41C6-B945-5797B077F0FF}" type="datetimeFigureOut">
              <a:rPr lang="en-IN" smtClean="0"/>
              <a:t>17-04-2018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EDD2397-518B-41C6-B945-5797B077F0FF}" type="datetimeFigureOut">
              <a:rPr lang="en-IN" smtClean="0"/>
              <a:t>17-04-2018</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694540-F6B2-4226-B62F-4706A520B7D1}"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D2397-518B-41C6-B945-5797B077F0FF}"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DD2397-518B-41C6-B945-5797B077F0FF}" type="datetimeFigureOut">
              <a:rPr lang="en-IN" smtClean="0"/>
              <a:t>17-04-2018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DD2397-518B-41C6-B945-5797B077F0FF}" type="datetimeFigureOut">
              <a:rPr lang="en-IN" smtClean="0"/>
              <a:t>17-04-2018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3EDD2397-518B-41C6-B945-5797B077F0FF}" type="datetimeFigureOut">
              <a:rPr lang="en-IN" smtClean="0"/>
              <a:t>17-04-2018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694540-F6B2-4226-B62F-4706A520B7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DD2397-518B-41C6-B945-5797B077F0FF}" type="datetimeFigureOut">
              <a:rPr lang="en-IN" smtClean="0"/>
              <a:t>17-04-2018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694540-F6B2-4226-B62F-4706A520B7D1}"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3EDD2397-518B-41C6-B945-5797B077F0FF}" type="datetimeFigureOut">
              <a:rPr lang="en-IN" smtClean="0"/>
              <a:t>17-04-2018</a:t>
            </a:fld>
            <a:endParaRPr lang="en-IN"/>
          </a:p>
        </p:txBody>
      </p:sp>
      <p:sp>
        <p:nvSpPr>
          <p:cNvPr id="7" name="Slide Number Placeholder 6"/>
          <p:cNvSpPr>
            <a:spLocks noGrp="1"/>
          </p:cNvSpPr>
          <p:nvPr>
            <p:ph type="sldNum" sz="quarter" idx="12"/>
          </p:nvPr>
        </p:nvSpPr>
        <p:spPr/>
        <p:txBody>
          <a:bodyPr/>
          <a:lstStyle/>
          <a:p>
            <a:fld id="{F4694540-F6B2-4226-B62F-4706A520B7D1}"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3EDD2397-518B-41C6-B945-5797B077F0FF}" type="datetimeFigureOut">
              <a:rPr lang="en-IN" smtClean="0"/>
              <a:t>17-04-2018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F4694540-F6B2-4226-B62F-4706A520B7D1}"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11560" y="3861048"/>
            <a:ext cx="6553200" cy="1728192"/>
          </a:xfrm>
        </p:spPr>
        <p:txBody>
          <a:bodyPr>
            <a:normAutofit/>
          </a:bodyPr>
          <a:lstStyle/>
          <a:p>
            <a:r>
              <a:rPr lang="en-IN" dirty="0" smtClean="0">
                <a:solidFill>
                  <a:schemeClr val="tx1"/>
                </a:solidFill>
              </a:rPr>
              <a:t>Project Guide: B. </a:t>
            </a:r>
            <a:r>
              <a:rPr lang="en-IN" dirty="0" err="1" smtClean="0">
                <a:solidFill>
                  <a:schemeClr val="tx1"/>
                </a:solidFill>
              </a:rPr>
              <a:t>Lokesh</a:t>
            </a:r>
            <a:r>
              <a:rPr lang="en-IN" dirty="0" smtClean="0">
                <a:solidFill>
                  <a:schemeClr val="tx1"/>
                </a:solidFill>
              </a:rPr>
              <a:t> Joel</a:t>
            </a:r>
          </a:p>
          <a:p>
            <a:endParaRPr lang="en-IN" dirty="0" smtClean="0">
              <a:solidFill>
                <a:schemeClr val="tx1"/>
              </a:solidFill>
            </a:endParaRPr>
          </a:p>
          <a:p>
            <a:r>
              <a:rPr lang="en-IN" dirty="0" smtClean="0">
                <a:solidFill>
                  <a:schemeClr val="tx1"/>
                </a:solidFill>
              </a:rPr>
              <a:t>By: </a:t>
            </a:r>
            <a:r>
              <a:rPr lang="en-IN" dirty="0" err="1" smtClean="0">
                <a:solidFill>
                  <a:schemeClr val="tx1"/>
                </a:solidFill>
              </a:rPr>
              <a:t>Hiranmai</a:t>
            </a:r>
            <a:r>
              <a:rPr lang="en-IN" dirty="0" smtClean="0">
                <a:solidFill>
                  <a:schemeClr val="tx1"/>
                </a:solidFill>
              </a:rPr>
              <a:t> </a:t>
            </a:r>
            <a:r>
              <a:rPr lang="en-IN" dirty="0" err="1" smtClean="0">
                <a:solidFill>
                  <a:schemeClr val="tx1"/>
                </a:solidFill>
              </a:rPr>
              <a:t>Natuva</a:t>
            </a:r>
            <a:r>
              <a:rPr lang="en-IN" dirty="0" smtClean="0">
                <a:solidFill>
                  <a:schemeClr val="tx1"/>
                </a:solidFill>
              </a:rPr>
              <a:t> (160114733128)</a:t>
            </a:r>
          </a:p>
          <a:p>
            <a:r>
              <a:rPr lang="en-IN" dirty="0" err="1" smtClean="0">
                <a:solidFill>
                  <a:schemeClr val="tx1"/>
                </a:solidFill>
              </a:rPr>
              <a:t>Charishma</a:t>
            </a:r>
            <a:r>
              <a:rPr lang="en-IN" dirty="0" smtClean="0">
                <a:solidFill>
                  <a:schemeClr val="tx1"/>
                </a:solidFill>
              </a:rPr>
              <a:t> </a:t>
            </a:r>
            <a:r>
              <a:rPr lang="en-IN" dirty="0" err="1" smtClean="0">
                <a:solidFill>
                  <a:schemeClr val="tx1"/>
                </a:solidFill>
              </a:rPr>
              <a:t>Ravoori</a:t>
            </a:r>
            <a:r>
              <a:rPr lang="en-IN" dirty="0" smtClean="0">
                <a:solidFill>
                  <a:schemeClr val="tx1"/>
                </a:solidFill>
              </a:rPr>
              <a:t> (160114733186</a:t>
            </a:r>
            <a:r>
              <a:rPr lang="en-IN" dirty="0" smtClean="0"/>
              <a:t>)</a:t>
            </a:r>
            <a:endParaRPr lang="en-IN" dirty="0"/>
          </a:p>
        </p:txBody>
      </p:sp>
      <p:sp>
        <p:nvSpPr>
          <p:cNvPr id="2" name="Title 1"/>
          <p:cNvSpPr>
            <a:spLocks noGrp="1"/>
          </p:cNvSpPr>
          <p:nvPr>
            <p:ph type="ctrTitle"/>
          </p:nvPr>
        </p:nvSpPr>
        <p:spPr>
          <a:xfrm>
            <a:off x="1115616" y="1124744"/>
            <a:ext cx="6629400" cy="1219201"/>
          </a:xfrm>
        </p:spPr>
        <p:txBody>
          <a:bodyPr/>
          <a:lstStyle/>
          <a:p>
            <a:r>
              <a:rPr lang="en-IN" dirty="0" smtClean="0"/>
              <a:t>Artificial Agriculture Officer</a:t>
            </a:r>
            <a:endParaRPr lang="en-IN" dirty="0"/>
          </a:p>
        </p:txBody>
      </p:sp>
    </p:spTree>
    <p:extLst>
      <p:ext uri="{BB962C8B-B14F-4D97-AF65-F5344CB8AC3E}">
        <p14:creationId xmlns:p14="http://schemas.microsoft.com/office/powerpoint/2010/main" val="2413410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Speech to Text</a:t>
            </a:r>
            <a:endParaRPr lang="en-IN" dirty="0"/>
          </a:p>
        </p:txBody>
      </p:sp>
      <p:sp>
        <p:nvSpPr>
          <p:cNvPr id="3" name="Content Placeholder 2"/>
          <p:cNvSpPr>
            <a:spLocks noGrp="1"/>
          </p:cNvSpPr>
          <p:nvPr>
            <p:ph idx="1"/>
          </p:nvPr>
        </p:nvSpPr>
        <p:spPr/>
        <p:txBody>
          <a:bodyPr>
            <a:normAutofit/>
          </a:bodyPr>
          <a:lstStyle/>
          <a:p>
            <a:r>
              <a:rPr lang="en-IN" sz="2400" dirty="0" smtClean="0"/>
              <a:t>We are triggering an Intent named </a:t>
            </a:r>
            <a:r>
              <a:rPr lang="en-IN" sz="2400" dirty="0" err="1" smtClean="0"/>
              <a:t>RecognizerIntent</a:t>
            </a:r>
            <a:r>
              <a:rPr lang="en-IN" sz="2400" dirty="0" smtClean="0"/>
              <a:t> which asks for speech input and then sends it through speech recognizer. </a:t>
            </a:r>
          </a:p>
          <a:p>
            <a:endParaRPr lang="en-IN" sz="2400" dirty="0"/>
          </a:p>
          <a:p>
            <a:endParaRPr lang="en-IN" sz="2400" dirty="0" smtClean="0"/>
          </a:p>
          <a:p>
            <a:r>
              <a:rPr lang="en-IN" sz="2400" dirty="0" smtClean="0"/>
              <a:t>It does it through ACTION_RECOGNIZE_SPEECH. </a:t>
            </a:r>
          </a:p>
          <a:p>
            <a:endParaRPr lang="en-IN" sz="2400" dirty="0"/>
          </a:p>
          <a:p>
            <a:endParaRPr lang="en-IN" sz="2400" dirty="0" smtClean="0"/>
          </a:p>
          <a:p>
            <a:r>
              <a:rPr lang="en-IN" sz="2400" dirty="0" smtClean="0"/>
              <a:t>If request code is REQ_CODE_SPEECH_INPUT then corresponding text is written in the output screen.  </a:t>
            </a:r>
          </a:p>
          <a:p>
            <a:endParaRPr lang="en-IN" dirty="0"/>
          </a:p>
        </p:txBody>
      </p:sp>
    </p:spTree>
    <p:extLst>
      <p:ext uri="{BB962C8B-B14F-4D97-AF65-F5344CB8AC3E}">
        <p14:creationId xmlns:p14="http://schemas.microsoft.com/office/powerpoint/2010/main" val="916064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64" y="620688"/>
            <a:ext cx="8246292" cy="5591279"/>
          </a:xfrm>
          <a:prstGeom prst="rect">
            <a:avLst/>
          </a:prstGeom>
        </p:spPr>
      </p:pic>
    </p:spTree>
    <p:extLst>
      <p:ext uri="{BB962C8B-B14F-4D97-AF65-F5344CB8AC3E}">
        <p14:creationId xmlns:p14="http://schemas.microsoft.com/office/powerpoint/2010/main" val="224170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DialogFlow</a:t>
            </a:r>
            <a:endParaRPr lang="en-IN" dirty="0"/>
          </a:p>
        </p:txBody>
      </p:sp>
      <p:sp>
        <p:nvSpPr>
          <p:cNvPr id="5" name="Content Placeholder 4"/>
          <p:cNvSpPr>
            <a:spLocks noGrp="1"/>
          </p:cNvSpPr>
          <p:nvPr>
            <p:ph idx="1"/>
          </p:nvPr>
        </p:nvSpPr>
        <p:spPr/>
        <p:txBody>
          <a:bodyPr/>
          <a:lstStyle/>
          <a:p>
            <a:r>
              <a:rPr lang="en-IN" dirty="0" smtClean="0"/>
              <a:t>The </a:t>
            </a:r>
            <a:r>
              <a:rPr lang="en-IN" dirty="0" err="1" smtClean="0"/>
              <a:t>DialogFlow</a:t>
            </a:r>
            <a:r>
              <a:rPr lang="en-IN" dirty="0" smtClean="0"/>
              <a:t> tool allows us to store data and </a:t>
            </a:r>
            <a:r>
              <a:rPr lang="en-IN" dirty="0" smtClean="0"/>
              <a:t>create </a:t>
            </a:r>
            <a:r>
              <a:rPr lang="en-IN" dirty="0" smtClean="0"/>
              <a:t>a flow of dialog</a:t>
            </a:r>
            <a:r>
              <a:rPr lang="en-IN" dirty="0" smtClean="0"/>
              <a:t>.</a:t>
            </a:r>
          </a:p>
          <a:p>
            <a:pPr>
              <a:lnSpc>
                <a:spcPct val="150000"/>
              </a:lnSpc>
            </a:pPr>
            <a:endParaRPr lang="en-IN" dirty="0"/>
          </a:p>
          <a:p>
            <a:pPr>
              <a:lnSpc>
                <a:spcPct val="150000"/>
              </a:lnSpc>
            </a:pPr>
            <a:r>
              <a:rPr lang="en-IN" dirty="0" smtClean="0"/>
              <a:t>Intents</a:t>
            </a:r>
          </a:p>
          <a:p>
            <a:pPr>
              <a:lnSpc>
                <a:spcPct val="150000"/>
              </a:lnSpc>
            </a:pPr>
            <a:r>
              <a:rPr lang="en-IN" dirty="0" smtClean="0"/>
              <a:t>Entities</a:t>
            </a:r>
          </a:p>
          <a:p>
            <a:pPr>
              <a:lnSpc>
                <a:spcPct val="150000"/>
              </a:lnSpc>
            </a:pPr>
            <a:r>
              <a:rPr lang="en-IN" dirty="0" smtClean="0"/>
              <a:t>Contexts </a:t>
            </a:r>
            <a:endParaRPr lang="en-IN" dirty="0"/>
          </a:p>
        </p:txBody>
      </p:sp>
    </p:spTree>
    <p:extLst>
      <p:ext uri="{BB962C8B-B14F-4D97-AF65-F5344CB8AC3E}">
        <p14:creationId xmlns:p14="http://schemas.microsoft.com/office/powerpoint/2010/main" val="2650678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dialogflow</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3068960"/>
            <a:ext cx="8229600" cy="3352102"/>
          </a:xfrm>
        </p:spPr>
      </p:pic>
      <p:sp>
        <p:nvSpPr>
          <p:cNvPr id="4" name="Rectangle 3"/>
          <p:cNvSpPr/>
          <p:nvPr/>
        </p:nvSpPr>
        <p:spPr>
          <a:xfrm>
            <a:off x="467544" y="1772816"/>
            <a:ext cx="7560840" cy="1200329"/>
          </a:xfrm>
          <a:prstGeom prst="rect">
            <a:avLst/>
          </a:prstGeom>
        </p:spPr>
        <p:txBody>
          <a:bodyPr wrap="square">
            <a:spAutoFit/>
          </a:bodyPr>
          <a:lstStyle/>
          <a:p>
            <a:r>
              <a:rPr lang="en-IN" sz="2400" dirty="0" smtClean="0"/>
              <a:t>Information gets fed into Dialogflow using a .</a:t>
            </a:r>
            <a:r>
              <a:rPr lang="en-IN" sz="2400" dirty="0" err="1" smtClean="0"/>
              <a:t>csv</a:t>
            </a:r>
            <a:r>
              <a:rPr lang="en-IN" sz="2400" dirty="0" smtClean="0"/>
              <a:t> dataset. This file must be converted to .txt before it can be uploaded. </a:t>
            </a:r>
            <a:endParaRPr lang="en-IN" sz="2400" dirty="0"/>
          </a:p>
        </p:txBody>
      </p:sp>
    </p:spTree>
    <p:extLst>
      <p:ext uri="{BB962C8B-B14F-4D97-AF65-F5344CB8AC3E}">
        <p14:creationId xmlns:p14="http://schemas.microsoft.com/office/powerpoint/2010/main" val="161573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45" y="4869160"/>
            <a:ext cx="8496944" cy="180047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45" y="908720"/>
            <a:ext cx="8496943" cy="4010585"/>
          </a:xfrm>
          <a:prstGeom prst="rect">
            <a:avLst/>
          </a:prstGeom>
        </p:spPr>
      </p:pic>
      <p:sp>
        <p:nvSpPr>
          <p:cNvPr id="5" name="Rectangle 4"/>
          <p:cNvSpPr/>
          <p:nvPr/>
        </p:nvSpPr>
        <p:spPr>
          <a:xfrm>
            <a:off x="315500" y="260648"/>
            <a:ext cx="7856900" cy="461665"/>
          </a:xfrm>
          <a:prstGeom prst="rect">
            <a:avLst/>
          </a:prstGeom>
        </p:spPr>
        <p:txBody>
          <a:bodyPr wrap="square">
            <a:spAutoFit/>
          </a:bodyPr>
          <a:lstStyle/>
          <a:p>
            <a:r>
              <a:rPr lang="en-IN" sz="2400" dirty="0" smtClean="0"/>
              <a:t>The query data gets stored as a JSON object</a:t>
            </a:r>
            <a:endParaRPr lang="en-IN" sz="2400" dirty="0"/>
          </a:p>
        </p:txBody>
      </p:sp>
    </p:spTree>
    <p:extLst>
      <p:ext uri="{BB962C8B-B14F-4D97-AF65-F5344CB8AC3E}">
        <p14:creationId xmlns:p14="http://schemas.microsoft.com/office/powerpoint/2010/main" val="230967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Dialogflow</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719" t="-3117" r="9719" b="3117"/>
          <a:stretch/>
        </p:blipFill>
        <p:spPr>
          <a:xfrm>
            <a:off x="-612576" y="2549058"/>
            <a:ext cx="9551030" cy="3555848"/>
          </a:xfrm>
          <a:prstGeom prst="rect">
            <a:avLst/>
          </a:prstGeom>
        </p:spPr>
      </p:pic>
      <p:sp>
        <p:nvSpPr>
          <p:cNvPr id="3" name="Rectangle 2"/>
          <p:cNvSpPr/>
          <p:nvPr/>
        </p:nvSpPr>
        <p:spPr>
          <a:xfrm>
            <a:off x="315500" y="1815207"/>
            <a:ext cx="4752528" cy="461665"/>
          </a:xfrm>
          <a:prstGeom prst="rect">
            <a:avLst/>
          </a:prstGeom>
        </p:spPr>
        <p:txBody>
          <a:bodyPr wrap="square">
            <a:spAutoFit/>
          </a:bodyPr>
          <a:lstStyle/>
          <a:p>
            <a:r>
              <a:rPr lang="en-IN" sz="2400" dirty="0"/>
              <a:t>Connecting to </a:t>
            </a:r>
            <a:r>
              <a:rPr lang="en-IN" sz="2400" dirty="0" smtClean="0"/>
              <a:t>api.ai </a:t>
            </a:r>
            <a:endParaRPr lang="en-IN" sz="2400" dirty="0"/>
          </a:p>
        </p:txBody>
      </p:sp>
    </p:spTree>
    <p:extLst>
      <p:ext uri="{BB962C8B-B14F-4D97-AF65-F5344CB8AC3E}">
        <p14:creationId xmlns:p14="http://schemas.microsoft.com/office/powerpoint/2010/main" val="16463312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Dialogflow</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8784" b="8784"/>
          <a:stretch/>
        </p:blipFill>
        <p:spPr>
          <a:xfrm>
            <a:off x="683567" y="1484784"/>
            <a:ext cx="7742739" cy="5205103"/>
          </a:xfrm>
          <a:prstGeom prst="rect">
            <a:avLst/>
          </a:prstGeom>
        </p:spPr>
      </p:pic>
      <p:sp>
        <p:nvSpPr>
          <p:cNvPr id="3" name="Rectangle 2"/>
          <p:cNvSpPr/>
          <p:nvPr/>
        </p:nvSpPr>
        <p:spPr>
          <a:xfrm>
            <a:off x="251520" y="1516125"/>
            <a:ext cx="5344733" cy="461665"/>
          </a:xfrm>
          <a:prstGeom prst="rect">
            <a:avLst/>
          </a:prstGeom>
        </p:spPr>
        <p:txBody>
          <a:bodyPr wrap="none">
            <a:spAutoFit/>
          </a:bodyPr>
          <a:lstStyle/>
          <a:p>
            <a:r>
              <a:rPr lang="en-IN" sz="2400" dirty="0"/>
              <a:t>Getting/Reading Server Responses</a:t>
            </a:r>
          </a:p>
        </p:txBody>
      </p:sp>
    </p:spTree>
    <p:extLst>
      <p:ext uri="{BB962C8B-B14F-4D97-AF65-F5344CB8AC3E}">
        <p14:creationId xmlns:p14="http://schemas.microsoft.com/office/powerpoint/2010/main" val="2537843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Image recognition</a:t>
            </a:r>
            <a:endParaRPr lang="en-IN" dirty="0"/>
          </a:p>
        </p:txBody>
      </p:sp>
      <p:sp>
        <p:nvSpPr>
          <p:cNvPr id="3" name="Content Placeholder 2"/>
          <p:cNvSpPr>
            <a:spLocks noGrp="1"/>
          </p:cNvSpPr>
          <p:nvPr>
            <p:ph idx="1"/>
          </p:nvPr>
        </p:nvSpPr>
        <p:spPr/>
        <p:txBody>
          <a:bodyPr/>
          <a:lstStyle/>
          <a:p>
            <a:pPr>
              <a:lnSpc>
                <a:spcPct val="150000"/>
              </a:lnSpc>
            </a:pPr>
            <a:r>
              <a:rPr lang="en-IN" dirty="0" smtClean="0"/>
              <a:t>Approach: Supervised Learning</a:t>
            </a:r>
          </a:p>
          <a:p>
            <a:pPr>
              <a:lnSpc>
                <a:spcPct val="150000"/>
              </a:lnSpc>
            </a:pPr>
            <a:r>
              <a:rPr lang="en-IN" dirty="0" smtClean="0"/>
              <a:t>Technique: Artificial Neural Network</a:t>
            </a:r>
          </a:p>
          <a:p>
            <a:pPr>
              <a:lnSpc>
                <a:spcPct val="150000"/>
              </a:lnSpc>
            </a:pPr>
            <a:r>
              <a:rPr lang="en-IN" dirty="0" err="1" smtClean="0"/>
              <a:t>Tensorflow</a:t>
            </a:r>
            <a:r>
              <a:rPr lang="en-IN" dirty="0" smtClean="0"/>
              <a:t> and Transfer Learning</a:t>
            </a:r>
          </a:p>
          <a:p>
            <a:pPr>
              <a:lnSpc>
                <a:spcPct val="150000"/>
              </a:lnSpc>
            </a:pPr>
            <a:r>
              <a:rPr lang="en-IN" dirty="0" smtClean="0"/>
              <a:t>Inception V3 and </a:t>
            </a:r>
            <a:r>
              <a:rPr lang="en-IN" dirty="0" err="1" smtClean="0"/>
              <a:t>Mobilenet</a:t>
            </a:r>
            <a:endParaRPr lang="en-IN" dirty="0" smtClean="0"/>
          </a:p>
          <a:p>
            <a:pPr>
              <a:lnSpc>
                <a:spcPct val="150000"/>
              </a:lnSpc>
            </a:pPr>
            <a:r>
              <a:rPr lang="en-IN" dirty="0" smtClean="0"/>
              <a:t>Our dataset</a:t>
            </a:r>
          </a:p>
          <a:p>
            <a:pPr>
              <a:lnSpc>
                <a:spcPct val="150000"/>
              </a:lnSpc>
            </a:pPr>
            <a:r>
              <a:rPr lang="en-IN" dirty="0" smtClean="0"/>
              <a:t>Training: Bottlenecks and Training</a:t>
            </a:r>
          </a:p>
          <a:p>
            <a:endParaRPr lang="en-IN" dirty="0" smtClean="0"/>
          </a:p>
          <a:p>
            <a:endParaRPr lang="en-IN" dirty="0"/>
          </a:p>
        </p:txBody>
      </p:sp>
    </p:spTree>
    <p:extLst>
      <p:ext uri="{BB962C8B-B14F-4D97-AF65-F5344CB8AC3E}">
        <p14:creationId xmlns:p14="http://schemas.microsoft.com/office/powerpoint/2010/main" val="190540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Image Recognition</a:t>
            </a:r>
            <a:endParaRPr lang="en-IN"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6" r="6"/>
          <a:stretch/>
        </p:blipFill>
        <p:spPr>
          <a:xfrm>
            <a:off x="899592" y="2564904"/>
            <a:ext cx="7560840" cy="3924848"/>
          </a:xfrm>
          <a:prstGeom prst="rect">
            <a:avLst/>
          </a:prstGeom>
        </p:spPr>
      </p:pic>
      <p:sp>
        <p:nvSpPr>
          <p:cNvPr id="5" name="Rectangle 4"/>
          <p:cNvSpPr/>
          <p:nvPr/>
        </p:nvSpPr>
        <p:spPr>
          <a:xfrm>
            <a:off x="4139952" y="2564904"/>
            <a:ext cx="2016224" cy="360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611560" y="1844826"/>
            <a:ext cx="8064896" cy="646331"/>
          </a:xfrm>
          <a:prstGeom prst="rect">
            <a:avLst/>
          </a:prstGeom>
          <a:noFill/>
        </p:spPr>
        <p:txBody>
          <a:bodyPr wrap="square" rtlCol="0">
            <a:spAutoFit/>
          </a:bodyPr>
          <a:lstStyle/>
          <a:p>
            <a:r>
              <a:rPr lang="en-IN" dirty="0" smtClean="0"/>
              <a:t>Image Recognition is implemented using </a:t>
            </a:r>
            <a:r>
              <a:rPr lang="en-IN" dirty="0" err="1" smtClean="0"/>
              <a:t>Tensorflow</a:t>
            </a:r>
            <a:r>
              <a:rPr lang="en-IN" dirty="0" smtClean="0"/>
              <a:t>, a tool that allows for “transfer learning.”</a:t>
            </a:r>
            <a:endParaRPr lang="en-IN" dirty="0"/>
          </a:p>
        </p:txBody>
      </p:sp>
    </p:spTree>
    <p:extLst>
      <p:ext uri="{BB962C8B-B14F-4D97-AF65-F5344CB8AC3E}">
        <p14:creationId xmlns:p14="http://schemas.microsoft.com/office/powerpoint/2010/main" val="23949247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Text to Speech</a:t>
            </a:r>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700808"/>
            <a:ext cx="8084971" cy="2520280"/>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t="6052"/>
          <a:stretch/>
        </p:blipFill>
        <p:spPr>
          <a:xfrm>
            <a:off x="1187624" y="4365104"/>
            <a:ext cx="6336185" cy="2207722"/>
          </a:xfrm>
          <a:prstGeom prst="rect">
            <a:avLst/>
          </a:prstGeom>
        </p:spPr>
      </p:pic>
    </p:spTree>
    <p:extLst>
      <p:ext uri="{BB962C8B-B14F-4D97-AF65-F5344CB8AC3E}">
        <p14:creationId xmlns:p14="http://schemas.microsoft.com/office/powerpoint/2010/main" val="270543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Contents</a:t>
            </a:r>
            <a:endParaRPr lang="en-IN" dirty="0"/>
          </a:p>
        </p:txBody>
      </p:sp>
      <p:sp>
        <p:nvSpPr>
          <p:cNvPr id="3" name="Content Placeholder 2"/>
          <p:cNvSpPr>
            <a:spLocks noGrp="1"/>
          </p:cNvSpPr>
          <p:nvPr>
            <p:ph idx="1"/>
          </p:nvPr>
        </p:nvSpPr>
        <p:spPr>
          <a:xfrm>
            <a:off x="457200" y="1752600"/>
            <a:ext cx="8229600" cy="4628728"/>
          </a:xfrm>
        </p:spPr>
        <p:txBody>
          <a:bodyPr>
            <a:normAutofit fontScale="85000" lnSpcReduction="20000"/>
          </a:bodyPr>
          <a:lstStyle/>
          <a:p>
            <a:pPr>
              <a:lnSpc>
                <a:spcPct val="150000"/>
              </a:lnSpc>
            </a:pPr>
            <a:r>
              <a:rPr lang="en-IN" sz="2800" dirty="0" smtClean="0"/>
              <a:t>Problem Definition</a:t>
            </a:r>
          </a:p>
          <a:p>
            <a:pPr>
              <a:lnSpc>
                <a:spcPct val="150000"/>
              </a:lnSpc>
            </a:pPr>
            <a:r>
              <a:rPr lang="en-IN" sz="2800" dirty="0" smtClean="0"/>
              <a:t>Literature Survey</a:t>
            </a:r>
          </a:p>
          <a:p>
            <a:pPr>
              <a:lnSpc>
                <a:spcPct val="150000"/>
              </a:lnSpc>
            </a:pPr>
            <a:r>
              <a:rPr lang="en-IN" sz="2800" dirty="0" smtClean="0"/>
              <a:t>Methodology</a:t>
            </a:r>
          </a:p>
          <a:p>
            <a:pPr>
              <a:lnSpc>
                <a:spcPct val="150000"/>
              </a:lnSpc>
            </a:pPr>
            <a:r>
              <a:rPr lang="en-IN" sz="2800" dirty="0" smtClean="0"/>
              <a:t>Design</a:t>
            </a:r>
          </a:p>
          <a:p>
            <a:pPr>
              <a:lnSpc>
                <a:spcPct val="150000"/>
              </a:lnSpc>
            </a:pPr>
            <a:r>
              <a:rPr lang="en-IN" sz="2800" dirty="0" smtClean="0"/>
              <a:t>Implementation</a:t>
            </a:r>
          </a:p>
          <a:p>
            <a:pPr>
              <a:lnSpc>
                <a:spcPct val="150000"/>
              </a:lnSpc>
            </a:pPr>
            <a:r>
              <a:rPr lang="en-IN" sz="2800" dirty="0" smtClean="0"/>
              <a:t>Results</a:t>
            </a:r>
          </a:p>
          <a:p>
            <a:pPr>
              <a:lnSpc>
                <a:spcPct val="150000"/>
              </a:lnSpc>
            </a:pPr>
            <a:r>
              <a:rPr lang="en-IN" sz="2800" dirty="0" smtClean="0"/>
              <a:t>Conclusion</a:t>
            </a:r>
          </a:p>
          <a:p>
            <a:pPr>
              <a:lnSpc>
                <a:spcPct val="150000"/>
              </a:lnSpc>
            </a:pPr>
            <a:r>
              <a:rPr lang="en-IN" sz="2800" dirty="0" smtClean="0"/>
              <a:t>References</a:t>
            </a:r>
          </a:p>
          <a:p>
            <a:endParaRPr lang="en-IN" dirty="0"/>
          </a:p>
        </p:txBody>
      </p:sp>
    </p:spTree>
    <p:extLst>
      <p:ext uri="{BB962C8B-B14F-4D97-AF65-F5344CB8AC3E}">
        <p14:creationId xmlns:p14="http://schemas.microsoft.com/office/powerpoint/2010/main" val="14061469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12160" y="1922125"/>
            <a:ext cx="2460129" cy="4373563"/>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5816" y="1931609"/>
            <a:ext cx="2657894" cy="4392488"/>
          </a:xfrm>
          <a:prstGeom prst="rect">
            <a:avLst/>
          </a:prstGeom>
        </p:spPr>
      </p:pic>
      <p:sp>
        <p:nvSpPr>
          <p:cNvPr id="6" name="TextBox 5"/>
          <p:cNvSpPr txBox="1"/>
          <p:nvPr/>
        </p:nvSpPr>
        <p:spPr>
          <a:xfrm>
            <a:off x="251520" y="2492896"/>
            <a:ext cx="2664296" cy="369332"/>
          </a:xfrm>
          <a:prstGeom prst="rect">
            <a:avLst/>
          </a:prstGeom>
          <a:noFill/>
        </p:spPr>
        <p:txBody>
          <a:bodyPr wrap="square" rtlCol="0">
            <a:spAutoFit/>
          </a:bodyPr>
          <a:lstStyle/>
          <a:p>
            <a:r>
              <a:rPr lang="en-IN" dirty="0" smtClean="0"/>
              <a:t>Authentication</a:t>
            </a:r>
            <a:endParaRPr lang="en-IN" dirty="0"/>
          </a:p>
        </p:txBody>
      </p:sp>
    </p:spTree>
    <p:extLst>
      <p:ext uri="{BB962C8B-B14F-4D97-AF65-F5344CB8AC3E}">
        <p14:creationId xmlns:p14="http://schemas.microsoft.com/office/powerpoint/2010/main" val="70819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p:cNvPicPr>
          <p:nvPr>
            <p:ph idx="1"/>
          </p:nvPr>
        </p:nvPicPr>
        <p:blipFill>
          <a:blip r:embed="rId2"/>
          <a:stretch>
            <a:fillRect/>
          </a:stretch>
        </p:blipFill>
        <p:spPr>
          <a:xfrm>
            <a:off x="611560" y="1903072"/>
            <a:ext cx="2460129" cy="4373563"/>
          </a:xfrm>
          <a:prstGeom prst="rect">
            <a:avLst/>
          </a:prstGeom>
          <a:noFill/>
          <a:ln>
            <a:noFill/>
            <a:prstDash/>
          </a:ln>
        </p:spPr>
      </p:pic>
      <p:pic>
        <p:nvPicPr>
          <p:cNvPr id="5" name="Picture 4" descr="C:\Users\Dell\Downloads\WhatsApp Image 2018-03-28 at 22.45.26 (1).jpeg"/>
          <p:cNvPicPr/>
          <p:nvPr/>
        </p:nvPicPr>
        <p:blipFill>
          <a:blip r:embed="rId3"/>
          <a:srcRect/>
          <a:stretch>
            <a:fillRect/>
          </a:stretch>
        </p:blipFill>
        <p:spPr>
          <a:xfrm>
            <a:off x="3491880" y="1916832"/>
            <a:ext cx="2765981" cy="4346044"/>
          </a:xfrm>
          <a:prstGeom prst="rect">
            <a:avLst/>
          </a:prstGeom>
          <a:noFill/>
          <a:ln>
            <a:noFill/>
            <a:prstDash/>
          </a:ln>
        </p:spPr>
      </p:pic>
      <p:sp>
        <p:nvSpPr>
          <p:cNvPr id="6" name="TextBox 5"/>
          <p:cNvSpPr txBox="1"/>
          <p:nvPr/>
        </p:nvSpPr>
        <p:spPr>
          <a:xfrm>
            <a:off x="6444208" y="2905193"/>
            <a:ext cx="2304256" cy="1200329"/>
          </a:xfrm>
          <a:prstGeom prst="rect">
            <a:avLst/>
          </a:prstGeom>
          <a:noFill/>
        </p:spPr>
        <p:txBody>
          <a:bodyPr wrap="square" rtlCol="0">
            <a:spAutoFit/>
          </a:bodyPr>
          <a:lstStyle/>
          <a:p>
            <a:r>
              <a:rPr lang="en-IN" dirty="0" smtClean="0"/>
              <a:t>Speech recognition, </a:t>
            </a:r>
            <a:r>
              <a:rPr lang="en-IN" dirty="0" err="1" smtClean="0"/>
              <a:t>dialogflow</a:t>
            </a:r>
            <a:r>
              <a:rPr lang="en-IN" dirty="0" smtClean="0"/>
              <a:t> and text to speech</a:t>
            </a:r>
            <a:endParaRPr lang="en-IN" dirty="0"/>
          </a:p>
        </p:txBody>
      </p:sp>
    </p:spTree>
    <p:extLst>
      <p:ext uri="{BB962C8B-B14F-4D97-AF65-F5344CB8AC3E}">
        <p14:creationId xmlns:p14="http://schemas.microsoft.com/office/powerpoint/2010/main" val="2741848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a:t>
            </a:r>
            <a:endParaRPr lang="en-IN"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1560" y="1772816"/>
            <a:ext cx="2736304" cy="4864541"/>
          </a:xfrm>
        </p:spPr>
      </p:pic>
      <p:sp>
        <p:nvSpPr>
          <p:cNvPr id="5" name="TextBox 4"/>
          <p:cNvSpPr txBox="1"/>
          <p:nvPr/>
        </p:nvSpPr>
        <p:spPr>
          <a:xfrm>
            <a:off x="3707904" y="3238056"/>
            <a:ext cx="2664296" cy="646331"/>
          </a:xfrm>
          <a:prstGeom prst="rect">
            <a:avLst/>
          </a:prstGeom>
          <a:noFill/>
        </p:spPr>
        <p:txBody>
          <a:bodyPr wrap="square" rtlCol="0">
            <a:spAutoFit/>
          </a:bodyPr>
          <a:lstStyle/>
          <a:p>
            <a:r>
              <a:rPr lang="en-IN" dirty="0" smtClean="0"/>
              <a:t>Image Recognition</a:t>
            </a:r>
          </a:p>
          <a:p>
            <a:endParaRPr lang="en-IN" dirty="0"/>
          </a:p>
        </p:txBody>
      </p:sp>
    </p:spTree>
    <p:extLst>
      <p:ext uri="{BB962C8B-B14F-4D97-AF65-F5344CB8AC3E}">
        <p14:creationId xmlns:p14="http://schemas.microsoft.com/office/powerpoint/2010/main" val="1553442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We have completed the application development, </a:t>
            </a:r>
            <a:r>
              <a:rPr lang="en-IN" dirty="0" err="1" smtClean="0"/>
              <a:t>dialogflow</a:t>
            </a:r>
            <a:r>
              <a:rPr lang="en-IN" dirty="0" smtClean="0"/>
              <a:t>, and speech recognition aspects of the project. </a:t>
            </a:r>
          </a:p>
          <a:p>
            <a:endParaRPr lang="en-IN" dirty="0"/>
          </a:p>
          <a:p>
            <a:r>
              <a:rPr lang="en-IN" dirty="0" smtClean="0"/>
              <a:t>We still have to expand our database and we are planning to add an image recognition aspect as well. </a:t>
            </a:r>
            <a:endParaRPr lang="en-IN" dirty="0"/>
          </a:p>
        </p:txBody>
      </p:sp>
    </p:spTree>
    <p:extLst>
      <p:ext uri="{BB962C8B-B14F-4D97-AF65-F5344CB8AC3E}">
        <p14:creationId xmlns:p14="http://schemas.microsoft.com/office/powerpoint/2010/main" val="2924709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467544" y="1844824"/>
            <a:ext cx="8229600" cy="4373563"/>
          </a:xfrm>
        </p:spPr>
        <p:txBody>
          <a:bodyPr>
            <a:normAutofit fontScale="62500" lnSpcReduction="20000"/>
          </a:bodyPr>
          <a:lstStyle/>
          <a:p>
            <a:pPr marL="0" indent="0">
              <a:buNone/>
            </a:pPr>
            <a:r>
              <a:rPr lang="en-IN" dirty="0" smtClean="0"/>
              <a:t>[1] </a:t>
            </a:r>
            <a:r>
              <a:rPr lang="en-IN" dirty="0" err="1" smtClean="0"/>
              <a:t>Dialogflow</a:t>
            </a:r>
            <a:r>
              <a:rPr lang="en-IN" dirty="0" smtClean="0"/>
              <a:t> documentation : https</a:t>
            </a:r>
            <a:r>
              <a:rPr lang="en-IN" dirty="0"/>
              <a:t>://</a:t>
            </a:r>
            <a:r>
              <a:rPr lang="en-IN" dirty="0" smtClean="0"/>
              <a:t>dialogflow.com/docs/getting-started/basics</a:t>
            </a:r>
          </a:p>
          <a:p>
            <a:pPr marL="0" indent="0">
              <a:buNone/>
            </a:pPr>
            <a:endParaRPr lang="en-IN" dirty="0" smtClean="0"/>
          </a:p>
          <a:p>
            <a:pPr marL="0" lvl="0" indent="0">
              <a:buNone/>
            </a:pPr>
            <a:r>
              <a:rPr lang="en-US" dirty="0" smtClean="0"/>
              <a:t>[</a:t>
            </a:r>
            <a:r>
              <a:rPr lang="en-US" dirty="0"/>
              <a:t>2</a:t>
            </a:r>
            <a:r>
              <a:rPr lang="en-US" dirty="0" smtClean="0"/>
              <a:t>] </a:t>
            </a:r>
            <a:r>
              <a:rPr lang="en-US" dirty="0" err="1" smtClean="0"/>
              <a:t>Sharwari</a:t>
            </a:r>
            <a:r>
              <a:rPr lang="en-US" dirty="0" smtClean="0"/>
              <a:t> </a:t>
            </a:r>
            <a:r>
              <a:rPr lang="en-US" dirty="0" err="1" smtClean="0"/>
              <a:t>Gaikwad</a:t>
            </a:r>
            <a:r>
              <a:rPr lang="en-US" dirty="0" smtClean="0"/>
              <a:t>, </a:t>
            </a:r>
            <a:r>
              <a:rPr lang="en-US" dirty="0" err="1" smtClean="0"/>
              <a:t>Rohan</a:t>
            </a:r>
            <a:r>
              <a:rPr lang="en-US" dirty="0" smtClean="0"/>
              <a:t> </a:t>
            </a:r>
            <a:r>
              <a:rPr lang="en-US" dirty="0" err="1" smtClean="0"/>
              <a:t>Asodekar</a:t>
            </a:r>
            <a:r>
              <a:rPr lang="en-US" dirty="0" smtClean="0"/>
              <a:t>, Sunny </a:t>
            </a:r>
            <a:r>
              <a:rPr lang="en-US" dirty="0" err="1" smtClean="0"/>
              <a:t>Gadia</a:t>
            </a:r>
            <a:r>
              <a:rPr lang="en-US" dirty="0" smtClean="0"/>
              <a:t>, and </a:t>
            </a:r>
            <a:r>
              <a:rPr lang="en-US" dirty="0" err="1" smtClean="0"/>
              <a:t>Vahida</a:t>
            </a:r>
            <a:r>
              <a:rPr lang="en-US" dirty="0" smtClean="0"/>
              <a:t> Z. Attar, “AGRI-QAS question-answering system for agriculture domain,” in Advances in Computing, </a:t>
            </a:r>
            <a:r>
              <a:rPr lang="en-US" dirty="0" err="1" smtClean="0"/>
              <a:t>Comunications</a:t>
            </a:r>
            <a:r>
              <a:rPr lang="en-US" dirty="0" smtClean="0"/>
              <a:t> and Informatics (ICACCI), 2015 International Conference.</a:t>
            </a:r>
          </a:p>
          <a:p>
            <a:pPr marL="0" indent="0">
              <a:buNone/>
            </a:pPr>
            <a:endParaRPr lang="en-IN" dirty="0" smtClean="0"/>
          </a:p>
          <a:p>
            <a:pPr marL="0" lvl="0" indent="0">
              <a:buNone/>
            </a:pPr>
            <a:r>
              <a:rPr lang="en-IN" dirty="0" smtClean="0"/>
              <a:t>[3] </a:t>
            </a:r>
            <a:r>
              <a:rPr lang="en-US" dirty="0" err="1" smtClean="0"/>
              <a:t>Sharwari</a:t>
            </a:r>
            <a:r>
              <a:rPr lang="en-US" dirty="0" smtClean="0"/>
              <a:t> </a:t>
            </a:r>
            <a:r>
              <a:rPr lang="en-US" dirty="0" err="1" smtClean="0"/>
              <a:t>Gaikwad</a:t>
            </a:r>
            <a:r>
              <a:rPr lang="en-US" dirty="0" smtClean="0"/>
              <a:t>, </a:t>
            </a:r>
            <a:r>
              <a:rPr lang="en-US" dirty="0" err="1" smtClean="0"/>
              <a:t>Rohan</a:t>
            </a:r>
            <a:r>
              <a:rPr lang="en-US" dirty="0" smtClean="0"/>
              <a:t> </a:t>
            </a:r>
            <a:r>
              <a:rPr lang="en-US" dirty="0" err="1" smtClean="0"/>
              <a:t>Asodekar</a:t>
            </a:r>
            <a:r>
              <a:rPr lang="en-US" dirty="0" smtClean="0"/>
              <a:t>, Sunny </a:t>
            </a:r>
            <a:r>
              <a:rPr lang="en-US" dirty="0" err="1" smtClean="0"/>
              <a:t>Gadia</a:t>
            </a:r>
            <a:r>
              <a:rPr lang="en-US" dirty="0" smtClean="0"/>
              <a:t>, and </a:t>
            </a:r>
            <a:r>
              <a:rPr lang="en-US" dirty="0" err="1" smtClean="0"/>
              <a:t>Vahida</a:t>
            </a:r>
            <a:r>
              <a:rPr lang="en-US" dirty="0" smtClean="0"/>
              <a:t> Z. Attar, “AGRI-QAS question-answering system for agriculture domain,” in Advances in Computing, </a:t>
            </a:r>
            <a:r>
              <a:rPr lang="en-US" dirty="0" err="1" smtClean="0"/>
              <a:t>Comunications</a:t>
            </a:r>
            <a:r>
              <a:rPr lang="en-US" dirty="0" smtClean="0"/>
              <a:t> and Informatics (ICACCI), 2015 International Conference.</a:t>
            </a:r>
          </a:p>
          <a:p>
            <a:pPr marL="0" lvl="0" indent="0">
              <a:buNone/>
            </a:pPr>
            <a:endParaRPr lang="en-US" dirty="0" smtClean="0"/>
          </a:p>
          <a:p>
            <a:pPr marL="0" indent="0">
              <a:buNone/>
            </a:pPr>
            <a:r>
              <a:rPr lang="en-US" dirty="0" smtClean="0"/>
              <a:t>[4] </a:t>
            </a:r>
            <a:r>
              <a:rPr lang="en-IN" dirty="0" err="1"/>
              <a:t>Santosh</a:t>
            </a:r>
            <a:r>
              <a:rPr lang="en-IN" dirty="0"/>
              <a:t> </a:t>
            </a:r>
            <a:r>
              <a:rPr lang="en-IN" dirty="0" err="1"/>
              <a:t>K.Gaikwad</a:t>
            </a:r>
            <a:r>
              <a:rPr lang="en-IN" dirty="0"/>
              <a:t>, </a:t>
            </a:r>
            <a:r>
              <a:rPr lang="en-IN" dirty="0" err="1"/>
              <a:t>Bharti</a:t>
            </a:r>
            <a:r>
              <a:rPr lang="en-IN" dirty="0"/>
              <a:t> </a:t>
            </a:r>
            <a:r>
              <a:rPr lang="en-IN" dirty="0" err="1"/>
              <a:t>W.Gawali</a:t>
            </a:r>
            <a:r>
              <a:rPr lang="en-IN" dirty="0"/>
              <a:t> and </a:t>
            </a:r>
            <a:r>
              <a:rPr lang="en-IN" dirty="0" err="1"/>
              <a:t>Pravin</a:t>
            </a:r>
            <a:r>
              <a:rPr lang="en-IN" dirty="0"/>
              <a:t> </a:t>
            </a:r>
            <a:r>
              <a:rPr lang="en-IN" dirty="0" err="1"/>
              <a:t>Yannawar</a:t>
            </a:r>
            <a:r>
              <a:rPr lang="en-IN"/>
              <a:t>, “A Review on Speech Recognition Technique”, International Journal of Computer Applications (0975 – 8887) Volume 10– No.3, November 2010</a:t>
            </a:r>
          </a:p>
          <a:p>
            <a:pPr marL="0" lvl="0" indent="0">
              <a:buNone/>
            </a:pPr>
            <a:endParaRPr lang="en-US" dirty="0"/>
          </a:p>
          <a:p>
            <a:pPr marL="0" lvl="0" indent="0">
              <a:buNone/>
            </a:pPr>
            <a:r>
              <a:rPr lang="en-US" dirty="0" smtClean="0"/>
              <a:t>[5] Android  reference : https</a:t>
            </a:r>
            <a:r>
              <a:rPr lang="en-US" dirty="0"/>
              <a:t>://github.com/dialogflow/dialogflow-android-client</a:t>
            </a:r>
            <a:endParaRPr lang="en-US" dirty="0" smtClean="0"/>
          </a:p>
          <a:p>
            <a:pPr marL="0" lvl="0" indent="0">
              <a:buNone/>
            </a:pPr>
            <a:endParaRPr lang="en-US" dirty="0"/>
          </a:p>
          <a:p>
            <a:pPr marL="0" lvl="0" indent="0">
              <a:buNone/>
            </a:pPr>
            <a:r>
              <a:rPr lang="en-US" dirty="0" smtClean="0"/>
              <a:t>[6]  Speech-to-text</a:t>
            </a:r>
            <a:r>
              <a:rPr lang="en-US" dirty="0"/>
              <a:t>/ Text-to-speech : http://stacktips.com/tutorials/android/speech-to-text-in-android</a:t>
            </a:r>
            <a:endParaRPr lang="en-IN" dirty="0" smtClean="0"/>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41704841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2484" y="2967335"/>
            <a:ext cx="4439036" cy="1754326"/>
          </a:xfrm>
          <a:prstGeom prst="rect">
            <a:avLst/>
          </a:prstGeom>
          <a:noFill/>
        </p:spPr>
        <p:txBody>
          <a:bodyPr wrap="none" lIns="91440" tIns="45720" rIns="91440" bIns="45720">
            <a:spAutoFit/>
          </a:bodyPr>
          <a:lstStyle/>
          <a:p>
            <a:pPr algn="ctr"/>
            <a:r>
              <a:rPr lang="en-US" sz="54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THANK YOU!!</a:t>
            </a:r>
          </a:p>
          <a:p>
            <a:pPr algn="ctr"/>
            <a:endPar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extLst>
      <p:ext uri="{BB962C8B-B14F-4D97-AF65-F5344CB8AC3E}">
        <p14:creationId xmlns:p14="http://schemas.microsoft.com/office/powerpoint/2010/main" val="1580956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8640"/>
            <a:ext cx="8229600" cy="1143000"/>
          </a:xfrm>
        </p:spPr>
        <p:txBody>
          <a:bodyPr/>
          <a:lstStyle/>
          <a:p>
            <a:r>
              <a:rPr lang="en-IN" dirty="0" smtClean="0"/>
              <a:t>Problem Definition</a:t>
            </a:r>
            <a:endParaRPr lang="en-IN" dirty="0"/>
          </a:p>
        </p:txBody>
      </p:sp>
      <p:sp>
        <p:nvSpPr>
          <p:cNvPr id="3" name="Content Placeholder 2"/>
          <p:cNvSpPr>
            <a:spLocks noGrp="1"/>
          </p:cNvSpPr>
          <p:nvPr>
            <p:ph idx="1"/>
          </p:nvPr>
        </p:nvSpPr>
        <p:spPr>
          <a:xfrm>
            <a:off x="323528" y="1628800"/>
            <a:ext cx="8229600" cy="4925144"/>
          </a:xfrm>
        </p:spPr>
        <p:txBody>
          <a:bodyPr>
            <a:normAutofit/>
          </a:bodyPr>
          <a:lstStyle/>
          <a:p>
            <a:r>
              <a:rPr lang="en-IN" dirty="0" smtClean="0"/>
              <a:t>There are loads of data regarding agriculture in the world that is hard to navigate through.</a:t>
            </a:r>
          </a:p>
          <a:p>
            <a:pPr marL="114300" indent="0">
              <a:buNone/>
            </a:pPr>
            <a:endParaRPr lang="en-IN" dirty="0" smtClean="0"/>
          </a:p>
          <a:p>
            <a:r>
              <a:rPr lang="en-IN" dirty="0" smtClean="0"/>
              <a:t>The internet provides long and sometimes irrelevant answers.</a:t>
            </a:r>
          </a:p>
          <a:p>
            <a:endParaRPr lang="en-IN" dirty="0"/>
          </a:p>
          <a:p>
            <a:r>
              <a:rPr lang="en-IN"/>
              <a:t>Farmers may be illiterate.</a:t>
            </a:r>
          </a:p>
          <a:p>
            <a:endParaRPr lang="en-IN" dirty="0" smtClean="0"/>
          </a:p>
          <a:p>
            <a:r>
              <a:rPr lang="en-IN" dirty="0" smtClean="0"/>
              <a:t>Goal: To build an app that solves all the above problems.</a:t>
            </a:r>
          </a:p>
          <a:p>
            <a:endParaRPr lang="en-IN" dirty="0"/>
          </a:p>
        </p:txBody>
      </p:sp>
    </p:spTree>
    <p:extLst>
      <p:ext uri="{BB962C8B-B14F-4D97-AF65-F5344CB8AC3E}">
        <p14:creationId xmlns:p14="http://schemas.microsoft.com/office/powerpoint/2010/main" val="3855711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Literature survey</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89167534"/>
              </p:ext>
            </p:extLst>
          </p:nvPr>
        </p:nvGraphicFramePr>
        <p:xfrm>
          <a:off x="467544" y="1844824"/>
          <a:ext cx="8229600" cy="4513567"/>
        </p:xfrm>
        <a:graphic>
          <a:graphicData uri="http://schemas.openxmlformats.org/drawingml/2006/table">
            <a:tbl>
              <a:tblPr firstRow="1" bandRow="1">
                <a:tableStyleId>{5C22544A-7EE6-4342-B048-85BDC9FD1C3A}</a:tableStyleId>
              </a:tblPr>
              <a:tblGrid>
                <a:gridCol w="730424"/>
                <a:gridCol w="2088232"/>
                <a:gridCol w="1872208"/>
                <a:gridCol w="3538736"/>
              </a:tblGrid>
              <a:tr h="612127">
                <a:tc>
                  <a:txBody>
                    <a:bodyPr/>
                    <a:lstStyle/>
                    <a:p>
                      <a:r>
                        <a:rPr lang="en-IN" dirty="0" err="1" smtClean="0"/>
                        <a:t>Sno</a:t>
                      </a:r>
                      <a:endParaRPr lang="en-IN" dirty="0"/>
                    </a:p>
                  </a:txBody>
                  <a:tcPr/>
                </a:tc>
                <a:tc>
                  <a:txBody>
                    <a:bodyPr/>
                    <a:lstStyle/>
                    <a:p>
                      <a:r>
                        <a:rPr lang="en-IN" dirty="0" smtClean="0"/>
                        <a:t>Title</a:t>
                      </a:r>
                      <a:endParaRPr lang="en-IN" dirty="0"/>
                    </a:p>
                  </a:txBody>
                  <a:tcPr/>
                </a:tc>
                <a:tc>
                  <a:txBody>
                    <a:bodyPr/>
                    <a:lstStyle/>
                    <a:p>
                      <a:r>
                        <a:rPr lang="en-IN" dirty="0" smtClean="0"/>
                        <a:t>Authors</a:t>
                      </a:r>
                      <a:endParaRPr lang="en-IN" dirty="0"/>
                    </a:p>
                  </a:txBody>
                  <a:tcPr/>
                </a:tc>
                <a:tc>
                  <a:txBody>
                    <a:bodyPr/>
                    <a:lstStyle/>
                    <a:p>
                      <a:r>
                        <a:rPr lang="en-IN" dirty="0" smtClean="0"/>
                        <a:t>Description</a:t>
                      </a:r>
                      <a:endParaRPr lang="en-IN" dirty="0"/>
                    </a:p>
                  </a:txBody>
                  <a:tcPr/>
                </a:tc>
              </a:tr>
              <a:tr h="1103176">
                <a:tc>
                  <a:txBody>
                    <a:bodyPr/>
                    <a:lstStyle/>
                    <a:p>
                      <a:endParaRPr lang="en-IN" dirty="0" smtClean="0"/>
                    </a:p>
                    <a:p>
                      <a:pPr algn="ctr"/>
                      <a:r>
                        <a:rPr lang="en-IN" b="1" dirty="0" smtClean="0"/>
                        <a:t>1</a:t>
                      </a:r>
                      <a:endParaRPr lang="en-IN"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kern="1200" dirty="0" smtClean="0">
                          <a:solidFill>
                            <a:schemeClr val="dk1"/>
                          </a:solidFill>
                          <a:effectLst/>
                          <a:latin typeface="+mn-lt"/>
                          <a:ea typeface="+mn-ea"/>
                          <a:cs typeface="+mn-cs"/>
                        </a:rPr>
                        <a:t>AGRI-QAS question-answering system for agriculture domain</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err="1" smtClean="0">
                          <a:solidFill>
                            <a:schemeClr val="dk1"/>
                          </a:solidFill>
                          <a:effectLst/>
                          <a:latin typeface="+mn-lt"/>
                          <a:ea typeface="+mn-ea"/>
                          <a:cs typeface="+mn-cs"/>
                        </a:rPr>
                        <a:t>Sharwari</a:t>
                      </a:r>
                      <a:r>
                        <a:rPr lang="en-IN" sz="1600" b="1" kern="1200" dirty="0" smtClean="0">
                          <a:solidFill>
                            <a:schemeClr val="dk1"/>
                          </a:solidFill>
                          <a:effectLst/>
                          <a:latin typeface="+mn-lt"/>
                          <a:ea typeface="+mn-ea"/>
                          <a:cs typeface="+mn-cs"/>
                        </a:rPr>
                        <a:t> </a:t>
                      </a:r>
                      <a:r>
                        <a:rPr lang="en-IN" sz="1600" b="1" kern="1200" dirty="0" err="1" smtClean="0">
                          <a:solidFill>
                            <a:schemeClr val="dk1"/>
                          </a:solidFill>
                          <a:effectLst/>
                          <a:latin typeface="+mn-lt"/>
                          <a:ea typeface="+mn-ea"/>
                          <a:cs typeface="+mn-cs"/>
                        </a:rPr>
                        <a:t>Gaikwad</a:t>
                      </a:r>
                      <a:r>
                        <a:rPr lang="en-IN" sz="1600" b="1" kern="1200" dirty="0" smtClean="0">
                          <a:solidFill>
                            <a:schemeClr val="dk1"/>
                          </a:solidFill>
                          <a:effectLst/>
                          <a:latin typeface="+mn-lt"/>
                          <a:ea typeface="+mn-ea"/>
                          <a:cs typeface="+mn-cs"/>
                        </a:rPr>
                        <a:t>, </a:t>
                      </a:r>
                      <a:r>
                        <a:rPr lang="en-IN" sz="1600" b="1" kern="1200" dirty="0" err="1" smtClean="0">
                          <a:solidFill>
                            <a:schemeClr val="dk1"/>
                          </a:solidFill>
                          <a:effectLst/>
                          <a:latin typeface="+mn-lt"/>
                          <a:ea typeface="+mn-ea"/>
                          <a:cs typeface="+mn-cs"/>
                        </a:rPr>
                        <a:t>Rohan</a:t>
                      </a:r>
                      <a:r>
                        <a:rPr lang="en-IN" sz="1600" b="1" kern="1200" dirty="0" smtClean="0">
                          <a:solidFill>
                            <a:schemeClr val="dk1"/>
                          </a:solidFill>
                          <a:effectLst/>
                          <a:latin typeface="+mn-lt"/>
                          <a:ea typeface="+mn-ea"/>
                          <a:cs typeface="+mn-cs"/>
                        </a:rPr>
                        <a:t> </a:t>
                      </a:r>
                      <a:r>
                        <a:rPr lang="en-IN" sz="1600" b="1" kern="1200" dirty="0" err="1" smtClean="0">
                          <a:solidFill>
                            <a:schemeClr val="dk1"/>
                          </a:solidFill>
                          <a:effectLst/>
                          <a:latin typeface="+mn-lt"/>
                          <a:ea typeface="+mn-ea"/>
                          <a:cs typeface="+mn-cs"/>
                        </a:rPr>
                        <a:t>Asodekar</a:t>
                      </a:r>
                      <a:r>
                        <a:rPr lang="en-IN" sz="1600" b="1" kern="1200" dirty="0" smtClean="0">
                          <a:solidFill>
                            <a:schemeClr val="dk1"/>
                          </a:solidFill>
                          <a:effectLst/>
                          <a:latin typeface="+mn-lt"/>
                          <a:ea typeface="+mn-ea"/>
                          <a:cs typeface="+mn-cs"/>
                        </a:rPr>
                        <a:t>, Sunny </a:t>
                      </a:r>
                      <a:r>
                        <a:rPr lang="en-IN" sz="1600" b="1" kern="1200" dirty="0" err="1" smtClean="0">
                          <a:solidFill>
                            <a:schemeClr val="dk1"/>
                          </a:solidFill>
                          <a:effectLst/>
                          <a:latin typeface="+mn-lt"/>
                          <a:ea typeface="+mn-ea"/>
                          <a:cs typeface="+mn-cs"/>
                        </a:rPr>
                        <a:t>Gadia</a:t>
                      </a:r>
                      <a:r>
                        <a:rPr lang="en-IN" sz="1600" b="1" kern="1200" dirty="0" smtClean="0">
                          <a:solidFill>
                            <a:schemeClr val="dk1"/>
                          </a:solidFill>
                          <a:effectLst/>
                          <a:latin typeface="+mn-lt"/>
                          <a:ea typeface="+mn-ea"/>
                          <a:cs typeface="+mn-cs"/>
                        </a:rPr>
                        <a:t>, and </a:t>
                      </a:r>
                      <a:r>
                        <a:rPr lang="en-IN" sz="1600" b="1" kern="1200" dirty="0" err="1" smtClean="0">
                          <a:solidFill>
                            <a:schemeClr val="dk1"/>
                          </a:solidFill>
                          <a:effectLst/>
                          <a:latin typeface="+mn-lt"/>
                          <a:ea typeface="+mn-ea"/>
                          <a:cs typeface="+mn-cs"/>
                        </a:rPr>
                        <a:t>Vahida</a:t>
                      </a:r>
                      <a:r>
                        <a:rPr lang="en-IN" sz="1600" b="1" kern="1200" dirty="0" smtClean="0">
                          <a:solidFill>
                            <a:schemeClr val="dk1"/>
                          </a:solidFill>
                          <a:effectLst/>
                          <a:latin typeface="+mn-lt"/>
                          <a:ea typeface="+mn-ea"/>
                          <a:cs typeface="+mn-cs"/>
                        </a:rPr>
                        <a:t> Z. Attar</a:t>
                      </a:r>
                      <a:endParaRPr lang="en-IN" sz="1600" b="1"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baseline="0" dirty="0" smtClean="0">
                          <a:solidFill>
                            <a:schemeClr val="dk1"/>
                          </a:solidFill>
                          <a:latin typeface="+mn-lt"/>
                          <a:ea typeface="+mn-ea"/>
                          <a:cs typeface="+mn-cs"/>
                        </a:rPr>
                        <a:t>This system aims to help farmers get information and resolve their queries related to agriculture and thereby improving agriculture literacy. The system is based on the principles of natural language processing and information retrieval. </a:t>
                      </a:r>
                    </a:p>
                    <a:p>
                      <a:endParaRPr lang="en-IN" dirty="0"/>
                    </a:p>
                  </a:txBody>
                  <a:tcPr/>
                </a:tc>
              </a:tr>
              <a:tr h="1103176">
                <a:tc>
                  <a:txBody>
                    <a:bodyPr/>
                    <a:lstStyle/>
                    <a:p>
                      <a:endParaRPr lang="en-IN" dirty="0" smtClean="0"/>
                    </a:p>
                    <a:p>
                      <a:pPr algn="ctr"/>
                      <a:r>
                        <a:rPr lang="en-IN" b="1" dirty="0" smtClean="0"/>
                        <a:t>2</a:t>
                      </a:r>
                      <a:endParaRPr lang="en-IN" b="1" dirty="0"/>
                    </a:p>
                  </a:txBody>
                  <a:tcPr/>
                </a:tc>
                <a:tc>
                  <a:txBody>
                    <a:bodyPr/>
                    <a:lstStyle/>
                    <a:p>
                      <a:r>
                        <a:rPr lang="en-IN" sz="1400" b="1" kern="1200" dirty="0" smtClean="0">
                          <a:solidFill>
                            <a:schemeClr val="dk1"/>
                          </a:solidFill>
                          <a:effectLst/>
                          <a:latin typeface="+mn-lt"/>
                          <a:ea typeface="+mn-ea"/>
                          <a:cs typeface="+mn-cs"/>
                        </a:rPr>
                        <a:t>A Review on Speech Recognition Challenges and Approaches</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err="1" smtClean="0">
                          <a:solidFill>
                            <a:schemeClr val="dk1"/>
                          </a:solidFill>
                          <a:effectLst/>
                          <a:latin typeface="+mn-lt"/>
                          <a:ea typeface="+mn-ea"/>
                          <a:cs typeface="+mn-cs"/>
                        </a:rPr>
                        <a:t>Vimala.C</a:t>
                      </a:r>
                      <a:r>
                        <a:rPr lang="en-IN" sz="1600" b="1" kern="1200" dirty="0" smtClean="0">
                          <a:solidFill>
                            <a:schemeClr val="dk1"/>
                          </a:solidFill>
                          <a:effectLst/>
                          <a:latin typeface="+mn-lt"/>
                          <a:ea typeface="+mn-ea"/>
                          <a:cs typeface="+mn-cs"/>
                        </a:rPr>
                        <a:t> and </a:t>
                      </a:r>
                      <a:r>
                        <a:rPr lang="en-IN" sz="1600" b="1" kern="1200" dirty="0" err="1" smtClean="0">
                          <a:solidFill>
                            <a:schemeClr val="dk1"/>
                          </a:solidFill>
                          <a:effectLst/>
                          <a:latin typeface="+mn-lt"/>
                          <a:ea typeface="+mn-ea"/>
                          <a:cs typeface="+mn-cs"/>
                        </a:rPr>
                        <a:t>Dr.V.Radha</a:t>
                      </a:r>
                      <a:endParaRPr lang="en-IN" sz="1600" b="1" kern="1200" dirty="0" smtClean="0">
                        <a:solidFill>
                          <a:schemeClr val="dk1"/>
                        </a:solidFill>
                        <a:effectLst/>
                        <a:latin typeface="+mn-lt"/>
                        <a:ea typeface="+mn-ea"/>
                        <a:cs typeface="+mn-cs"/>
                      </a:endParaRPr>
                    </a:p>
                    <a:p>
                      <a:endParaRPr lang="en-IN" dirty="0"/>
                    </a:p>
                  </a:txBody>
                  <a:tcPr/>
                </a:tc>
                <a:tc>
                  <a:txBody>
                    <a:bodyPr/>
                    <a:lstStyle/>
                    <a:p>
                      <a:r>
                        <a:rPr lang="en-IN" sz="1400" kern="1200" baseline="0" dirty="0" smtClean="0">
                          <a:solidFill>
                            <a:schemeClr val="dk1"/>
                          </a:solidFill>
                          <a:latin typeface="+mn-lt"/>
                          <a:ea typeface="+mn-ea"/>
                          <a:cs typeface="+mn-cs"/>
                        </a:rPr>
                        <a:t>This paper is a discussion about the various challenges of speech recognition and the various approaches to solve this problem</a:t>
                      </a:r>
                      <a:endParaRPr lang="en-IN" sz="1400" kern="1200" baseline="0" dirty="0">
                        <a:solidFill>
                          <a:schemeClr val="dk1"/>
                        </a:solidFill>
                        <a:latin typeface="+mn-lt"/>
                        <a:ea typeface="+mn-ea"/>
                        <a:cs typeface="+mn-cs"/>
                      </a:endParaRPr>
                    </a:p>
                  </a:txBody>
                  <a:tcPr/>
                </a:tc>
              </a:tr>
              <a:tr h="987328">
                <a:tc>
                  <a:txBody>
                    <a:bodyPr/>
                    <a:lstStyle/>
                    <a:p>
                      <a:pPr algn="ctr"/>
                      <a:endParaRPr lang="en-IN" sz="1800" b="1" kern="1200" dirty="0" smtClean="0">
                        <a:solidFill>
                          <a:schemeClr val="dk1"/>
                        </a:solidFill>
                        <a:effectLst/>
                        <a:latin typeface="+mn-lt"/>
                        <a:ea typeface="+mn-ea"/>
                        <a:cs typeface="+mn-cs"/>
                      </a:endParaRPr>
                    </a:p>
                    <a:p>
                      <a:pPr algn="ctr"/>
                      <a:r>
                        <a:rPr lang="en-IN" sz="1800" b="1" kern="1200" dirty="0" smtClean="0">
                          <a:solidFill>
                            <a:schemeClr val="dk1"/>
                          </a:solidFill>
                          <a:effectLst/>
                          <a:latin typeface="+mn-lt"/>
                          <a:ea typeface="+mn-ea"/>
                          <a:cs typeface="+mn-cs"/>
                        </a:rPr>
                        <a:t>3</a:t>
                      </a:r>
                      <a:endParaRPr lang="en-IN" sz="1400" b="1" kern="1200" dirty="0">
                        <a:solidFill>
                          <a:schemeClr val="dk1"/>
                        </a:solidFill>
                        <a:effectLst/>
                        <a:latin typeface="+mn-lt"/>
                        <a:ea typeface="+mn-ea"/>
                        <a:cs typeface="+mn-cs"/>
                      </a:endParaRPr>
                    </a:p>
                  </a:txBody>
                  <a:tcPr/>
                </a:tc>
                <a:tc>
                  <a:txBody>
                    <a:bodyPr/>
                    <a:lstStyle/>
                    <a:p>
                      <a:r>
                        <a:rPr lang="en-IN" sz="1400" b="1" kern="1200" dirty="0" smtClean="0">
                          <a:solidFill>
                            <a:schemeClr val="dk1"/>
                          </a:solidFill>
                          <a:effectLst/>
                          <a:latin typeface="+mn-lt"/>
                          <a:ea typeface="+mn-ea"/>
                          <a:cs typeface="+mn-cs"/>
                        </a:rPr>
                        <a:t>Effective Question Answering Techniques and their Evaluation Metrics</a:t>
                      </a:r>
                      <a:endParaRPr lang="en-IN" sz="1400" kern="1200" dirty="0" smtClean="0">
                        <a:solidFill>
                          <a:schemeClr val="dk1"/>
                        </a:solidFill>
                        <a:effectLst/>
                        <a:latin typeface="+mn-lt"/>
                        <a:ea typeface="+mn-ea"/>
                        <a:cs typeface="+mn-cs"/>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kern="1200" dirty="0" err="1" smtClean="0">
                          <a:solidFill>
                            <a:schemeClr val="dk1"/>
                          </a:solidFill>
                          <a:effectLst/>
                          <a:latin typeface="+mn-lt"/>
                          <a:ea typeface="+mn-ea"/>
                          <a:cs typeface="+mn-cs"/>
                        </a:rPr>
                        <a:t>Jaspreet</a:t>
                      </a:r>
                      <a:r>
                        <a:rPr lang="en-IN" sz="1600" b="1" kern="1200" dirty="0" smtClean="0">
                          <a:solidFill>
                            <a:schemeClr val="dk1"/>
                          </a:solidFill>
                          <a:effectLst/>
                          <a:latin typeface="+mn-lt"/>
                          <a:ea typeface="+mn-ea"/>
                          <a:cs typeface="+mn-cs"/>
                        </a:rPr>
                        <a:t> </a:t>
                      </a:r>
                      <a:r>
                        <a:rPr lang="en-IN" sz="1600" b="1" kern="1200" dirty="0" err="1" smtClean="0">
                          <a:solidFill>
                            <a:schemeClr val="dk1"/>
                          </a:solidFill>
                          <a:effectLst/>
                          <a:latin typeface="+mn-lt"/>
                          <a:ea typeface="+mn-ea"/>
                          <a:cs typeface="+mn-cs"/>
                        </a:rPr>
                        <a:t>Kaur</a:t>
                      </a:r>
                      <a:r>
                        <a:rPr lang="en-IN" sz="1600" b="1" kern="1200" dirty="0" smtClean="0">
                          <a:solidFill>
                            <a:schemeClr val="dk1"/>
                          </a:solidFill>
                          <a:effectLst/>
                          <a:latin typeface="+mn-lt"/>
                          <a:ea typeface="+mn-ea"/>
                          <a:cs typeface="+mn-cs"/>
                        </a:rPr>
                        <a:t> and Vishal Gupta</a:t>
                      </a:r>
                      <a:endParaRPr lang="en-IN" sz="1600" kern="1200" dirty="0" smtClean="0">
                        <a:solidFill>
                          <a:schemeClr val="dk1"/>
                        </a:solidFill>
                        <a:effectLst/>
                        <a:latin typeface="+mn-lt"/>
                        <a:ea typeface="+mn-ea"/>
                        <a:cs typeface="+mn-cs"/>
                      </a:endParaRPr>
                    </a:p>
                    <a:p>
                      <a:endParaRPr lang="en-IN" dirty="0"/>
                    </a:p>
                  </a:txBody>
                  <a:tcPr/>
                </a:tc>
                <a:tc>
                  <a:txBody>
                    <a:bodyPr/>
                    <a:lstStyle/>
                    <a:p>
                      <a:r>
                        <a:rPr lang="en-IN" sz="1400" dirty="0" smtClean="0"/>
                        <a:t>This paper is a discussion about question</a:t>
                      </a:r>
                      <a:r>
                        <a:rPr lang="en-IN" sz="1400" baseline="0" dirty="0" smtClean="0"/>
                        <a:t> answering systems and various methods of answer retrieval</a:t>
                      </a:r>
                      <a:endParaRPr lang="en-IN" sz="1400" dirty="0"/>
                    </a:p>
                  </a:txBody>
                  <a:tcPr/>
                </a:tc>
              </a:tr>
            </a:tbl>
          </a:graphicData>
        </a:graphic>
      </p:graphicFrame>
    </p:spTree>
    <p:extLst>
      <p:ext uri="{BB962C8B-B14F-4D97-AF65-F5344CB8AC3E}">
        <p14:creationId xmlns:p14="http://schemas.microsoft.com/office/powerpoint/2010/main" val="271760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Methodology</a:t>
            </a:r>
            <a:endParaRPr lang="en-IN" dirty="0"/>
          </a:p>
        </p:txBody>
      </p:sp>
      <p:sp>
        <p:nvSpPr>
          <p:cNvPr id="3" name="Content Placeholder 2"/>
          <p:cNvSpPr>
            <a:spLocks noGrp="1"/>
          </p:cNvSpPr>
          <p:nvPr>
            <p:ph idx="1"/>
          </p:nvPr>
        </p:nvSpPr>
        <p:spPr/>
        <p:txBody>
          <a:bodyPr/>
          <a:lstStyle/>
          <a:p>
            <a:r>
              <a:rPr lang="en-IN" dirty="0" smtClean="0"/>
              <a:t>First the user must be authenticated.</a:t>
            </a:r>
          </a:p>
          <a:p>
            <a:endParaRPr lang="en-IN" dirty="0" smtClean="0"/>
          </a:p>
          <a:p>
            <a:r>
              <a:rPr lang="en-IN" dirty="0" smtClean="0"/>
              <a:t>Then the user poses a question verbally to the application</a:t>
            </a:r>
          </a:p>
          <a:p>
            <a:pPr marL="114300" indent="0">
              <a:buNone/>
            </a:pPr>
            <a:endParaRPr lang="en-IN" dirty="0" smtClean="0"/>
          </a:p>
          <a:p>
            <a:r>
              <a:rPr lang="en-IN" dirty="0" smtClean="0"/>
              <a:t>This question is processed by the application and is converted to text</a:t>
            </a:r>
          </a:p>
          <a:p>
            <a:pPr marL="114300" indent="0">
              <a:buNone/>
            </a:pPr>
            <a:endParaRPr lang="en-IN" dirty="0" smtClean="0"/>
          </a:p>
          <a:p>
            <a:r>
              <a:rPr lang="en-IN" dirty="0" smtClean="0"/>
              <a:t>The query is then sent to the </a:t>
            </a:r>
            <a:r>
              <a:rPr lang="en-IN" dirty="0" err="1" smtClean="0"/>
              <a:t>dialogflow</a:t>
            </a:r>
            <a:r>
              <a:rPr lang="en-IN" dirty="0" smtClean="0"/>
              <a:t>.</a:t>
            </a:r>
          </a:p>
        </p:txBody>
      </p:sp>
    </p:spTree>
    <p:extLst>
      <p:ext uri="{BB962C8B-B14F-4D97-AF65-F5344CB8AC3E}">
        <p14:creationId xmlns:p14="http://schemas.microsoft.com/office/powerpoint/2010/main" val="4201751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404664"/>
            <a:ext cx="8229600" cy="4373563"/>
          </a:xfrm>
          <a:prstGeom prst="rect">
            <a:avLst/>
          </a:prstGeom>
        </p:spPr>
        <p:txBody>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r>
              <a:rPr lang="en-IN" dirty="0" smtClean="0"/>
              <a:t>Following a set of data and rules, we have defined, the </a:t>
            </a:r>
            <a:r>
              <a:rPr lang="en-IN" dirty="0" err="1" smtClean="0"/>
              <a:t>dialogflow</a:t>
            </a:r>
            <a:r>
              <a:rPr lang="en-IN" dirty="0" smtClean="0"/>
              <a:t> module provides the appropriate response to the user’s question.</a:t>
            </a:r>
          </a:p>
          <a:p>
            <a:endParaRPr lang="en-IN" dirty="0"/>
          </a:p>
          <a:p>
            <a:r>
              <a:rPr lang="en-IN" dirty="0" smtClean="0"/>
              <a:t>The response is sent back to the application, converted to speech, and returned to the user.</a:t>
            </a:r>
          </a:p>
        </p:txBody>
      </p:sp>
    </p:spTree>
    <p:extLst>
      <p:ext uri="{BB962C8B-B14F-4D97-AF65-F5344CB8AC3E}">
        <p14:creationId xmlns:p14="http://schemas.microsoft.com/office/powerpoint/2010/main" val="5368472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implementation</a:t>
            </a:r>
            <a:endParaRPr lang="en-IN" dirty="0"/>
          </a:p>
        </p:txBody>
      </p:sp>
      <p:sp>
        <p:nvSpPr>
          <p:cNvPr id="3" name="Content Placeholder 2"/>
          <p:cNvSpPr>
            <a:spLocks noGrp="1"/>
          </p:cNvSpPr>
          <p:nvPr>
            <p:ph idx="1"/>
          </p:nvPr>
        </p:nvSpPr>
        <p:spPr/>
        <p:txBody>
          <a:bodyPr/>
          <a:lstStyle/>
          <a:p>
            <a:pPr marL="114300" indent="0">
              <a:buNone/>
            </a:pPr>
            <a:r>
              <a:rPr lang="en-IN" sz="3200" b="1" dirty="0" smtClean="0"/>
              <a:t>MODULES</a:t>
            </a:r>
          </a:p>
          <a:p>
            <a:pPr>
              <a:lnSpc>
                <a:spcPct val="150000"/>
              </a:lnSpc>
            </a:pPr>
            <a:r>
              <a:rPr lang="en-IN" dirty="0" smtClean="0"/>
              <a:t>Authentication</a:t>
            </a:r>
          </a:p>
          <a:p>
            <a:pPr>
              <a:lnSpc>
                <a:spcPct val="150000"/>
              </a:lnSpc>
            </a:pPr>
            <a:r>
              <a:rPr lang="en-IN" dirty="0" smtClean="0"/>
              <a:t>Speech to Text</a:t>
            </a:r>
          </a:p>
          <a:p>
            <a:pPr>
              <a:lnSpc>
                <a:spcPct val="150000"/>
              </a:lnSpc>
            </a:pPr>
            <a:r>
              <a:rPr lang="en-IN" dirty="0" err="1" smtClean="0"/>
              <a:t>DialogFLow</a:t>
            </a:r>
            <a:endParaRPr lang="en-IN" dirty="0" smtClean="0"/>
          </a:p>
          <a:p>
            <a:pPr>
              <a:lnSpc>
                <a:spcPct val="150000"/>
              </a:lnSpc>
            </a:pPr>
            <a:r>
              <a:rPr lang="en-IN" dirty="0" smtClean="0"/>
              <a:t>Text </a:t>
            </a:r>
            <a:r>
              <a:rPr lang="en-IN" dirty="0" smtClean="0"/>
              <a:t>to </a:t>
            </a:r>
            <a:r>
              <a:rPr lang="en-IN" dirty="0" smtClean="0"/>
              <a:t>speech</a:t>
            </a:r>
          </a:p>
          <a:p>
            <a:pPr>
              <a:lnSpc>
                <a:spcPct val="150000"/>
              </a:lnSpc>
            </a:pPr>
            <a:r>
              <a:rPr lang="en-IN" dirty="0"/>
              <a:t>Image Recognition</a:t>
            </a:r>
          </a:p>
          <a:p>
            <a:pPr marL="114300" indent="0">
              <a:lnSpc>
                <a:spcPct val="150000"/>
              </a:lnSpc>
              <a:buNone/>
            </a:pPr>
            <a:endParaRPr lang="en-IN" dirty="0" smtClean="0"/>
          </a:p>
        </p:txBody>
      </p:sp>
    </p:spTree>
    <p:extLst>
      <p:ext uri="{BB962C8B-B14F-4D97-AF65-F5344CB8AC3E}">
        <p14:creationId xmlns:p14="http://schemas.microsoft.com/office/powerpoint/2010/main" val="2542310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Authentication</a:t>
            </a:r>
            <a:endParaRPr lang="en-IN" dirty="0"/>
          </a:p>
        </p:txBody>
      </p:sp>
      <p:sp>
        <p:nvSpPr>
          <p:cNvPr id="7" name="TextBox 6"/>
          <p:cNvSpPr txBox="1"/>
          <p:nvPr/>
        </p:nvSpPr>
        <p:spPr>
          <a:xfrm>
            <a:off x="467544" y="1988840"/>
            <a:ext cx="8208912" cy="1200329"/>
          </a:xfrm>
          <a:prstGeom prst="rect">
            <a:avLst/>
          </a:prstGeom>
          <a:noFill/>
        </p:spPr>
        <p:txBody>
          <a:bodyPr wrap="square" rtlCol="0">
            <a:spAutoFit/>
          </a:bodyPr>
          <a:lstStyle/>
          <a:p>
            <a:r>
              <a:rPr lang="en-IN" sz="2400" dirty="0">
                <a:solidFill>
                  <a:schemeClr val="tx2"/>
                </a:solidFill>
              </a:rPr>
              <a:t>Firebase is a tool that offers many different facilities, of which one is user authentication using phone numbers.</a:t>
            </a:r>
          </a:p>
        </p:txBody>
      </p:sp>
    </p:spTree>
    <p:extLst>
      <p:ext uri="{BB962C8B-B14F-4D97-AF65-F5344CB8AC3E}">
        <p14:creationId xmlns:p14="http://schemas.microsoft.com/office/powerpoint/2010/main" val="383312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Authentication</a:t>
            </a:r>
            <a:endParaRPr lang="en-IN" dirty="0"/>
          </a:p>
        </p:txBody>
      </p:sp>
      <p:pic>
        <p:nvPicPr>
          <p:cNvPr id="4"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2348" t="4644" r="-2348" b="-4644"/>
          <a:stretch/>
        </p:blipFill>
        <p:spPr>
          <a:xfrm>
            <a:off x="1259632" y="4826917"/>
            <a:ext cx="7020272" cy="1911341"/>
          </a:xfrm>
        </p:spPr>
      </p:pic>
      <p:sp>
        <p:nvSpPr>
          <p:cNvPr id="5" name="Content Placeholder 2"/>
          <p:cNvSpPr txBox="1">
            <a:spLocks/>
          </p:cNvSpPr>
          <p:nvPr/>
        </p:nvSpPr>
        <p:spPr>
          <a:xfrm>
            <a:off x="422744" y="1772816"/>
            <a:ext cx="8246070" cy="3054101"/>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a:lstStyle>
          <a:p>
            <a:pPr>
              <a:lnSpc>
                <a:spcPct val="150000"/>
              </a:lnSpc>
            </a:pPr>
            <a:r>
              <a:rPr lang="en-IN" dirty="0" smtClean="0"/>
              <a:t>Verify phone number using SMS code</a:t>
            </a:r>
          </a:p>
          <a:p>
            <a:pPr>
              <a:lnSpc>
                <a:spcPct val="150000"/>
              </a:lnSpc>
            </a:pPr>
            <a:r>
              <a:rPr lang="en-IN" dirty="0" smtClean="0"/>
              <a:t>A verification </a:t>
            </a:r>
            <a:r>
              <a:rPr lang="en-IN" dirty="0" err="1" smtClean="0"/>
              <a:t>callback</a:t>
            </a:r>
            <a:r>
              <a:rPr lang="en-IN" dirty="0"/>
              <a:t> </a:t>
            </a:r>
            <a:r>
              <a:rPr lang="en-IN" dirty="0" smtClean="0"/>
              <a:t>function is invoked</a:t>
            </a:r>
          </a:p>
          <a:p>
            <a:pPr>
              <a:lnSpc>
                <a:spcPct val="150000"/>
              </a:lnSpc>
            </a:pPr>
            <a:r>
              <a:rPr lang="en-IN" dirty="0" err="1" smtClean="0"/>
              <a:t>PhoneAuthCredential</a:t>
            </a:r>
            <a:r>
              <a:rPr lang="en-IN" dirty="0" smtClean="0"/>
              <a:t> object is created</a:t>
            </a:r>
          </a:p>
          <a:p>
            <a:pPr>
              <a:lnSpc>
                <a:spcPct val="150000"/>
              </a:lnSpc>
            </a:pPr>
            <a:r>
              <a:rPr lang="en-IN" dirty="0" smtClean="0"/>
              <a:t>Sign in</a:t>
            </a:r>
          </a:p>
          <a:p>
            <a:pPr>
              <a:lnSpc>
                <a:spcPct val="150000"/>
              </a:lnSpc>
            </a:pPr>
            <a:r>
              <a:rPr lang="en-IN" dirty="0" err="1" smtClean="0"/>
              <a:t>Loggout</a:t>
            </a:r>
            <a:endParaRPr lang="en-IN" dirty="0" smtClean="0"/>
          </a:p>
          <a:p>
            <a:endParaRPr lang="en-IN" dirty="0"/>
          </a:p>
        </p:txBody>
      </p:sp>
    </p:spTree>
    <p:extLst>
      <p:ext uri="{BB962C8B-B14F-4D97-AF65-F5344CB8AC3E}">
        <p14:creationId xmlns:p14="http://schemas.microsoft.com/office/powerpoint/2010/main" val="3660240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670</TotalTime>
  <Words>659</Words>
  <Application>Microsoft Office PowerPoint</Application>
  <PresentationFormat>On-screen Show (4:3)</PresentationFormat>
  <Paragraphs>122</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Apothecary</vt:lpstr>
      <vt:lpstr>Artificial Agriculture Officer</vt:lpstr>
      <vt:lpstr>Contents</vt:lpstr>
      <vt:lpstr>Problem Definition</vt:lpstr>
      <vt:lpstr>Literature survey</vt:lpstr>
      <vt:lpstr>Methodology</vt:lpstr>
      <vt:lpstr>PowerPoint Presentation</vt:lpstr>
      <vt:lpstr>implementation</vt:lpstr>
      <vt:lpstr>Authentication</vt:lpstr>
      <vt:lpstr>Authentication</vt:lpstr>
      <vt:lpstr>Speech to Text</vt:lpstr>
      <vt:lpstr>PowerPoint Presentation</vt:lpstr>
      <vt:lpstr>DialogFlow</vt:lpstr>
      <vt:lpstr>dialogflow</vt:lpstr>
      <vt:lpstr>PowerPoint Presentation</vt:lpstr>
      <vt:lpstr>Dialogflow</vt:lpstr>
      <vt:lpstr>Dialogflow</vt:lpstr>
      <vt:lpstr>Image recognition</vt:lpstr>
      <vt:lpstr>Image Recognition</vt:lpstr>
      <vt:lpstr>Text to Speech</vt:lpstr>
      <vt:lpstr>Results</vt:lpstr>
      <vt:lpstr>Results</vt:lpstr>
      <vt:lpstr>results</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Agriculture Officer</dc:title>
  <dc:creator>Dell</dc:creator>
  <cp:lastModifiedBy>Dell</cp:lastModifiedBy>
  <cp:revision>38</cp:revision>
  <dcterms:created xsi:type="dcterms:W3CDTF">2018-03-20T10:47:42Z</dcterms:created>
  <dcterms:modified xsi:type="dcterms:W3CDTF">2018-04-17T10:24:07Z</dcterms:modified>
</cp:coreProperties>
</file>