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67" r:id="rId2"/>
    <p:sldId id="259" r:id="rId3"/>
    <p:sldId id="261" r:id="rId4"/>
    <p:sldId id="287" r:id="rId5"/>
    <p:sldId id="257" r:id="rId6"/>
    <p:sldId id="282" r:id="rId7"/>
    <p:sldId id="283" r:id="rId8"/>
    <p:sldId id="260" r:id="rId9"/>
    <p:sldId id="284" r:id="rId10"/>
    <p:sldId id="286" r:id="rId11"/>
    <p:sldId id="285" r:id="rId12"/>
    <p:sldId id="262" r:id="rId13"/>
    <p:sldId id="263" r:id="rId14"/>
    <p:sldId id="264" r:id="rId15"/>
    <p:sldId id="279" r:id="rId16"/>
    <p:sldId id="280" r:id="rId17"/>
    <p:sldId id="266"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79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40BBE-657E-4CB6-B376-AB8ED4074E95}" type="datetimeFigureOut">
              <a:rPr lang="en-IN" smtClean="0"/>
              <a:t>18-12-2023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8A165-995D-47A3-9D63-163056573332}" type="slidenum">
              <a:rPr lang="en-IN" smtClean="0"/>
              <a:t>‹#›</a:t>
            </a:fld>
            <a:endParaRPr lang="en-IN"/>
          </a:p>
        </p:txBody>
      </p:sp>
    </p:spTree>
    <p:extLst>
      <p:ext uri="{BB962C8B-B14F-4D97-AF65-F5344CB8AC3E}">
        <p14:creationId xmlns:p14="http://schemas.microsoft.com/office/powerpoint/2010/main" val="14574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18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12/18/2023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160EA64-D806-43AC-9DF2-F8C432F32B4C}" type="datetimeFigureOut">
              <a:rPr lang="en-US" smtClean="0"/>
              <a:t>12/18/2023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A7A6979-0714-4377-B894-6BE4C2D6E202}"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0249" y="1277288"/>
            <a:ext cx="6531429"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AMBSAFE</a:t>
            </a:r>
            <a:endParaRPr lang="en-IN" sz="8800" dirty="0">
              <a:latin typeface="Times New Roman" panose="02020603050405020304" pitchFamily="18" charset="0"/>
              <a:cs typeface="Times New Roman" panose="02020603050405020304" pitchFamily="18" charset="0"/>
            </a:endParaRPr>
          </a:p>
        </p:txBody>
      </p:sp>
      <p:sp>
        <p:nvSpPr>
          <p:cNvPr id="3" name="Rectangle: Rounded Corners 2"/>
          <p:cNvSpPr/>
          <p:nvPr/>
        </p:nvSpPr>
        <p:spPr>
          <a:xfrm>
            <a:off x="2699656" y="1020849"/>
            <a:ext cx="6531429" cy="1959428"/>
          </a:xfrm>
          <a:prstGeom prst="roundRect">
            <a:avLst/>
          </a:prstGeom>
          <a:no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091BCEE-20EE-4023-8C63-9A1AF2F00430}"/>
              </a:ext>
            </a:extLst>
          </p:cNvPr>
          <p:cNvSpPr/>
          <p:nvPr/>
        </p:nvSpPr>
        <p:spPr>
          <a:xfrm>
            <a:off x="2029094" y="4927401"/>
            <a:ext cx="8673738" cy="774827"/>
          </a:xfrm>
          <a:prstGeom prst="rect">
            <a:avLst/>
          </a:prstGeom>
        </p:spPr>
        <p:txBody>
          <a:bodyPr wrap="square">
            <a:spAutoFit/>
          </a:bodyPr>
          <a:lstStyle/>
          <a:p>
            <a:pPr algn="just">
              <a:lnSpc>
                <a:spcPts val="2800"/>
              </a:lnSpc>
            </a:pPr>
            <a:r>
              <a:rPr lang="en-US" sz="1600" dirty="0">
                <a:solidFill>
                  <a:srgbClr val="E5E0DF"/>
                </a:solidFill>
                <a:latin typeface="Times New Roman" panose="02020603050405020304" pitchFamily="18" charset="0"/>
                <a:ea typeface="Roboto" pitchFamily="34" charset="-122"/>
                <a:cs typeface="Times New Roman" panose="02020603050405020304" pitchFamily="18" charset="0"/>
              </a:rPr>
              <a:t>Every year, thousands of lives are lost in road accidents due to delayed ambulance response. </a:t>
            </a:r>
          </a:p>
          <a:p>
            <a:pPr algn="just">
              <a:lnSpc>
                <a:spcPts val="2800"/>
              </a:lnSpc>
            </a:pPr>
            <a:r>
              <a:rPr lang="en-US" sz="1600" dirty="0">
                <a:solidFill>
                  <a:srgbClr val="E5E0DF"/>
                </a:solidFill>
                <a:latin typeface="Times New Roman" panose="02020603050405020304" pitchFamily="18" charset="0"/>
                <a:ea typeface="Roboto" pitchFamily="34" charset="-122"/>
                <a:cs typeface="Times New Roman" panose="02020603050405020304" pitchFamily="18" charset="0"/>
              </a:rPr>
              <a:t>Ambsafe is a revolutionary tracking system that ensures fast and efficient emergency medical services.</a:t>
            </a:r>
            <a:endParaRPr lang="en-US"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4B73148-2FB8-41DA-9523-A81D11616110}"/>
              </a:ext>
            </a:extLst>
          </p:cNvPr>
          <p:cNvSpPr/>
          <p:nvPr/>
        </p:nvSpPr>
        <p:spPr>
          <a:xfrm>
            <a:off x="1037509" y="3247370"/>
            <a:ext cx="10482741" cy="835293"/>
          </a:xfrm>
          <a:prstGeom prst="rect">
            <a:avLst/>
          </a:prstGeom>
        </p:spPr>
        <p:txBody>
          <a:bodyPr wrap="none">
            <a:spAutoFit/>
          </a:bodyPr>
          <a:lstStyle/>
          <a:p>
            <a:pPr>
              <a:lnSpc>
                <a:spcPts val="6560"/>
              </a:lnSpc>
            </a:pPr>
            <a:r>
              <a:rPr lang="en-US" sz="3600" dirty="0">
                <a:solidFill>
                  <a:srgbClr val="F2F2F3"/>
                </a:solidFill>
                <a:latin typeface="Times New Roman" panose="02020603050405020304" pitchFamily="18" charset="0"/>
                <a:ea typeface="Poppins" pitchFamily="34" charset="-122"/>
                <a:cs typeface="Times New Roman" panose="02020603050405020304" pitchFamily="18" charset="0"/>
              </a:rPr>
              <a:t>EMERGENCY AMBULANCE TRACKING SYSTEM</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271609" y="508460"/>
            <a:ext cx="5010150" cy="578644"/>
          </a:xfrm>
          <a:prstGeom prst="rect">
            <a:avLst/>
          </a:prstGeom>
          <a:noFill/>
        </p:spPr>
        <p:txBody>
          <a:bodyPr wrap="none" rtlCol="0" anchor="t"/>
          <a:lstStyle/>
          <a:p>
            <a:pPr>
              <a:lnSpc>
                <a:spcPts val="4558"/>
              </a:lnSpc>
            </a:pPr>
            <a:r>
              <a:rPr lang="en-US" sz="3646" dirty="0">
                <a:solidFill>
                  <a:srgbClr val="F2F2F3"/>
                </a:solidFill>
                <a:latin typeface="Times New Roman" panose="02020603050405020304" pitchFamily="18" charset="0"/>
                <a:ea typeface="Poppins" pitchFamily="34" charset="-122"/>
                <a:cs typeface="Times New Roman" panose="02020603050405020304" pitchFamily="18" charset="0"/>
              </a:rPr>
              <a:t> Enhancements</a:t>
            </a:r>
            <a:endParaRPr lang="en-US" sz="3646" dirty="0">
              <a:latin typeface="Times New Roman" panose="02020603050405020304" pitchFamily="18" charset="0"/>
              <a:cs typeface="Times New Roman" panose="02020603050405020304" pitchFamily="18" charset="0"/>
            </a:endParaRPr>
          </a:p>
        </p:txBody>
      </p:sp>
      <p:sp>
        <p:nvSpPr>
          <p:cNvPr id="5" name="Text 3"/>
          <p:cNvSpPr/>
          <p:nvPr/>
        </p:nvSpPr>
        <p:spPr>
          <a:xfrm>
            <a:off x="1419655" y="2103103"/>
            <a:ext cx="2630289" cy="694134"/>
          </a:xfrm>
          <a:prstGeom prst="rect">
            <a:avLst/>
          </a:prstGeom>
          <a:noFill/>
        </p:spPr>
        <p:txBody>
          <a:bodyPr wrap="square" rtlCol="0" anchor="t"/>
          <a:lstStyle/>
          <a:p>
            <a:pPr>
              <a:lnSpc>
                <a:spcPts val="2733"/>
              </a:lnSpc>
            </a:pPr>
            <a:r>
              <a:rPr lang="en-US" sz="2187" dirty="0">
                <a:solidFill>
                  <a:srgbClr val="F2F2F3"/>
                </a:solidFill>
                <a:latin typeface="Times New Roman" panose="02020603050405020304" pitchFamily="18" charset="0"/>
                <a:ea typeface="Poppins" pitchFamily="34" charset="-122"/>
                <a:cs typeface="Times New Roman" panose="02020603050405020304" pitchFamily="18" charset="0"/>
              </a:rPr>
              <a:t>Real-time traffic updates</a:t>
            </a:r>
            <a:endParaRPr lang="en-US" sz="2187" dirty="0">
              <a:latin typeface="Times New Roman" panose="02020603050405020304" pitchFamily="18" charset="0"/>
              <a:cs typeface="Times New Roman" panose="02020603050405020304" pitchFamily="18" charset="0"/>
            </a:endParaRPr>
          </a:p>
        </p:txBody>
      </p:sp>
      <p:sp>
        <p:nvSpPr>
          <p:cNvPr id="6" name="Text 4"/>
          <p:cNvSpPr/>
          <p:nvPr/>
        </p:nvSpPr>
        <p:spPr>
          <a:xfrm>
            <a:off x="1419655" y="3144305"/>
            <a:ext cx="2630289" cy="1480840"/>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The ability to obtain real-time traffic updates will enable Ambsafe to dynamically choose the fastest and most efficient route.</a:t>
            </a:r>
            <a:endParaRPr lang="en-US" sz="1458" dirty="0">
              <a:latin typeface="Times New Roman" panose="02020603050405020304" pitchFamily="18" charset="0"/>
              <a:cs typeface="Times New Roman" panose="02020603050405020304" pitchFamily="18" charset="0"/>
            </a:endParaRPr>
          </a:p>
        </p:txBody>
      </p:sp>
      <p:sp>
        <p:nvSpPr>
          <p:cNvPr id="7" name="Text 5"/>
          <p:cNvSpPr/>
          <p:nvPr/>
        </p:nvSpPr>
        <p:spPr>
          <a:xfrm>
            <a:off x="4780855" y="2103103"/>
            <a:ext cx="2795602" cy="1041202"/>
          </a:xfrm>
          <a:prstGeom prst="rect">
            <a:avLst/>
          </a:prstGeom>
          <a:noFill/>
        </p:spPr>
        <p:txBody>
          <a:bodyPr wrap="square" rtlCol="0" anchor="t"/>
          <a:lstStyle/>
          <a:p>
            <a:pPr>
              <a:lnSpc>
                <a:spcPts val="2733"/>
              </a:lnSpc>
            </a:pPr>
            <a:r>
              <a:rPr lang="en-US" sz="2187" dirty="0">
                <a:solidFill>
                  <a:srgbClr val="F2F2F3"/>
                </a:solidFill>
                <a:latin typeface="Times New Roman" panose="02020603050405020304" pitchFamily="18" charset="0"/>
                <a:ea typeface="Poppins" pitchFamily="34" charset="-122"/>
                <a:cs typeface="Times New Roman" panose="02020603050405020304" pitchFamily="18" charset="0"/>
              </a:rPr>
              <a:t>Automated emergency vehicle detection</a:t>
            </a:r>
            <a:endParaRPr lang="en-US" sz="2187" dirty="0">
              <a:latin typeface="Times New Roman" panose="02020603050405020304" pitchFamily="18" charset="0"/>
              <a:cs typeface="Times New Roman" panose="02020603050405020304" pitchFamily="18" charset="0"/>
            </a:endParaRPr>
          </a:p>
        </p:txBody>
      </p:sp>
      <p:sp>
        <p:nvSpPr>
          <p:cNvPr id="8" name="Text 6"/>
          <p:cNvSpPr/>
          <p:nvPr/>
        </p:nvSpPr>
        <p:spPr>
          <a:xfrm>
            <a:off x="4863511" y="3077319"/>
            <a:ext cx="2630289" cy="1777008"/>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By integrating with traffic cameras and sensors, Ambsafe can automatically detect approaching emergency vehicles and provide them with unobstructed passage.</a:t>
            </a:r>
            <a:endParaRPr lang="en-US" sz="1458" dirty="0">
              <a:latin typeface="Times New Roman" panose="02020603050405020304" pitchFamily="18" charset="0"/>
              <a:cs typeface="Times New Roman" panose="02020603050405020304" pitchFamily="18" charset="0"/>
            </a:endParaRPr>
          </a:p>
        </p:txBody>
      </p:sp>
      <p:sp>
        <p:nvSpPr>
          <p:cNvPr id="9" name="Text 7"/>
          <p:cNvSpPr/>
          <p:nvPr/>
        </p:nvSpPr>
        <p:spPr>
          <a:xfrm>
            <a:off x="8307368" y="2103103"/>
            <a:ext cx="2578100" cy="347068"/>
          </a:xfrm>
          <a:prstGeom prst="rect">
            <a:avLst/>
          </a:prstGeom>
          <a:noFill/>
        </p:spPr>
        <p:txBody>
          <a:bodyPr wrap="none" rtlCol="0" anchor="t"/>
          <a:lstStyle/>
          <a:p>
            <a:pPr>
              <a:lnSpc>
                <a:spcPts val="2733"/>
              </a:lnSpc>
            </a:pPr>
            <a:r>
              <a:rPr lang="en-US" sz="2187" dirty="0">
                <a:solidFill>
                  <a:srgbClr val="F2F2F3"/>
                </a:solidFill>
                <a:latin typeface="Times New Roman" panose="02020603050405020304" pitchFamily="18" charset="0"/>
                <a:ea typeface="Poppins" pitchFamily="34" charset="-122"/>
                <a:cs typeface="Times New Roman" panose="02020603050405020304" pitchFamily="18" charset="0"/>
              </a:rPr>
              <a:t>Elevation mapping</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8390024" y="2926990"/>
            <a:ext cx="2630289" cy="1480840"/>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Adding elevation data to the routing algorithm will allow Ambsafe to consider gradients and inclines for even more accurate route optimization.</a:t>
            </a:r>
            <a:endParaRPr lang="en-US" sz="1458"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5FF5AE36-34D1-4F41-A2A4-CF2174874659}"/>
              </a:ext>
            </a:extLst>
          </p:cNvPr>
          <p:cNvSpPr/>
          <p:nvPr/>
        </p:nvSpPr>
        <p:spPr>
          <a:xfrm>
            <a:off x="897161" y="382144"/>
            <a:ext cx="10406390" cy="831277"/>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1425853" y="389484"/>
            <a:ext cx="5041900" cy="578644"/>
          </a:xfrm>
          <a:prstGeom prst="rect">
            <a:avLst/>
          </a:prstGeom>
          <a:noFill/>
        </p:spPr>
        <p:txBody>
          <a:bodyPr wrap="none" rtlCol="0" anchor="t"/>
          <a:lstStyle/>
          <a:p>
            <a:pPr>
              <a:lnSpc>
                <a:spcPts val="4558"/>
              </a:lnSpc>
            </a:pPr>
            <a:r>
              <a:rPr lang="en-US" sz="3600" dirty="0">
                <a:solidFill>
                  <a:srgbClr val="F2F2F3"/>
                </a:solidFill>
                <a:latin typeface="Times New Roman" panose="02020603050405020304" pitchFamily="18" charset="0"/>
                <a:ea typeface="Poppins" pitchFamily="34" charset="-122"/>
                <a:cs typeface="Times New Roman" panose="02020603050405020304" pitchFamily="18" charset="0"/>
              </a:rPr>
              <a:t>Cost-Efficient Solution</a:t>
            </a:r>
            <a:endParaRPr lang="en-US" sz="3600" dirty="0">
              <a:latin typeface="Times New Roman" panose="02020603050405020304" pitchFamily="18" charset="0"/>
              <a:cs typeface="Times New Roman" panose="02020603050405020304" pitchFamily="18" charset="0"/>
            </a:endParaRPr>
          </a:p>
        </p:txBody>
      </p:sp>
      <p:sp>
        <p:nvSpPr>
          <p:cNvPr id="6" name="Shape 3"/>
          <p:cNvSpPr/>
          <p:nvPr/>
        </p:nvSpPr>
        <p:spPr>
          <a:xfrm>
            <a:off x="1460637" y="1701601"/>
            <a:ext cx="416619" cy="416619"/>
          </a:xfrm>
          <a:prstGeom prst="roundRect">
            <a:avLst>
              <a:gd name="adj" fmla="val 20000"/>
            </a:avLst>
          </a:prstGeom>
          <a:solidFill>
            <a:srgbClr val="3D3D42"/>
          </a:solidFill>
          <a:ln w="13811">
            <a:solidFill>
              <a:srgbClr val="494950"/>
            </a:solidFill>
            <a:prstDash val="solid"/>
          </a:ln>
        </p:spPr>
      </p:sp>
      <p:sp>
        <p:nvSpPr>
          <p:cNvPr id="7" name="Text 4"/>
          <p:cNvSpPr/>
          <p:nvPr/>
        </p:nvSpPr>
        <p:spPr>
          <a:xfrm>
            <a:off x="1627672" y="1701601"/>
            <a:ext cx="82550" cy="347068"/>
          </a:xfrm>
          <a:prstGeom prst="rect">
            <a:avLst/>
          </a:prstGeom>
          <a:noFill/>
        </p:spPr>
        <p:txBody>
          <a:bodyPr wrap="none" rtlCol="0" anchor="t"/>
          <a:lstStyle/>
          <a:p>
            <a:pPr algn="ctr">
              <a:lnSpc>
                <a:spcPts val="2733"/>
              </a:lnSpc>
            </a:pPr>
            <a:r>
              <a:rPr lang="en-US" sz="2800" dirty="0">
                <a:solidFill>
                  <a:srgbClr val="E5E0DF"/>
                </a:solidFill>
                <a:latin typeface="Times New Roman" panose="02020603050405020304" pitchFamily="18" charset="0"/>
                <a:ea typeface="Poppins" pitchFamily="34" charset="-122"/>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p:txBody>
      </p:sp>
      <p:sp>
        <p:nvSpPr>
          <p:cNvPr id="8" name="Text 5"/>
          <p:cNvSpPr/>
          <p:nvPr/>
        </p:nvSpPr>
        <p:spPr>
          <a:xfrm>
            <a:off x="1995089" y="1748670"/>
            <a:ext cx="3547221" cy="329947"/>
          </a:xfrm>
          <a:prstGeom prst="rect">
            <a:avLst/>
          </a:prstGeom>
          <a:noFill/>
        </p:spPr>
        <p:txBody>
          <a:bodyPr wrap="none" rtlCol="0" anchor="t"/>
          <a:lstStyle/>
          <a:p>
            <a:pPr>
              <a:lnSpc>
                <a:spcPts val="2279"/>
              </a:lnSpc>
            </a:pPr>
            <a:r>
              <a:rPr lang="en-US" sz="2400" dirty="0">
                <a:solidFill>
                  <a:srgbClr val="E5E0DF"/>
                </a:solidFill>
                <a:latin typeface="Times New Roman" panose="02020603050405020304" pitchFamily="18" charset="0"/>
                <a:ea typeface="Poppins" pitchFamily="34" charset="-122"/>
                <a:cs typeface="Times New Roman" panose="02020603050405020304" pitchFamily="18" charset="0"/>
              </a:rPr>
              <a:t>Reduces fuel consumption</a:t>
            </a:r>
            <a:endParaRPr lang="en-US" sz="2400" dirty="0">
              <a:latin typeface="Times New Roman" panose="02020603050405020304" pitchFamily="18" charset="0"/>
              <a:cs typeface="Times New Roman" panose="02020603050405020304" pitchFamily="18" charset="0"/>
            </a:endParaRPr>
          </a:p>
        </p:txBody>
      </p:sp>
      <p:sp>
        <p:nvSpPr>
          <p:cNvPr id="9" name="Text 6"/>
          <p:cNvSpPr/>
          <p:nvPr/>
        </p:nvSpPr>
        <p:spPr>
          <a:xfrm>
            <a:off x="2005017" y="2230328"/>
            <a:ext cx="3594594" cy="1317951"/>
          </a:xfrm>
          <a:prstGeom prst="rect">
            <a:avLst/>
          </a:prstGeom>
          <a:noFill/>
        </p:spPr>
        <p:txBody>
          <a:bodyPr wrap="square" rtlCol="0" anchor="t"/>
          <a:lstStyle/>
          <a:p>
            <a:pPr>
              <a:lnSpc>
                <a:spcPts val="2333"/>
              </a:lnSpc>
            </a:pPr>
            <a:r>
              <a:rPr lang="en-US" dirty="0">
                <a:solidFill>
                  <a:srgbClr val="E5E0DF"/>
                </a:solidFill>
                <a:latin typeface="Times New Roman" panose="02020603050405020304" pitchFamily="18" charset="0"/>
                <a:ea typeface="Roboto" pitchFamily="34" charset="-122"/>
                <a:cs typeface="Times New Roman" panose="02020603050405020304" pitchFamily="18" charset="0"/>
              </a:rPr>
              <a:t>By optimizing routes, Ambsafe helps reduce fuel consumption and lowers operational costs for ambulance services.</a:t>
            </a:r>
            <a:endParaRPr lang="en-US" dirty="0">
              <a:latin typeface="Times New Roman" panose="02020603050405020304" pitchFamily="18" charset="0"/>
              <a:cs typeface="Times New Roman" panose="02020603050405020304" pitchFamily="18" charset="0"/>
            </a:endParaRPr>
          </a:p>
        </p:txBody>
      </p:sp>
      <p:sp>
        <p:nvSpPr>
          <p:cNvPr id="10" name="Shape 7"/>
          <p:cNvSpPr/>
          <p:nvPr/>
        </p:nvSpPr>
        <p:spPr>
          <a:xfrm>
            <a:off x="6649690" y="1632050"/>
            <a:ext cx="416619" cy="416619"/>
          </a:xfrm>
          <a:prstGeom prst="roundRect">
            <a:avLst>
              <a:gd name="adj" fmla="val 20000"/>
            </a:avLst>
          </a:prstGeom>
          <a:solidFill>
            <a:srgbClr val="3D3D42"/>
          </a:solidFill>
          <a:ln w="13811">
            <a:solidFill>
              <a:srgbClr val="494950"/>
            </a:solidFill>
            <a:prstDash val="solid"/>
          </a:ln>
        </p:spPr>
      </p:sp>
      <p:sp>
        <p:nvSpPr>
          <p:cNvPr id="11" name="Text 8"/>
          <p:cNvSpPr/>
          <p:nvPr/>
        </p:nvSpPr>
        <p:spPr>
          <a:xfrm>
            <a:off x="6778624" y="1632050"/>
            <a:ext cx="158750" cy="347068"/>
          </a:xfrm>
          <a:prstGeom prst="rect">
            <a:avLst/>
          </a:prstGeom>
          <a:noFill/>
        </p:spPr>
        <p:txBody>
          <a:bodyPr wrap="none" rtlCol="0" anchor="t"/>
          <a:lstStyle/>
          <a:p>
            <a:pPr algn="ctr">
              <a:lnSpc>
                <a:spcPts val="2733"/>
              </a:lnSpc>
            </a:pPr>
            <a:r>
              <a:rPr lang="en-US" sz="2800" dirty="0">
                <a:solidFill>
                  <a:srgbClr val="E5E0DF"/>
                </a:solidFill>
                <a:latin typeface="Times New Roman" panose="02020603050405020304" pitchFamily="18" charset="0"/>
                <a:ea typeface="Poppins" pitchFamily="34" charset="-122"/>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p:txBody>
      </p:sp>
      <p:sp>
        <p:nvSpPr>
          <p:cNvPr id="12" name="Text 9"/>
          <p:cNvSpPr/>
          <p:nvPr/>
        </p:nvSpPr>
        <p:spPr>
          <a:xfrm>
            <a:off x="7195243" y="1620588"/>
            <a:ext cx="3847226" cy="578644"/>
          </a:xfrm>
          <a:prstGeom prst="rect">
            <a:avLst/>
          </a:prstGeom>
          <a:noFill/>
        </p:spPr>
        <p:txBody>
          <a:bodyPr wrap="square" rtlCol="0" anchor="t"/>
          <a:lstStyle/>
          <a:p>
            <a:pPr>
              <a:lnSpc>
                <a:spcPts val="2279"/>
              </a:lnSpc>
            </a:pPr>
            <a:r>
              <a:rPr lang="en-US" sz="2400" dirty="0">
                <a:solidFill>
                  <a:srgbClr val="E5E0DF"/>
                </a:solidFill>
                <a:latin typeface="Times New Roman" panose="02020603050405020304" pitchFamily="18" charset="0"/>
                <a:ea typeface="Poppins" pitchFamily="34" charset="-122"/>
                <a:cs typeface="Times New Roman" panose="02020603050405020304" pitchFamily="18" charset="0"/>
              </a:rPr>
              <a:t>Lower maintenance expenses</a:t>
            </a:r>
            <a:endParaRPr lang="en-US" sz="2400" dirty="0">
              <a:latin typeface="Times New Roman" panose="02020603050405020304" pitchFamily="18" charset="0"/>
              <a:cs typeface="Times New Roman" panose="02020603050405020304" pitchFamily="18" charset="0"/>
            </a:endParaRPr>
          </a:p>
        </p:txBody>
      </p:sp>
      <p:sp>
        <p:nvSpPr>
          <p:cNvPr id="13" name="Text 10"/>
          <p:cNvSpPr/>
          <p:nvPr/>
        </p:nvSpPr>
        <p:spPr>
          <a:xfrm>
            <a:off x="7195243" y="2199231"/>
            <a:ext cx="3707888" cy="1377931"/>
          </a:xfrm>
          <a:prstGeom prst="rect">
            <a:avLst/>
          </a:prstGeom>
          <a:noFill/>
        </p:spPr>
        <p:txBody>
          <a:bodyPr wrap="square" rtlCol="0" anchor="t"/>
          <a:lstStyle/>
          <a:p>
            <a:pPr>
              <a:lnSpc>
                <a:spcPts val="2333"/>
              </a:lnSpc>
            </a:pPr>
            <a:r>
              <a:rPr lang="en-US" dirty="0">
                <a:solidFill>
                  <a:srgbClr val="E5E0DF"/>
                </a:solidFill>
                <a:latin typeface="Times New Roman" panose="02020603050405020304" pitchFamily="18" charset="0"/>
                <a:ea typeface="Roboto" pitchFamily="34" charset="-122"/>
                <a:cs typeface="Times New Roman" panose="02020603050405020304" pitchFamily="18" charset="0"/>
              </a:rPr>
              <a:t>The faster response times enabled by Ambsafe reduce wear and tear on ambulances, resulting in reduced maintenance expenses.</a:t>
            </a:r>
            <a:endParaRPr lang="en-US" dirty="0">
              <a:latin typeface="Times New Roman" panose="02020603050405020304" pitchFamily="18" charset="0"/>
              <a:cs typeface="Times New Roman" panose="02020603050405020304" pitchFamily="18" charset="0"/>
            </a:endParaRPr>
          </a:p>
        </p:txBody>
      </p:sp>
      <p:sp>
        <p:nvSpPr>
          <p:cNvPr id="14" name="Shape 11"/>
          <p:cNvSpPr/>
          <p:nvPr/>
        </p:nvSpPr>
        <p:spPr>
          <a:xfrm>
            <a:off x="1457285" y="4142038"/>
            <a:ext cx="416619" cy="416619"/>
          </a:xfrm>
          <a:prstGeom prst="roundRect">
            <a:avLst>
              <a:gd name="adj" fmla="val 20000"/>
            </a:avLst>
          </a:prstGeom>
          <a:solidFill>
            <a:srgbClr val="3D3D42"/>
          </a:solidFill>
          <a:ln w="13811">
            <a:solidFill>
              <a:srgbClr val="494950"/>
            </a:solidFill>
            <a:prstDash val="solid"/>
          </a:ln>
        </p:spPr>
      </p:sp>
      <p:sp>
        <p:nvSpPr>
          <p:cNvPr id="15" name="Text 12"/>
          <p:cNvSpPr/>
          <p:nvPr/>
        </p:nvSpPr>
        <p:spPr>
          <a:xfrm>
            <a:off x="1569666" y="4150746"/>
            <a:ext cx="165100" cy="347068"/>
          </a:xfrm>
          <a:prstGeom prst="rect">
            <a:avLst/>
          </a:prstGeom>
          <a:noFill/>
        </p:spPr>
        <p:txBody>
          <a:bodyPr wrap="none" rtlCol="0" anchor="t"/>
          <a:lstStyle/>
          <a:p>
            <a:pPr algn="ctr">
              <a:lnSpc>
                <a:spcPts val="2733"/>
              </a:lnSpc>
            </a:pPr>
            <a:r>
              <a:rPr lang="en-US" sz="2800" dirty="0">
                <a:solidFill>
                  <a:srgbClr val="E5E0DF"/>
                </a:solidFill>
                <a:latin typeface="Times New Roman" panose="02020603050405020304" pitchFamily="18" charset="0"/>
                <a:ea typeface="Poppins" pitchFamily="34" charset="-122"/>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p:txBody>
      </p:sp>
      <p:sp>
        <p:nvSpPr>
          <p:cNvPr id="16" name="Text 13"/>
          <p:cNvSpPr/>
          <p:nvPr/>
        </p:nvSpPr>
        <p:spPr>
          <a:xfrm>
            <a:off x="2005017" y="4177112"/>
            <a:ext cx="1851620" cy="289322"/>
          </a:xfrm>
          <a:prstGeom prst="rect">
            <a:avLst/>
          </a:prstGeom>
          <a:noFill/>
        </p:spPr>
        <p:txBody>
          <a:bodyPr wrap="none" rtlCol="0" anchor="t"/>
          <a:lstStyle/>
          <a:p>
            <a:pPr>
              <a:lnSpc>
                <a:spcPts val="2279"/>
              </a:lnSpc>
            </a:pPr>
            <a:r>
              <a:rPr lang="en-US" sz="2400" dirty="0">
                <a:solidFill>
                  <a:srgbClr val="E5E0DF"/>
                </a:solidFill>
                <a:latin typeface="Times New Roman" panose="02020603050405020304" pitchFamily="18" charset="0"/>
                <a:ea typeface="Poppins" pitchFamily="34" charset="-122"/>
                <a:cs typeface="Times New Roman" panose="02020603050405020304" pitchFamily="18" charset="0"/>
              </a:rPr>
              <a:t>Saves lives</a:t>
            </a:r>
            <a:endParaRPr lang="en-US" sz="2400" dirty="0">
              <a:latin typeface="Times New Roman" panose="02020603050405020304" pitchFamily="18" charset="0"/>
              <a:cs typeface="Times New Roman" panose="02020603050405020304" pitchFamily="18" charset="0"/>
            </a:endParaRPr>
          </a:p>
        </p:txBody>
      </p:sp>
      <p:sp>
        <p:nvSpPr>
          <p:cNvPr id="17" name="Text 14"/>
          <p:cNvSpPr/>
          <p:nvPr/>
        </p:nvSpPr>
        <p:spPr>
          <a:xfrm>
            <a:off x="2005017" y="4658769"/>
            <a:ext cx="7153573" cy="592336"/>
          </a:xfrm>
          <a:prstGeom prst="rect">
            <a:avLst/>
          </a:prstGeom>
          <a:noFill/>
        </p:spPr>
        <p:txBody>
          <a:bodyPr wrap="square" rtlCol="0" anchor="t"/>
          <a:lstStyle/>
          <a:p>
            <a:pPr>
              <a:lnSpc>
                <a:spcPts val="2333"/>
              </a:lnSpc>
            </a:pPr>
            <a:r>
              <a:rPr lang="en-US" dirty="0">
                <a:solidFill>
                  <a:srgbClr val="E5E0DF"/>
                </a:solidFill>
                <a:latin typeface="Times New Roman" panose="02020603050405020304" pitchFamily="18" charset="0"/>
                <a:ea typeface="Roboto" pitchFamily="34" charset="-122"/>
                <a:cs typeface="Times New Roman" panose="02020603050405020304" pitchFamily="18" charset="0"/>
              </a:rPr>
              <a:t>Ultimately, the lives saved by Ambsafe outweigh the initial investment, making it a cost-efficient solution for emergency response services.</a:t>
            </a:r>
            <a:endParaRPr lang="en-US" dirty="0">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D86338A1-76B6-45F2-B0C2-0E4FAA51468C}"/>
              </a:ext>
            </a:extLst>
          </p:cNvPr>
          <p:cNvSpPr/>
          <p:nvPr/>
        </p:nvSpPr>
        <p:spPr>
          <a:xfrm>
            <a:off x="914578" y="286349"/>
            <a:ext cx="10406390" cy="831277"/>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943" y="1499815"/>
            <a:ext cx="10128068" cy="4658198"/>
          </a:xfrm>
          <a:prstGeom prst="rect">
            <a:avLst/>
          </a:prstGeom>
        </p:spPr>
        <p:txBody>
          <a:bodyPr wrap="square">
            <a:spAutoFit/>
          </a:bodyPr>
          <a:lstStyle/>
          <a:p>
            <a:pPr indent="228600">
              <a:lnSpc>
                <a:spcPct val="150000"/>
              </a:lnSpc>
              <a:spcAft>
                <a:spcPts val="0"/>
              </a:spcAft>
            </a:pPr>
            <a:r>
              <a:rPr lang="en-IN" sz="2000" dirty="0">
                <a:latin typeface="Times New Roman" panose="02020603050405020304" pitchFamily="18" charset="0"/>
                <a:ea typeface="Calibri" panose="020F0502020204030204" pitchFamily="34" charset="0"/>
              </a:rPr>
              <a:t> If the solutions are implemented well, then it will be a benefit to the society. </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Wingdings" panose="05000000000000000000" pitchFamily="2" charset="2"/>
              <a:buChar char=""/>
            </a:pPr>
            <a:r>
              <a:rPr lang="en-IN" sz="2000" b="1" dirty="0">
                <a:latin typeface="Times New Roman" panose="02020603050405020304" pitchFamily="18" charset="0"/>
                <a:ea typeface="Calibri" panose="020F0502020204030204" pitchFamily="34" charset="0"/>
              </a:rPr>
              <a:t>UNIQUE FEATURES</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rPr>
              <a:t>Registration</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rPr>
              <a:t>Sign in</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rPr>
              <a:t>Location sharing</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Wingdings" panose="05000000000000000000" pitchFamily="2" charset="2"/>
              <a:buChar char=""/>
            </a:pPr>
            <a:r>
              <a:rPr lang="en-IN" sz="2000" b="1" dirty="0">
                <a:latin typeface="Times New Roman" panose="02020603050405020304" pitchFamily="18" charset="0"/>
                <a:ea typeface="Calibri" panose="020F0502020204030204" pitchFamily="34" charset="0"/>
              </a:rPr>
              <a:t>USER INTERFACE</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rPr>
              <a:t>Request</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rPr>
              <a:t>Retrieve</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rPr>
              <a:t>Trace the availability</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Wingdings" panose="05000000000000000000" pitchFamily="2" charset="2"/>
              <a:buChar char=""/>
            </a:pPr>
            <a:r>
              <a:rPr lang="en-IN" sz="2000" b="1" dirty="0">
                <a:latin typeface="Times New Roman" panose="02020603050405020304" pitchFamily="18" charset="0"/>
                <a:ea typeface="Calibri" panose="020F0502020204030204" pitchFamily="34" charset="0"/>
              </a:rPr>
              <a:t>Collaboration with Hospital</a:t>
            </a:r>
            <a:endParaRPr lang="en-IN" sz="2000" dirty="0"/>
          </a:p>
        </p:txBody>
      </p:sp>
      <p:sp>
        <p:nvSpPr>
          <p:cNvPr id="3" name="Rectangle 2"/>
          <p:cNvSpPr/>
          <p:nvPr/>
        </p:nvSpPr>
        <p:spPr>
          <a:xfrm>
            <a:off x="1114697" y="611541"/>
            <a:ext cx="9779726" cy="584775"/>
          </a:xfrm>
          <a:prstGeom prst="rect">
            <a:avLst/>
          </a:prstGeom>
        </p:spPr>
        <p:txBody>
          <a:bodyPr wrap="square">
            <a:spAutoFit/>
          </a:bodyPr>
          <a:lstStyle/>
          <a:p>
            <a:r>
              <a:rPr lang="en-IN" sz="3200" b="1" dirty="0">
                <a:latin typeface="Times New Roman" panose="02020603050405020304" pitchFamily="18" charset="0"/>
                <a:ea typeface="Calibri" panose="020F0502020204030204" pitchFamily="34" charset="0"/>
              </a:rPr>
              <a:t> The Uniqueness and distinctive features of the solution </a:t>
            </a:r>
            <a:endParaRPr lang="en-IN" sz="3200" dirty="0"/>
          </a:p>
        </p:txBody>
      </p:sp>
      <p:sp>
        <p:nvSpPr>
          <p:cNvPr id="5" name="Rectangle: Rounded Corners 4"/>
          <p:cNvSpPr/>
          <p:nvPr/>
        </p:nvSpPr>
        <p:spPr>
          <a:xfrm>
            <a:off x="731520" y="409303"/>
            <a:ext cx="10650583" cy="888274"/>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691" y="491362"/>
            <a:ext cx="10389326" cy="830997"/>
          </a:xfrm>
          <a:prstGeom prst="rect">
            <a:avLst/>
          </a:prstGeom>
        </p:spPr>
        <p:txBody>
          <a:bodyPr wrap="square">
            <a:spAutoFit/>
          </a:bodyPr>
          <a:lstStyle/>
          <a:p>
            <a:r>
              <a:rPr lang="en-IN" sz="2400" dirty="0">
                <a:latin typeface="Times New Roman" panose="02020603050405020304" pitchFamily="18" charset="0"/>
                <a:ea typeface="Calibri" panose="020F0502020204030204" pitchFamily="34" charset="0"/>
              </a:rPr>
              <a:t>How the proposed / developed (product / process / service) solution is different from similar kind of product by the competitors </a:t>
            </a:r>
            <a:endParaRPr lang="en-IN" sz="2400" dirty="0"/>
          </a:p>
        </p:txBody>
      </p:sp>
      <p:sp>
        <p:nvSpPr>
          <p:cNvPr id="3" name="Rectangle 2"/>
          <p:cNvSpPr/>
          <p:nvPr/>
        </p:nvSpPr>
        <p:spPr>
          <a:xfrm>
            <a:off x="1132113" y="1854926"/>
            <a:ext cx="10040983" cy="3736279"/>
          </a:xfrm>
          <a:prstGeom prst="rect">
            <a:avLst/>
          </a:prstGeom>
        </p:spPr>
        <p:txBody>
          <a:bodyPr wrap="square">
            <a:spAutoFit/>
          </a:bodyPr>
          <a:lstStyle/>
          <a:p>
            <a:pPr lvl="0">
              <a:lnSpc>
                <a:spcPct val="150000"/>
              </a:lnSpc>
              <a:spcBef>
                <a:spcPts val="1200"/>
              </a:spcBef>
              <a:spcAft>
                <a:spcPts val="0"/>
              </a:spcAft>
            </a:pPr>
            <a:r>
              <a:rPr lang="en-IN" sz="2000" dirty="0">
                <a:latin typeface="Times New Roman" panose="02020603050405020304" pitchFamily="18" charset="0"/>
                <a:ea typeface="Times New Roman" panose="02020603050405020304" pitchFamily="18" charset="0"/>
              </a:rPr>
              <a:t>The proposed solution is different from similar kinds of products in the market which have features like the Location of the ambulance but we are going to differ from the present products with the following features: </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000" dirty="0">
                <a:latin typeface="Times New Roman" panose="02020603050405020304" pitchFamily="18" charset="0"/>
                <a:ea typeface="Times New Roman" panose="02020603050405020304" pitchFamily="18" charset="0"/>
              </a:rPr>
              <a:t>Can also SEND ALERT to the traffic authority about the scenario.</a:t>
            </a:r>
            <a:endParaRPr lang="en-IN" dirty="0">
              <a:latin typeface="Calibri" panose="020F0502020204030204" pitchFamily="34"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IN" sz="2000" dirty="0">
                <a:latin typeface="Times New Roman" panose="02020603050405020304" pitchFamily="18" charset="0"/>
                <a:ea typeface="Times New Roman" panose="02020603050405020304" pitchFamily="18" charset="0"/>
              </a:rPr>
              <a:t>Sensors can control the traffic light into green till the ambulance reach the desired hospital.</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000" dirty="0">
                <a:latin typeface="Times New Roman" panose="02020603050405020304" pitchFamily="18" charset="0"/>
                <a:ea typeface="Times New Roman" panose="02020603050405020304" pitchFamily="18" charset="0"/>
              </a:rPr>
              <a:t>Suggest the shortest distance to the ambulance with can help the ambulance to reach within the golden hours.</a:t>
            </a:r>
            <a:endParaRPr lang="en-IN" dirty="0">
              <a:latin typeface="Calibri" panose="020F0502020204030204" pitchFamily="34" charset="0"/>
              <a:ea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IN" sz="2000" dirty="0">
                <a:latin typeface="Times New Roman" panose="02020603050405020304" pitchFamily="18" charset="0"/>
                <a:ea typeface="Times New Roman" panose="02020603050405020304" pitchFamily="18" charset="0"/>
              </a:rPr>
              <a:t>Login access to the Driver and track the patient details number of patients, no of trips, etc.</a:t>
            </a:r>
            <a:endParaRPr lang="en-IN" dirty="0">
              <a:effectLst/>
              <a:latin typeface="Calibri" panose="020F0502020204030204" pitchFamily="34" charset="0"/>
              <a:ea typeface="Calibri" panose="020F0502020204030204" pitchFamily="34" charset="0"/>
            </a:endParaRPr>
          </a:p>
        </p:txBody>
      </p:sp>
      <p:sp>
        <p:nvSpPr>
          <p:cNvPr id="4" name="Rectangle: Rounded Corners 3"/>
          <p:cNvSpPr/>
          <p:nvPr/>
        </p:nvSpPr>
        <p:spPr>
          <a:xfrm>
            <a:off x="809897" y="296091"/>
            <a:ext cx="10685417" cy="1175658"/>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068" y="1445623"/>
            <a:ext cx="9901645" cy="4146648"/>
          </a:xfrm>
          <a:prstGeom prst="rect">
            <a:avLst/>
          </a:prstGeom>
        </p:spPr>
        <p:txBody>
          <a:bodyPr wrap="square">
            <a:spAutoFit/>
          </a:bodyPr>
          <a:lstStyle/>
          <a:p>
            <a:pPr marL="228600" algn="just">
              <a:lnSpc>
                <a:spcPct val="150000"/>
              </a:lnSpc>
              <a:spcAft>
                <a:spcPts val="800"/>
              </a:spcAft>
            </a:pPr>
            <a:r>
              <a:rPr lang="en-US" sz="2000" dirty="0">
                <a:latin typeface="Times New Roman" panose="02020603050405020304" pitchFamily="18" charset="0"/>
                <a:ea typeface="Calibri" panose="020F0502020204030204" pitchFamily="34" charset="0"/>
              </a:rPr>
              <a:t>We can increase the market potential by creating a new application with the above-mentioned features and selling it to the required customers especially government. Some of the major application areas for the global market include fields such as </a:t>
            </a:r>
            <a:endParaRPr lang="en-IN" dirty="0">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Healthcare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Transportation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IN" sz="2000" dirty="0">
                <a:latin typeface="Times New Roman" panose="02020603050405020304" pitchFamily="18" charset="0"/>
                <a:ea typeface="Calibri" panose="020F0502020204030204" pitchFamily="34" charset="0"/>
                <a:cs typeface="Times New Roman" panose="02020603050405020304" pitchFamily="18" charset="0"/>
              </a:rPr>
              <a:t>Services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IN" sz="2000" dirty="0">
                <a:latin typeface="Times New Roman" panose="02020603050405020304" pitchFamily="18" charset="0"/>
                <a:ea typeface="Calibri" panose="020F0502020204030204" pitchFamily="34" charset="0"/>
              </a:rPr>
              <a:t>Target user / Customers are all the Emergency patients and government and private medical emergency services /NGOs.</a:t>
            </a:r>
            <a:endParaRPr lang="en-IN" dirty="0">
              <a:effectLst/>
              <a:latin typeface="Calibri" panose="020F0502020204030204" pitchFamily="34" charset="0"/>
              <a:ea typeface="Calibri" panose="020F0502020204030204" pitchFamily="34" charset="0"/>
            </a:endParaRPr>
          </a:p>
        </p:txBody>
      </p:sp>
      <p:sp>
        <p:nvSpPr>
          <p:cNvPr id="3" name="Rectangle 2"/>
          <p:cNvSpPr/>
          <p:nvPr/>
        </p:nvSpPr>
        <p:spPr>
          <a:xfrm>
            <a:off x="1637448" y="505642"/>
            <a:ext cx="2531462" cy="646331"/>
          </a:xfrm>
          <a:prstGeom prst="rect">
            <a:avLst/>
          </a:prstGeom>
        </p:spPr>
        <p:txBody>
          <a:bodyPr wrap="none">
            <a:spAutoFit/>
          </a:bodyPr>
          <a:lstStyle/>
          <a:p>
            <a:r>
              <a:rPr lang="en-IN" sz="3600" b="1" dirty="0">
                <a:latin typeface="Times New Roman" panose="02020603050405020304" pitchFamily="18" charset="0"/>
                <a:ea typeface="Calibri" panose="020F0502020204030204" pitchFamily="34" charset="0"/>
              </a:rPr>
              <a:t>Scalability: </a:t>
            </a:r>
            <a:endParaRPr lang="en-IN" sz="3600" dirty="0"/>
          </a:p>
        </p:txBody>
      </p:sp>
      <p:sp>
        <p:nvSpPr>
          <p:cNvPr id="4" name="Rectangle: Rounded Corners 3"/>
          <p:cNvSpPr/>
          <p:nvPr/>
        </p:nvSpPr>
        <p:spPr>
          <a:xfrm>
            <a:off x="1114697" y="391887"/>
            <a:ext cx="10093234" cy="873842"/>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123611" y="2194560"/>
            <a:ext cx="3758973" cy="2778033"/>
          </a:xfrm>
          <a:prstGeom prst="rect">
            <a:avLst/>
          </a:prstGeom>
          <a:noFill/>
          <a:ln>
            <a:noFill/>
          </a:ln>
        </p:spPr>
      </p:pic>
      <p:pic>
        <p:nvPicPr>
          <p:cNvPr id="4" name="Picture 3"/>
          <p:cNvPicPr/>
          <p:nvPr/>
        </p:nvPicPr>
        <p:blipFill>
          <a:blip r:embed="rId3"/>
          <a:stretch>
            <a:fillRect/>
          </a:stretch>
        </p:blipFill>
        <p:spPr>
          <a:xfrm>
            <a:off x="1309416" y="2194561"/>
            <a:ext cx="4028938" cy="2778033"/>
          </a:xfrm>
          <a:prstGeom prst="rect">
            <a:avLst/>
          </a:prstGeom>
        </p:spPr>
      </p:pic>
      <p:sp>
        <p:nvSpPr>
          <p:cNvPr id="2" name="Rectangle 1"/>
          <p:cNvSpPr/>
          <p:nvPr/>
        </p:nvSpPr>
        <p:spPr>
          <a:xfrm>
            <a:off x="4527320" y="303766"/>
            <a:ext cx="2265365" cy="707886"/>
          </a:xfrm>
          <a:prstGeom prst="rect">
            <a:avLst/>
          </a:prstGeom>
        </p:spPr>
        <p:txBody>
          <a:bodyPr wrap="non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IMAGES</a:t>
            </a:r>
            <a:endParaRPr lang="en-US"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AD1822DF-1041-4767-9418-F7E30E385DEE}"/>
              </a:ext>
            </a:extLst>
          </p:cNvPr>
          <p:cNvSpPr/>
          <p:nvPr/>
        </p:nvSpPr>
        <p:spPr>
          <a:xfrm>
            <a:off x="914578" y="286349"/>
            <a:ext cx="10406390" cy="831277"/>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4327023" y="529977"/>
            <a:ext cx="2265365" cy="707886"/>
          </a:xfrm>
          <a:prstGeom prst="rect">
            <a:avLst/>
          </a:prstGeom>
        </p:spPr>
        <p:txBody>
          <a:bodyPr wrap="non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IMAGES</a:t>
            </a:r>
            <a:endParaRPr lang="en-US"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5" name="Rectangle: Rounded Corners 4"/>
          <p:cNvSpPr/>
          <p:nvPr/>
        </p:nvSpPr>
        <p:spPr>
          <a:xfrm>
            <a:off x="766354" y="391886"/>
            <a:ext cx="10554789" cy="984068"/>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656F4B0C-014C-4058-90C6-E82D561E5BC2}"/>
              </a:ext>
            </a:extLst>
          </p:cNvPr>
          <p:cNvPicPr>
            <a:picLocks noChangeAspect="1"/>
          </p:cNvPicPr>
          <p:nvPr/>
        </p:nvPicPr>
        <p:blipFill rotWithShape="1">
          <a:blip r:embed="rId2"/>
          <a:srcRect l="6853" t="5630" r="7945" b="13277"/>
          <a:stretch/>
        </p:blipFill>
        <p:spPr>
          <a:xfrm>
            <a:off x="2647405" y="1689463"/>
            <a:ext cx="6792686" cy="4441371"/>
          </a:xfrm>
          <a:prstGeom prst="rect">
            <a:avLst/>
          </a:prstGeom>
        </p:spPr>
      </p:pic>
      <p:sp>
        <p:nvSpPr>
          <p:cNvPr id="11" name="TextBox 10">
            <a:extLst>
              <a:ext uri="{FF2B5EF4-FFF2-40B4-BE49-F238E27FC236}">
                <a16:creationId xmlns:a16="http://schemas.microsoft.com/office/drawing/2014/main" id="{08AFFECA-E4E7-43FE-A1EC-DA3C93947685}"/>
              </a:ext>
            </a:extLst>
          </p:cNvPr>
          <p:cNvSpPr txBox="1"/>
          <p:nvPr/>
        </p:nvSpPr>
        <p:spPr>
          <a:xfrm>
            <a:off x="4057058" y="5650075"/>
            <a:ext cx="4860520" cy="369332"/>
          </a:xfrm>
          <a:prstGeom prst="rect">
            <a:avLst/>
          </a:prstGeom>
          <a:solidFill>
            <a:schemeClr val="tx1"/>
          </a:solid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Sample Setup of the traffic signal junction</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36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8306" y="529977"/>
            <a:ext cx="5523230" cy="706755"/>
          </a:xfrm>
          <a:prstGeom prst="rect">
            <a:avLst/>
          </a:prstGeom>
        </p:spPr>
        <p:txBody>
          <a:bodyPr wrap="non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PROTOTYPE IMAGES</a:t>
            </a:r>
            <a:endParaRPr lang="en-US"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5" name="Rectangle: Rounded Corners 4"/>
          <p:cNvSpPr/>
          <p:nvPr/>
        </p:nvSpPr>
        <p:spPr>
          <a:xfrm>
            <a:off x="766354" y="391886"/>
            <a:ext cx="10554789" cy="984068"/>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Content Placeholder 5" descr="WhatsApp Image 2023-08-24 at 22.44.13"/>
          <p:cNvPicPr>
            <a:picLocks noGrp="1" noChangeAspect="1"/>
          </p:cNvPicPr>
          <p:nvPr>
            <p:ph sz="quarter" idx="13"/>
          </p:nvPr>
        </p:nvPicPr>
        <p:blipFill>
          <a:blip r:embed="rId2"/>
          <a:stretch>
            <a:fillRect/>
          </a:stretch>
        </p:blipFill>
        <p:spPr>
          <a:xfrm>
            <a:off x="1490345" y="1536700"/>
            <a:ext cx="9211310" cy="51822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55817" y="1101634"/>
            <a:ext cx="6514011" cy="48855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62743" y="2734492"/>
          <a:ext cx="9753601" cy="2264230"/>
        </p:xfrm>
        <a:graphic>
          <a:graphicData uri="http://schemas.openxmlformats.org/drawingml/2006/table">
            <a:tbl>
              <a:tblPr firstRow="1" firstCol="1" bandRow="1">
                <a:tableStyleId>{5C22544A-7EE6-4342-B048-85BDC9FD1C3A}</a:tableStyleId>
              </a:tblPr>
              <a:tblGrid>
                <a:gridCol w="2518561">
                  <a:extLst>
                    <a:ext uri="{9D8B030D-6E8A-4147-A177-3AD203B41FA5}">
                      <a16:colId xmlns:a16="http://schemas.microsoft.com/office/drawing/2014/main" val="20000"/>
                    </a:ext>
                  </a:extLst>
                </a:gridCol>
                <a:gridCol w="2033119">
                  <a:extLst>
                    <a:ext uri="{9D8B030D-6E8A-4147-A177-3AD203B41FA5}">
                      <a16:colId xmlns:a16="http://schemas.microsoft.com/office/drawing/2014/main" val="20001"/>
                    </a:ext>
                  </a:extLst>
                </a:gridCol>
                <a:gridCol w="2062040">
                  <a:extLst>
                    <a:ext uri="{9D8B030D-6E8A-4147-A177-3AD203B41FA5}">
                      <a16:colId xmlns:a16="http://schemas.microsoft.com/office/drawing/2014/main" val="20002"/>
                    </a:ext>
                  </a:extLst>
                </a:gridCol>
                <a:gridCol w="3139881">
                  <a:extLst>
                    <a:ext uri="{9D8B030D-6E8A-4147-A177-3AD203B41FA5}">
                      <a16:colId xmlns:a16="http://schemas.microsoft.com/office/drawing/2014/main" val="20003"/>
                    </a:ext>
                  </a:extLst>
                </a:gridCol>
              </a:tblGrid>
              <a:tr h="719020">
                <a:tc>
                  <a:txBody>
                    <a:bodyPr/>
                    <a:lstStyle/>
                    <a:p>
                      <a:pPr marR="3810"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Name of the Student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tc>
                  <a:txBody>
                    <a:bodyPr/>
                    <a:lstStyle/>
                    <a:p>
                      <a:pPr marR="6350"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Roll Number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tc>
                  <a:txBody>
                    <a:bodyPr/>
                    <a:lstStyle/>
                    <a:p>
                      <a:pPr marR="635"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Branch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tc>
                  <a:txBody>
                    <a:bodyPr/>
                    <a:lstStyle/>
                    <a:p>
                      <a:pPr marL="59690">
                        <a:lnSpc>
                          <a:spcPct val="107000"/>
                        </a:lnSpc>
                        <a:spcAft>
                          <a:spcPts val="0"/>
                        </a:spcAft>
                      </a:pPr>
                      <a:r>
                        <a:rPr lang="en-IN" sz="1800" dirty="0">
                          <a:effectLst/>
                          <a:latin typeface="Times New Roman" panose="02020603050405020304" pitchFamily="18" charset="0"/>
                          <a:cs typeface="Times New Roman" panose="02020603050405020304" pitchFamily="18" charset="0"/>
                        </a:rPr>
                        <a:t>      Mobile Number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extLst>
                  <a:ext uri="{0D108BD9-81ED-4DB2-BD59-A6C34878D82A}">
                    <a16:rowId xmlns:a16="http://schemas.microsoft.com/office/drawing/2014/main" val="10000"/>
                  </a:ext>
                </a:extLst>
              </a:tr>
              <a:tr h="823456">
                <a:tc>
                  <a:txBody>
                    <a:bodyPr/>
                    <a:lstStyle/>
                    <a:p>
                      <a:pPr marL="1270"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TAMMANA NAGA SAI CHARISHMA</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tc>
                  <a:txBody>
                    <a:bodyPr/>
                    <a:lstStyle/>
                    <a:p>
                      <a:pPr algn="ctr">
                        <a:lnSpc>
                          <a:spcPct val="107000"/>
                        </a:lnSpc>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21951A3323</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tc>
                  <a:txBody>
                    <a:bodyPr/>
                    <a:lstStyle/>
                    <a:p>
                      <a:pPr marL="1270" algn="ctr">
                        <a:lnSpc>
                          <a:spcPct val="107000"/>
                        </a:lnSpc>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CSIT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tc>
                  <a:txBody>
                    <a:bodyPr/>
                    <a:lstStyle/>
                    <a:p>
                      <a:pPr marL="1270" algn="ctr">
                        <a:lnSpc>
                          <a:spcPct val="107000"/>
                        </a:lnSpc>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8096775740</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extLst>
                  <a:ext uri="{0D108BD9-81ED-4DB2-BD59-A6C34878D82A}">
                    <a16:rowId xmlns:a16="http://schemas.microsoft.com/office/drawing/2014/main" val="10001"/>
                  </a:ext>
                </a:extLst>
              </a:tr>
              <a:tr h="721754">
                <a:tc>
                  <a:txBody>
                    <a:bodyPr/>
                    <a:lstStyle/>
                    <a:p>
                      <a:pPr marL="1270"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THAMMALI NIKITHA</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tc>
                  <a:txBody>
                    <a:bodyPr/>
                    <a:lstStyle/>
                    <a:p>
                      <a:pPr algn="ctr">
                        <a:lnSpc>
                          <a:spcPct val="107000"/>
                        </a:lnSpc>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21951A3326</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tc>
                  <a:txBody>
                    <a:bodyPr/>
                    <a:lstStyle/>
                    <a:p>
                      <a:pPr marL="1270" algn="ctr">
                        <a:lnSpc>
                          <a:spcPct val="107000"/>
                        </a:lnSpc>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CSIT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tc>
                  <a:txBody>
                    <a:bodyPr/>
                    <a:lstStyle/>
                    <a:p>
                      <a:pPr marL="1270" algn="ctr">
                        <a:lnSpc>
                          <a:spcPct val="107000"/>
                        </a:lnSpc>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9515177831</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0" marB="0" anchor="ctr">
                    <a:solidFill>
                      <a:schemeClr val="bg1"/>
                    </a:solidFill>
                  </a:tcPr>
                </a:tc>
                <a:extLst>
                  <a:ext uri="{0D108BD9-81ED-4DB2-BD59-A6C34878D82A}">
                    <a16:rowId xmlns:a16="http://schemas.microsoft.com/office/drawing/2014/main" val="10002"/>
                  </a:ext>
                </a:extLst>
              </a:tr>
            </a:tbl>
          </a:graphicData>
        </a:graphic>
      </p:graphicFrame>
      <p:sp>
        <p:nvSpPr>
          <p:cNvPr id="5" name="TextBox 4"/>
          <p:cNvSpPr txBox="1"/>
          <p:nvPr/>
        </p:nvSpPr>
        <p:spPr>
          <a:xfrm>
            <a:off x="1471750" y="1344228"/>
            <a:ext cx="4946468"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STUDENT DETAILS</a:t>
            </a:r>
            <a:endParaRPr lang="en-IN" sz="4000" dirty="0">
              <a:latin typeface="Times New Roman" panose="02020603050405020304" pitchFamily="18" charset="0"/>
              <a:cs typeface="Times New Roman" panose="02020603050405020304" pitchFamily="18" charset="0"/>
            </a:endParaRPr>
          </a:p>
        </p:txBody>
      </p:sp>
      <p:sp>
        <p:nvSpPr>
          <p:cNvPr id="6" name="Rectangle: Rounded Corners 5"/>
          <p:cNvSpPr/>
          <p:nvPr/>
        </p:nvSpPr>
        <p:spPr>
          <a:xfrm>
            <a:off x="1262743" y="1201783"/>
            <a:ext cx="5338354" cy="992777"/>
          </a:xfrm>
          <a:prstGeom prst="roundRect">
            <a:avLst/>
          </a:prstGeom>
          <a:noFill/>
          <a:ln>
            <a:solidFill>
              <a:schemeClr val="tx1"/>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9222" y="448489"/>
            <a:ext cx="7166802" cy="646331"/>
          </a:xfrm>
          <a:prstGeom prst="rect">
            <a:avLst/>
          </a:prstGeom>
        </p:spPr>
        <p:txBody>
          <a:bodyPr wrap="square">
            <a:spAutoFit/>
          </a:bodyPr>
          <a:lstStyle/>
          <a:p>
            <a:r>
              <a:rPr lang="en-IN" sz="3600" b="1" dirty="0">
                <a:latin typeface="Times New Roman" panose="02020603050405020304" pitchFamily="18" charset="0"/>
                <a:ea typeface="Calibri" panose="020F0502020204030204" pitchFamily="34" charset="0"/>
              </a:rPr>
              <a:t>The Solution Proposed</a:t>
            </a:r>
            <a:endParaRPr lang="en-IN" sz="3600" dirty="0"/>
          </a:p>
        </p:txBody>
      </p:sp>
      <p:sp>
        <p:nvSpPr>
          <p:cNvPr id="3" name="Rectangle 2"/>
          <p:cNvSpPr/>
          <p:nvPr/>
        </p:nvSpPr>
        <p:spPr>
          <a:xfrm>
            <a:off x="1097282" y="1362998"/>
            <a:ext cx="10040982" cy="873572"/>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In order to solve the above problems, we have come up with an idea to implement real-time projects using computer science as the based on the application, web and sensor development.</a:t>
            </a:r>
          </a:p>
        </p:txBody>
      </p:sp>
      <p:sp>
        <p:nvSpPr>
          <p:cNvPr id="4" name="Rectangle 3"/>
          <p:cNvSpPr/>
          <p:nvPr/>
        </p:nvSpPr>
        <p:spPr>
          <a:xfrm>
            <a:off x="1097281" y="2412274"/>
            <a:ext cx="9892936" cy="3889976"/>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To address the problem, we are going to implement an </a:t>
            </a:r>
            <a:r>
              <a:rPr lang="en-IN" b="1" dirty="0">
                <a:latin typeface="Times New Roman" panose="02020603050405020304" pitchFamily="18" charset="0"/>
                <a:ea typeface="Times New Roman" panose="02020603050405020304" pitchFamily="18" charset="0"/>
              </a:rPr>
              <a:t>ambulance tracking technology</a:t>
            </a:r>
            <a:r>
              <a:rPr lang="en-IN" dirty="0">
                <a:latin typeface="Times New Roman" panose="02020603050405020304" pitchFamily="18" charset="0"/>
                <a:ea typeface="Times New Roman" panose="02020603050405020304" pitchFamily="18" charset="0"/>
              </a:rPr>
              <a:t> using android application development, web development and a sensor.</a:t>
            </a:r>
          </a:p>
          <a:p>
            <a:pPr marL="342900" lvl="0" indent="-342900" algn="just">
              <a:lnSpc>
                <a:spcPct val="150000"/>
              </a:lnSpc>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With the help of android, the nearest ambulance drivers would get an alert after an emergency we make sure that the Ambulance reach the accident spot as quickly as possible by providing shortest route to the hospital.</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Ambsafe has a sensor which changes the traffic signal to green till the ambulance passes the signal region enabling the ambulance reach the hospital quickly without getting stuck in the traffic.</a:t>
            </a:r>
          </a:p>
          <a:p>
            <a:pPr marL="342900" lvl="0" indent="-342900" algn="just">
              <a:lnSpc>
                <a:spcPct val="150000"/>
              </a:lnSpc>
              <a:spcAft>
                <a:spcPts val="8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With the help of Web application, the traffic authority can monitor the passage of vehicles and track them easily</a:t>
            </a:r>
            <a:endParaRPr lang="en-IN" dirty="0">
              <a:latin typeface="Calibri" panose="020F0502020204030204" pitchFamily="34" charset="0"/>
              <a:ea typeface="Times New Roman" panose="02020603050405020304" pitchFamily="18" charset="0"/>
            </a:endParaRPr>
          </a:p>
        </p:txBody>
      </p:sp>
      <p:sp>
        <p:nvSpPr>
          <p:cNvPr id="5" name="Rectangle: Rounded Corners 4"/>
          <p:cNvSpPr/>
          <p:nvPr/>
        </p:nvSpPr>
        <p:spPr>
          <a:xfrm>
            <a:off x="914578" y="356017"/>
            <a:ext cx="10406390" cy="831277"/>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5BBBF-77B8-451F-8616-E985374B9289}"/>
              </a:ext>
            </a:extLst>
          </p:cNvPr>
          <p:cNvSpPr>
            <a:spLocks noGrp="1"/>
          </p:cNvSpPr>
          <p:nvPr>
            <p:ph idx="1"/>
          </p:nvPr>
        </p:nvSpPr>
        <p:spPr>
          <a:xfrm>
            <a:off x="1584336" y="999847"/>
            <a:ext cx="9240420" cy="4634599"/>
          </a:xfrm>
        </p:spPr>
        <p:txBody>
          <a:bodyPr>
            <a:normAutofit/>
          </a:bodyPr>
          <a:lstStyle/>
          <a:p>
            <a:pPr marL="285750" lvl="0" indent="-285750" algn="just">
              <a:lnSpc>
                <a:spcPct val="150000"/>
              </a:lnSpc>
              <a:spcAft>
                <a:spcPts val="800"/>
              </a:spcAft>
              <a:buFont typeface="Wingdings" panose="05000000000000000000" pitchFamily="2" charset="2"/>
              <a:buChar char="Ø"/>
            </a:pPr>
            <a:r>
              <a:rPr lang="en-IN" sz="2800" b="1" dirty="0">
                <a:latin typeface="Times New Roman" panose="02020603050405020304" pitchFamily="18" charset="0"/>
                <a:ea typeface="Calibri" panose="020F0502020204030204" pitchFamily="34" charset="0"/>
              </a:rPr>
              <a:t> Solution Offerings</a:t>
            </a:r>
            <a:endParaRPr lang="en-IN" sz="2800" dirty="0">
              <a:latin typeface="Calibri" panose="020F0502020204030204" pitchFamily="34" charset="0"/>
              <a:ea typeface="Calibri" panose="020F0502020204030204" pitchFamily="34" charset="0"/>
            </a:endParaRPr>
          </a:p>
          <a:p>
            <a:pPr marL="342900" lvl="0" indent="-342900" algn="just">
              <a:lnSpc>
                <a:spcPct val="150000"/>
              </a:lnSpc>
              <a:spcAft>
                <a:spcPts val="0"/>
              </a:spcAft>
              <a:buFont typeface="Symbol" panose="05050102010706020507" pitchFamily="18" charset="2"/>
              <a:buChar char=""/>
            </a:pPr>
            <a:r>
              <a:rPr lang="en-IN" sz="2100" cap="none" dirty="0">
                <a:latin typeface="Times New Roman" panose="02020603050405020304" pitchFamily="18" charset="0"/>
                <a:ea typeface="Calibri" panose="020F0502020204030204" pitchFamily="34" charset="0"/>
              </a:rPr>
              <a:t>Find the nearest ambulance to the emergency location.</a:t>
            </a:r>
            <a:endParaRPr lang="en-IN" sz="2100" cap="none" dirty="0">
              <a:latin typeface="Calibri" panose="020F0502020204030204" pitchFamily="34" charset="0"/>
              <a:ea typeface="Calibri" panose="020F0502020204030204" pitchFamily="34" charset="0"/>
            </a:endParaRPr>
          </a:p>
          <a:p>
            <a:pPr marL="342900" lvl="0" indent="-342900" algn="just">
              <a:lnSpc>
                <a:spcPct val="150000"/>
              </a:lnSpc>
              <a:spcAft>
                <a:spcPts val="0"/>
              </a:spcAft>
              <a:buFont typeface="Symbol" panose="05050102010706020507" pitchFamily="18" charset="2"/>
              <a:buChar char=""/>
            </a:pPr>
            <a:r>
              <a:rPr lang="en-IN" sz="2100" cap="none" dirty="0">
                <a:latin typeface="Times New Roman" panose="02020603050405020304" pitchFamily="18" charset="0"/>
                <a:ea typeface="Calibri" panose="020F0502020204030204" pitchFamily="34" charset="0"/>
              </a:rPr>
              <a:t>Locate the nearest hospital from the ambulance.</a:t>
            </a:r>
          </a:p>
          <a:p>
            <a:r>
              <a:rPr lang="en-US" sz="2100" cap="none" dirty="0">
                <a:effectLst/>
                <a:latin typeface="Times New Roman" panose="02020603050405020304" pitchFamily="18" charset="0"/>
                <a:cs typeface="Times New Roman" panose="02020603050405020304" pitchFamily="18" charset="0"/>
              </a:rPr>
              <a:t>The shortest route to the accident spot is displayed</a:t>
            </a:r>
            <a:endParaRPr lang="en-US" sz="2100" cap="none" dirty="0">
              <a:latin typeface="Times New Roman" panose="02020603050405020304" pitchFamily="18" charset="0"/>
              <a:cs typeface="Times New Roman" panose="02020603050405020304" pitchFamily="18" charset="0"/>
            </a:endParaRPr>
          </a:p>
          <a:p>
            <a:r>
              <a:rPr lang="en-US" sz="2100" cap="none" dirty="0">
                <a:effectLst/>
                <a:latin typeface="Times New Roman" panose="02020603050405020304" pitchFamily="18" charset="0"/>
                <a:cs typeface="Times New Roman" panose="02020603050405020304" pitchFamily="18" charset="0"/>
              </a:rPr>
              <a:t>The central server tracks the vehicles location </a:t>
            </a:r>
          </a:p>
          <a:p>
            <a:r>
              <a:rPr lang="en-US" sz="2100" cap="none" dirty="0">
                <a:effectLst/>
                <a:latin typeface="Times New Roman" panose="02020603050405020304" pitchFamily="18" charset="0"/>
                <a:cs typeface="Times New Roman" panose="02020603050405020304" pitchFamily="18" charset="0"/>
              </a:rPr>
              <a:t>Sensor switches the Traffic signal when the ambulance is nearing the traffic lights.</a:t>
            </a:r>
            <a:endParaRPr lang="en-IN" sz="2100" cap="none"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2100" cap="none" dirty="0">
                <a:latin typeface="Times New Roman" panose="02020603050405020304" pitchFamily="18" charset="0"/>
                <a:ea typeface="Calibri" panose="020F0502020204030204" pitchFamily="34" charset="0"/>
              </a:rPr>
              <a:t>Cut response times in the “GOLDEN HOURS”.</a:t>
            </a:r>
            <a:endParaRPr lang="en-IN" sz="2100" cap="none"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08105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550282" y="470991"/>
            <a:ext cx="4191000" cy="578644"/>
          </a:xfrm>
          <a:prstGeom prst="rect">
            <a:avLst/>
          </a:prstGeom>
          <a:noFill/>
        </p:spPr>
        <p:txBody>
          <a:bodyPr wrap="none" rtlCol="0" anchor="t"/>
          <a:lstStyle/>
          <a:p>
            <a:pPr>
              <a:lnSpc>
                <a:spcPts val="4558"/>
              </a:lnSpc>
            </a:pPr>
            <a:r>
              <a:rPr lang="en-US" sz="3646" dirty="0">
                <a:solidFill>
                  <a:srgbClr val="F2F2F3"/>
                </a:solidFill>
                <a:latin typeface="Times New Roman" panose="02020603050405020304" pitchFamily="18" charset="0"/>
                <a:ea typeface="Poppins" pitchFamily="34" charset="-122"/>
                <a:cs typeface="Times New Roman" panose="02020603050405020304" pitchFamily="18" charset="0"/>
              </a:rPr>
              <a:t>Avoids Traffic Jams</a:t>
            </a:r>
            <a:endParaRPr lang="en-US" sz="3646"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1175813" y="1821606"/>
            <a:ext cx="2746573" cy="1697434"/>
          </a:xfrm>
          <a:prstGeom prst="rect">
            <a:avLst/>
          </a:prstGeom>
        </p:spPr>
      </p:pic>
      <p:sp>
        <p:nvSpPr>
          <p:cNvPr id="6" name="Text 3"/>
          <p:cNvSpPr/>
          <p:nvPr/>
        </p:nvSpPr>
        <p:spPr>
          <a:xfrm>
            <a:off x="1698327" y="3834959"/>
            <a:ext cx="1851620" cy="289322"/>
          </a:xfrm>
          <a:prstGeom prst="rect">
            <a:avLst/>
          </a:prstGeom>
          <a:noFill/>
        </p:spPr>
        <p:txBody>
          <a:bodyPr wrap="none" rtlCol="0" anchor="t"/>
          <a:lstStyle/>
          <a:p>
            <a:pPr>
              <a:lnSpc>
                <a:spcPts val="2279"/>
              </a:lnSpc>
            </a:pPr>
            <a:r>
              <a:rPr lang="en-US" sz="1821" dirty="0">
                <a:solidFill>
                  <a:srgbClr val="F2F2F3"/>
                </a:solidFill>
                <a:latin typeface="Times New Roman" panose="02020603050405020304" pitchFamily="18" charset="0"/>
                <a:ea typeface="Poppins" pitchFamily="34" charset="-122"/>
                <a:cs typeface="Times New Roman" panose="02020603050405020304" pitchFamily="18" charset="0"/>
              </a:rPr>
              <a:t>Time is crucial</a:t>
            </a:r>
            <a:endParaRPr lang="en-US" sz="1821" dirty="0">
              <a:latin typeface="Times New Roman" panose="02020603050405020304" pitchFamily="18" charset="0"/>
              <a:cs typeface="Times New Roman" panose="02020603050405020304" pitchFamily="18" charset="0"/>
            </a:endParaRPr>
          </a:p>
        </p:txBody>
      </p:sp>
      <p:sp>
        <p:nvSpPr>
          <p:cNvPr id="7" name="Text 4"/>
          <p:cNvSpPr/>
          <p:nvPr/>
        </p:nvSpPr>
        <p:spPr>
          <a:xfrm>
            <a:off x="1175814" y="4353114"/>
            <a:ext cx="2673375" cy="1480840"/>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Ambsafe identifies the shortest route in real-time, helping ambulances avoid traffic congestion and reach patients faster.</a:t>
            </a:r>
            <a:endParaRPr lang="en-US" sz="1458"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4574567" y="1821606"/>
            <a:ext cx="2746673" cy="1697533"/>
          </a:xfrm>
          <a:prstGeom prst="rect">
            <a:avLst/>
          </a:prstGeom>
        </p:spPr>
      </p:pic>
      <p:sp>
        <p:nvSpPr>
          <p:cNvPr id="9" name="Text 5"/>
          <p:cNvSpPr/>
          <p:nvPr/>
        </p:nvSpPr>
        <p:spPr>
          <a:xfrm>
            <a:off x="4744436" y="3900643"/>
            <a:ext cx="2746673" cy="578644"/>
          </a:xfrm>
          <a:prstGeom prst="rect">
            <a:avLst/>
          </a:prstGeom>
          <a:noFill/>
        </p:spPr>
        <p:txBody>
          <a:bodyPr wrap="square" rtlCol="0" anchor="t"/>
          <a:lstStyle/>
          <a:p>
            <a:pPr>
              <a:lnSpc>
                <a:spcPts val="2279"/>
              </a:lnSpc>
            </a:pPr>
            <a:r>
              <a:rPr lang="en-US" sz="1821" dirty="0">
                <a:solidFill>
                  <a:srgbClr val="F2F2F3"/>
                </a:solidFill>
                <a:latin typeface="Times New Roman" panose="02020603050405020304" pitchFamily="18" charset="0"/>
                <a:ea typeface="Poppins" pitchFamily="34" charset="-122"/>
                <a:cs typeface="Times New Roman" panose="02020603050405020304" pitchFamily="18" charset="0"/>
              </a:rPr>
              <a:t>Smartphone integration</a:t>
            </a:r>
            <a:endParaRPr lang="en-US" sz="1821" dirty="0">
              <a:latin typeface="Times New Roman" panose="02020603050405020304" pitchFamily="18" charset="0"/>
              <a:cs typeface="Times New Roman" panose="02020603050405020304" pitchFamily="18" charset="0"/>
            </a:endParaRPr>
          </a:p>
        </p:txBody>
      </p:sp>
      <p:sp>
        <p:nvSpPr>
          <p:cNvPr id="10" name="Text 6"/>
          <p:cNvSpPr/>
          <p:nvPr/>
        </p:nvSpPr>
        <p:spPr>
          <a:xfrm>
            <a:off x="4722613" y="4382321"/>
            <a:ext cx="2746673" cy="1184672"/>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Integrated with smartphones, this system guides drivers with turn-by-turn navigation, ensuring they always take the fastest route.</a:t>
            </a:r>
            <a:endParaRPr lang="en-US" sz="1458"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7973422" y="1821507"/>
            <a:ext cx="2746673" cy="1697533"/>
          </a:xfrm>
          <a:prstGeom prst="rect">
            <a:avLst/>
          </a:prstGeom>
        </p:spPr>
      </p:pic>
      <p:sp>
        <p:nvSpPr>
          <p:cNvPr id="12" name="Text 7"/>
          <p:cNvSpPr/>
          <p:nvPr/>
        </p:nvSpPr>
        <p:spPr>
          <a:xfrm>
            <a:off x="8069217" y="3755982"/>
            <a:ext cx="2330450" cy="289322"/>
          </a:xfrm>
          <a:prstGeom prst="rect">
            <a:avLst/>
          </a:prstGeom>
          <a:noFill/>
        </p:spPr>
        <p:txBody>
          <a:bodyPr wrap="none" rtlCol="0" anchor="t"/>
          <a:lstStyle/>
          <a:p>
            <a:pPr>
              <a:lnSpc>
                <a:spcPts val="2279"/>
              </a:lnSpc>
            </a:pPr>
            <a:r>
              <a:rPr lang="en-US" sz="1821" dirty="0">
                <a:solidFill>
                  <a:srgbClr val="F2F2F3"/>
                </a:solidFill>
                <a:latin typeface="Times New Roman" panose="02020603050405020304" pitchFamily="18" charset="0"/>
                <a:ea typeface="Poppins" pitchFamily="34" charset="-122"/>
                <a:cs typeface="Times New Roman" panose="02020603050405020304" pitchFamily="18" charset="0"/>
              </a:rPr>
              <a:t>Traffic signal control</a:t>
            </a:r>
            <a:endParaRPr lang="en-US" sz="1821" dirty="0">
              <a:latin typeface="Times New Roman" panose="02020603050405020304" pitchFamily="18" charset="0"/>
              <a:cs typeface="Times New Roman" panose="02020603050405020304" pitchFamily="18" charset="0"/>
            </a:endParaRPr>
          </a:p>
        </p:txBody>
      </p:sp>
      <p:sp>
        <p:nvSpPr>
          <p:cNvPr id="13" name="Text 8"/>
          <p:cNvSpPr/>
          <p:nvPr/>
        </p:nvSpPr>
        <p:spPr>
          <a:xfrm>
            <a:off x="7973422" y="4353114"/>
            <a:ext cx="2746673" cy="1480840"/>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Ambsafe's central server communicates with traffic lights, ensuring they turn green when an ambulance approaches, clearing the way ahead.</a:t>
            </a:r>
            <a:endParaRPr lang="en-US" sz="1458"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2CDE6B6D-D8CF-428E-90BC-90F839872770}"/>
              </a:ext>
            </a:extLst>
          </p:cNvPr>
          <p:cNvSpPr/>
          <p:nvPr/>
        </p:nvSpPr>
        <p:spPr>
          <a:xfrm>
            <a:off x="914578" y="356017"/>
            <a:ext cx="10406390" cy="831277"/>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1285875" y="502526"/>
            <a:ext cx="6572250" cy="578644"/>
          </a:xfrm>
          <a:prstGeom prst="rect">
            <a:avLst/>
          </a:prstGeom>
          <a:noFill/>
        </p:spPr>
        <p:txBody>
          <a:bodyPr wrap="none" rtlCol="0" anchor="t"/>
          <a:lstStyle/>
          <a:p>
            <a:pPr>
              <a:lnSpc>
                <a:spcPts val="4558"/>
              </a:lnSpc>
            </a:pPr>
            <a:r>
              <a:rPr lang="en-US" sz="3646" dirty="0">
                <a:solidFill>
                  <a:srgbClr val="F2F2F3"/>
                </a:solidFill>
                <a:latin typeface="Times New Roman" panose="02020603050405020304" pitchFamily="18" charset="0"/>
                <a:ea typeface="Poppins" pitchFamily="34" charset="-122"/>
                <a:cs typeface="Times New Roman" panose="02020603050405020304" pitchFamily="18" charset="0"/>
              </a:rPr>
              <a:t>Efficient Traffic Management</a:t>
            </a:r>
            <a:endParaRPr lang="en-US" sz="3646" dirty="0">
              <a:latin typeface="Times New Roman" panose="02020603050405020304" pitchFamily="18" charset="0"/>
              <a:cs typeface="Times New Roman" panose="02020603050405020304" pitchFamily="18" charset="0"/>
            </a:endParaRPr>
          </a:p>
        </p:txBody>
      </p:sp>
      <p:sp>
        <p:nvSpPr>
          <p:cNvPr id="6" name="Shape 3"/>
          <p:cNvSpPr/>
          <p:nvPr/>
        </p:nvSpPr>
        <p:spPr>
          <a:xfrm>
            <a:off x="1470485" y="1710321"/>
            <a:ext cx="4165987" cy="1816650"/>
          </a:xfrm>
          <a:prstGeom prst="roundRect">
            <a:avLst>
              <a:gd name="adj" fmla="val 4953"/>
            </a:avLst>
          </a:prstGeom>
          <a:solidFill>
            <a:srgbClr val="3D3D42"/>
          </a:solidFill>
          <a:ln w="13811">
            <a:solidFill>
              <a:srgbClr val="494950"/>
            </a:solidFill>
            <a:prstDash val="solid"/>
          </a:ln>
        </p:spPr>
      </p:sp>
      <p:sp>
        <p:nvSpPr>
          <p:cNvPr id="7" name="Text 4"/>
          <p:cNvSpPr/>
          <p:nvPr/>
        </p:nvSpPr>
        <p:spPr>
          <a:xfrm>
            <a:off x="1644203" y="1887113"/>
            <a:ext cx="2127250" cy="289322"/>
          </a:xfrm>
          <a:prstGeom prst="rect">
            <a:avLst/>
          </a:prstGeom>
          <a:noFill/>
        </p:spPr>
        <p:txBody>
          <a:bodyPr wrap="none" rtlCol="0" anchor="t"/>
          <a:lstStyle/>
          <a:p>
            <a:pPr>
              <a:lnSpc>
                <a:spcPts val="2279"/>
              </a:lnSpc>
            </a:pPr>
            <a:r>
              <a:rPr lang="en-US" sz="1821" dirty="0">
                <a:solidFill>
                  <a:srgbClr val="E5E0DF"/>
                </a:solidFill>
                <a:latin typeface="Times New Roman" panose="02020603050405020304" pitchFamily="18" charset="0"/>
                <a:ea typeface="Poppins" pitchFamily="34" charset="-122"/>
                <a:cs typeface="Times New Roman" panose="02020603050405020304" pitchFamily="18" charset="0"/>
              </a:rPr>
              <a:t>Real-time tracking</a:t>
            </a:r>
            <a:endParaRPr lang="en-US" sz="1821" dirty="0">
              <a:latin typeface="Times New Roman" panose="02020603050405020304" pitchFamily="18" charset="0"/>
              <a:cs typeface="Times New Roman" panose="02020603050405020304" pitchFamily="18" charset="0"/>
            </a:endParaRPr>
          </a:p>
        </p:txBody>
      </p:sp>
      <p:sp>
        <p:nvSpPr>
          <p:cNvPr id="8" name="Text 5"/>
          <p:cNvSpPr/>
          <p:nvPr/>
        </p:nvSpPr>
        <p:spPr>
          <a:xfrm>
            <a:off x="1590429" y="2294432"/>
            <a:ext cx="3926098" cy="888504"/>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The central server continuously tracks the location of ambulances, enabling better coordination with traffic authorities.</a:t>
            </a:r>
            <a:endParaRPr lang="en-US" sz="1458" dirty="0">
              <a:latin typeface="Times New Roman" panose="02020603050405020304" pitchFamily="18" charset="0"/>
              <a:cs typeface="Times New Roman" panose="02020603050405020304" pitchFamily="18" charset="0"/>
            </a:endParaRPr>
          </a:p>
        </p:txBody>
      </p:sp>
      <p:sp>
        <p:nvSpPr>
          <p:cNvPr id="9" name="Shape 6"/>
          <p:cNvSpPr/>
          <p:nvPr/>
        </p:nvSpPr>
        <p:spPr>
          <a:xfrm>
            <a:off x="6620852" y="1672926"/>
            <a:ext cx="4165987" cy="1854045"/>
          </a:xfrm>
          <a:prstGeom prst="roundRect">
            <a:avLst>
              <a:gd name="adj" fmla="val 4953"/>
            </a:avLst>
          </a:prstGeom>
          <a:solidFill>
            <a:srgbClr val="3D3D42"/>
          </a:solidFill>
          <a:ln w="13811">
            <a:solidFill>
              <a:srgbClr val="494950"/>
            </a:solidFill>
            <a:prstDash val="solid"/>
          </a:ln>
        </p:spPr>
        <p:txBody>
          <a:bodyPr/>
          <a:lstStyle/>
          <a:p>
            <a:endParaRPr lang="en-IN" dirty="0">
              <a:latin typeface="Times New Roman" panose="02020603050405020304" pitchFamily="18" charset="0"/>
              <a:cs typeface="Times New Roman" panose="02020603050405020304" pitchFamily="18" charset="0"/>
            </a:endParaRPr>
          </a:p>
        </p:txBody>
      </p:sp>
      <p:sp>
        <p:nvSpPr>
          <p:cNvPr id="10" name="Text 7"/>
          <p:cNvSpPr/>
          <p:nvPr/>
        </p:nvSpPr>
        <p:spPr>
          <a:xfrm>
            <a:off x="6957072" y="1887113"/>
            <a:ext cx="2400300" cy="289322"/>
          </a:xfrm>
          <a:prstGeom prst="rect">
            <a:avLst/>
          </a:prstGeom>
          <a:noFill/>
        </p:spPr>
        <p:txBody>
          <a:bodyPr wrap="none" rtlCol="0" anchor="t"/>
          <a:lstStyle/>
          <a:p>
            <a:pPr>
              <a:lnSpc>
                <a:spcPts val="2279"/>
              </a:lnSpc>
            </a:pPr>
            <a:r>
              <a:rPr lang="en-US" sz="1821" dirty="0">
                <a:solidFill>
                  <a:srgbClr val="E5E0DF"/>
                </a:solidFill>
                <a:latin typeface="Times New Roman" panose="02020603050405020304" pitchFamily="18" charset="0"/>
                <a:ea typeface="Poppins" pitchFamily="34" charset="-122"/>
                <a:cs typeface="Times New Roman" panose="02020603050405020304" pitchFamily="18" charset="0"/>
              </a:rPr>
              <a:t>Reduced congestion</a:t>
            </a:r>
            <a:endParaRPr lang="en-US" sz="1821" dirty="0">
              <a:latin typeface="Times New Roman" panose="02020603050405020304" pitchFamily="18" charset="0"/>
              <a:cs typeface="Times New Roman" panose="02020603050405020304" pitchFamily="18" charset="0"/>
            </a:endParaRPr>
          </a:p>
        </p:txBody>
      </p:sp>
      <p:sp>
        <p:nvSpPr>
          <p:cNvPr id="11" name="Text 8"/>
          <p:cNvSpPr/>
          <p:nvPr/>
        </p:nvSpPr>
        <p:spPr>
          <a:xfrm>
            <a:off x="7000616" y="2322331"/>
            <a:ext cx="3720899" cy="888504"/>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By rerouting ambulances away from congested areas, Ambsafe helps reduce overall traffic congestion.</a:t>
            </a:r>
            <a:endParaRPr lang="en-US" sz="1458" dirty="0">
              <a:latin typeface="Times New Roman" panose="02020603050405020304" pitchFamily="18" charset="0"/>
              <a:cs typeface="Times New Roman" panose="02020603050405020304" pitchFamily="18" charset="0"/>
            </a:endParaRPr>
          </a:p>
        </p:txBody>
      </p:sp>
      <p:sp>
        <p:nvSpPr>
          <p:cNvPr id="12" name="Shape 9"/>
          <p:cNvSpPr/>
          <p:nvPr/>
        </p:nvSpPr>
        <p:spPr>
          <a:xfrm>
            <a:off x="2403226" y="4477575"/>
            <a:ext cx="7755334" cy="1385987"/>
          </a:xfrm>
          <a:prstGeom prst="roundRect">
            <a:avLst>
              <a:gd name="adj" fmla="val 6012"/>
            </a:avLst>
          </a:prstGeom>
          <a:solidFill>
            <a:srgbClr val="3D3D42"/>
          </a:solidFill>
          <a:ln w="13811">
            <a:solidFill>
              <a:srgbClr val="494950"/>
            </a:solidFill>
            <a:prstDash val="solid"/>
          </a:ln>
        </p:spPr>
        <p:txBody>
          <a:bodyPr/>
          <a:lstStyle/>
          <a:p>
            <a:endParaRPr lang="en-IN" dirty="0">
              <a:latin typeface="Times New Roman" panose="02020603050405020304" pitchFamily="18" charset="0"/>
              <a:cs typeface="Times New Roman" panose="02020603050405020304" pitchFamily="18" charset="0"/>
            </a:endParaRPr>
          </a:p>
        </p:txBody>
      </p:sp>
      <p:sp>
        <p:nvSpPr>
          <p:cNvPr id="13" name="Text 10"/>
          <p:cNvSpPr/>
          <p:nvPr/>
        </p:nvSpPr>
        <p:spPr>
          <a:xfrm>
            <a:off x="2599878" y="4646895"/>
            <a:ext cx="2343150" cy="368858"/>
          </a:xfrm>
          <a:prstGeom prst="rect">
            <a:avLst/>
          </a:prstGeom>
          <a:noFill/>
        </p:spPr>
        <p:txBody>
          <a:bodyPr wrap="none" rtlCol="0" anchor="t"/>
          <a:lstStyle/>
          <a:p>
            <a:pPr>
              <a:lnSpc>
                <a:spcPts val="2279"/>
              </a:lnSpc>
            </a:pPr>
            <a:r>
              <a:rPr lang="en-US" sz="1821" dirty="0">
                <a:solidFill>
                  <a:srgbClr val="E5E0DF"/>
                </a:solidFill>
                <a:latin typeface="Times New Roman" panose="02020603050405020304" pitchFamily="18" charset="0"/>
                <a:ea typeface="Poppins" pitchFamily="34" charset="-122"/>
                <a:cs typeface="Times New Roman" panose="02020603050405020304" pitchFamily="18" charset="0"/>
              </a:rPr>
              <a:t>Emergency priorities</a:t>
            </a:r>
            <a:endParaRPr lang="en-US" sz="1821" dirty="0">
              <a:latin typeface="Times New Roman" panose="02020603050405020304" pitchFamily="18" charset="0"/>
              <a:cs typeface="Times New Roman" panose="02020603050405020304" pitchFamily="18" charset="0"/>
            </a:endParaRPr>
          </a:p>
        </p:txBody>
      </p:sp>
      <p:sp>
        <p:nvSpPr>
          <p:cNvPr id="14" name="Text 11"/>
          <p:cNvSpPr/>
          <p:nvPr/>
        </p:nvSpPr>
        <p:spPr>
          <a:xfrm>
            <a:off x="2599877" y="5123889"/>
            <a:ext cx="7362032" cy="592336"/>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Traffic signals are adjusted in real-time based on the proximity of ambulances, giving priority to emergency vehicles and saving critical time.</a:t>
            </a:r>
            <a:endParaRPr lang="en-US" sz="1458"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C2E7D93E-B3FF-44F4-8F8B-726561D02F5D}"/>
              </a:ext>
            </a:extLst>
          </p:cNvPr>
          <p:cNvSpPr/>
          <p:nvPr/>
        </p:nvSpPr>
        <p:spPr>
          <a:xfrm>
            <a:off x="914578" y="338600"/>
            <a:ext cx="10406390" cy="831277"/>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3297500" y="361753"/>
            <a:ext cx="5162550" cy="578048"/>
          </a:xfrm>
          <a:prstGeom prst="rect">
            <a:avLst/>
          </a:prstGeom>
          <a:noFill/>
        </p:spPr>
        <p:txBody>
          <a:bodyPr wrap="none" rtlCol="0" anchor="t"/>
          <a:lstStyle/>
          <a:p>
            <a:pPr>
              <a:lnSpc>
                <a:spcPts val="4550"/>
              </a:lnSpc>
            </a:pPr>
            <a:r>
              <a:rPr lang="en-US" sz="3642" dirty="0">
                <a:solidFill>
                  <a:srgbClr val="F2F2F3"/>
                </a:solidFill>
                <a:latin typeface="Times New Roman" panose="02020603050405020304" pitchFamily="18" charset="0"/>
                <a:ea typeface="Poppins" pitchFamily="34" charset="-122"/>
                <a:cs typeface="Times New Roman" panose="02020603050405020304" pitchFamily="18" charset="0"/>
              </a:rPr>
              <a:t>User-Friendly Interface</a:t>
            </a:r>
            <a:endParaRPr lang="en-US" sz="3642" dirty="0">
              <a:latin typeface="Times New Roman" panose="02020603050405020304" pitchFamily="18" charset="0"/>
              <a:cs typeface="Times New Roman" panose="02020603050405020304" pitchFamily="18" charset="0"/>
            </a:endParaRPr>
          </a:p>
        </p:txBody>
      </p:sp>
      <p:sp>
        <p:nvSpPr>
          <p:cNvPr id="6" name="Shape 3"/>
          <p:cNvSpPr/>
          <p:nvPr/>
        </p:nvSpPr>
        <p:spPr>
          <a:xfrm>
            <a:off x="2293720" y="1428207"/>
            <a:ext cx="36909" cy="4987826"/>
          </a:xfrm>
          <a:prstGeom prst="roundRect">
            <a:avLst>
              <a:gd name="adj" fmla="val 225548"/>
            </a:avLst>
          </a:prstGeom>
          <a:solidFill>
            <a:srgbClr val="494950"/>
          </a:solidFill>
        </p:spPr>
      </p:sp>
      <p:sp>
        <p:nvSpPr>
          <p:cNvPr id="7" name="Shape 4"/>
          <p:cNvSpPr/>
          <p:nvPr/>
        </p:nvSpPr>
        <p:spPr>
          <a:xfrm>
            <a:off x="2501831" y="1825919"/>
            <a:ext cx="647403" cy="36909"/>
          </a:xfrm>
          <a:prstGeom prst="roundRect">
            <a:avLst>
              <a:gd name="adj" fmla="val 225548"/>
            </a:avLst>
          </a:prstGeom>
          <a:solidFill>
            <a:srgbClr val="494950"/>
          </a:solidFill>
        </p:spPr>
      </p:sp>
      <p:sp>
        <p:nvSpPr>
          <p:cNvPr id="8" name="Shape 5"/>
          <p:cNvSpPr/>
          <p:nvPr/>
        </p:nvSpPr>
        <p:spPr>
          <a:xfrm>
            <a:off x="2122517" y="1589808"/>
            <a:ext cx="416223" cy="496638"/>
          </a:xfrm>
          <a:prstGeom prst="roundRect">
            <a:avLst>
              <a:gd name="adj" fmla="val 20001"/>
            </a:avLst>
          </a:prstGeom>
          <a:solidFill>
            <a:srgbClr val="3D3D42"/>
          </a:solidFill>
          <a:ln w="13811">
            <a:solidFill>
              <a:srgbClr val="494950"/>
            </a:solidFill>
            <a:prstDash val="solid"/>
          </a:ln>
        </p:spPr>
      </p:sp>
      <p:sp>
        <p:nvSpPr>
          <p:cNvPr id="9" name="Text 6"/>
          <p:cNvSpPr/>
          <p:nvPr/>
        </p:nvSpPr>
        <p:spPr>
          <a:xfrm>
            <a:off x="2270899" y="1642682"/>
            <a:ext cx="82550" cy="346869"/>
          </a:xfrm>
          <a:prstGeom prst="rect">
            <a:avLst/>
          </a:prstGeom>
          <a:noFill/>
        </p:spPr>
        <p:txBody>
          <a:bodyPr wrap="none" rtlCol="0" anchor="t"/>
          <a:lstStyle/>
          <a:p>
            <a:pPr algn="ctr">
              <a:lnSpc>
                <a:spcPts val="2729"/>
              </a:lnSpc>
            </a:pPr>
            <a:r>
              <a:rPr lang="en-US" sz="2183" dirty="0">
                <a:solidFill>
                  <a:srgbClr val="E5E0DF"/>
                </a:solidFill>
                <a:latin typeface="Times New Roman" panose="02020603050405020304" pitchFamily="18" charset="0"/>
                <a:ea typeface="Poppins" pitchFamily="34" charset="-122"/>
                <a:cs typeface="Times New Roman" panose="02020603050405020304" pitchFamily="18" charset="0"/>
              </a:rPr>
              <a:t>1</a:t>
            </a:r>
            <a:endParaRPr lang="en-US" sz="2183" dirty="0">
              <a:latin typeface="Times New Roman" panose="02020603050405020304" pitchFamily="18" charset="0"/>
              <a:cs typeface="Times New Roman" panose="02020603050405020304" pitchFamily="18" charset="0"/>
            </a:endParaRPr>
          </a:p>
        </p:txBody>
      </p:sp>
      <p:sp>
        <p:nvSpPr>
          <p:cNvPr id="10" name="Text 7"/>
          <p:cNvSpPr/>
          <p:nvPr/>
        </p:nvSpPr>
        <p:spPr>
          <a:xfrm>
            <a:off x="3209331" y="1681407"/>
            <a:ext cx="1849933" cy="289024"/>
          </a:xfrm>
          <a:prstGeom prst="rect">
            <a:avLst/>
          </a:prstGeom>
          <a:noFill/>
        </p:spPr>
        <p:txBody>
          <a:bodyPr wrap="none" rtlCol="0" anchor="t"/>
          <a:lstStyle/>
          <a:p>
            <a:pPr>
              <a:lnSpc>
                <a:spcPts val="2275"/>
              </a:lnSpc>
            </a:pPr>
            <a:r>
              <a:rPr lang="en-US" sz="1821" dirty="0">
                <a:solidFill>
                  <a:srgbClr val="E5E0DF"/>
                </a:solidFill>
                <a:latin typeface="Times New Roman" panose="02020603050405020304" pitchFamily="18" charset="0"/>
                <a:ea typeface="Poppins" pitchFamily="34" charset="-122"/>
                <a:cs typeface="Times New Roman" panose="02020603050405020304" pitchFamily="18" charset="0"/>
              </a:rPr>
              <a:t>Intuitive design</a:t>
            </a:r>
            <a:endParaRPr lang="en-US" sz="1821" dirty="0">
              <a:latin typeface="Times New Roman" panose="02020603050405020304" pitchFamily="18" charset="0"/>
              <a:cs typeface="Times New Roman" panose="02020603050405020304" pitchFamily="18" charset="0"/>
            </a:endParaRPr>
          </a:p>
        </p:txBody>
      </p:sp>
      <p:sp>
        <p:nvSpPr>
          <p:cNvPr id="11" name="Text 8"/>
          <p:cNvSpPr/>
          <p:nvPr/>
        </p:nvSpPr>
        <p:spPr>
          <a:xfrm>
            <a:off x="3209331" y="2067025"/>
            <a:ext cx="6461919" cy="592138"/>
          </a:xfrm>
          <a:prstGeom prst="rect">
            <a:avLst/>
          </a:prstGeom>
          <a:noFill/>
        </p:spPr>
        <p:txBody>
          <a:bodyPr wrap="square" rtlCol="0" anchor="t"/>
          <a:lstStyle/>
          <a:p>
            <a:pPr>
              <a:lnSpc>
                <a:spcPts val="2329"/>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The user interface of Ambsafe is user-friendly and requires minimal training to use, ensuring quick adoption and ease of use for emergency responders.</a:t>
            </a:r>
            <a:endParaRPr lang="en-US" sz="1458" dirty="0">
              <a:latin typeface="Times New Roman" panose="02020603050405020304" pitchFamily="18" charset="0"/>
              <a:cs typeface="Times New Roman" panose="02020603050405020304" pitchFamily="18" charset="0"/>
            </a:endParaRPr>
          </a:p>
        </p:txBody>
      </p:sp>
      <p:sp>
        <p:nvSpPr>
          <p:cNvPr id="12" name="Shape 9"/>
          <p:cNvSpPr/>
          <p:nvPr/>
        </p:nvSpPr>
        <p:spPr>
          <a:xfrm>
            <a:off x="2484302" y="3435029"/>
            <a:ext cx="647403" cy="36909"/>
          </a:xfrm>
          <a:prstGeom prst="roundRect">
            <a:avLst>
              <a:gd name="adj" fmla="val 225548"/>
            </a:avLst>
          </a:prstGeom>
          <a:solidFill>
            <a:srgbClr val="494950"/>
          </a:solidFill>
        </p:spPr>
      </p:sp>
      <p:sp>
        <p:nvSpPr>
          <p:cNvPr id="13" name="Shape 10"/>
          <p:cNvSpPr/>
          <p:nvPr/>
        </p:nvSpPr>
        <p:spPr>
          <a:xfrm>
            <a:off x="2112196" y="3191917"/>
            <a:ext cx="416223" cy="416223"/>
          </a:xfrm>
          <a:prstGeom prst="roundRect">
            <a:avLst>
              <a:gd name="adj" fmla="val 20001"/>
            </a:avLst>
          </a:prstGeom>
          <a:solidFill>
            <a:srgbClr val="3D3D42"/>
          </a:solidFill>
          <a:ln w="13811">
            <a:solidFill>
              <a:srgbClr val="494950"/>
            </a:solidFill>
            <a:prstDash val="solid"/>
          </a:ln>
        </p:spPr>
      </p:sp>
      <p:sp>
        <p:nvSpPr>
          <p:cNvPr id="14" name="Text 11"/>
          <p:cNvSpPr/>
          <p:nvPr/>
        </p:nvSpPr>
        <p:spPr>
          <a:xfrm>
            <a:off x="2232799" y="3185071"/>
            <a:ext cx="158750" cy="346869"/>
          </a:xfrm>
          <a:prstGeom prst="rect">
            <a:avLst/>
          </a:prstGeom>
          <a:noFill/>
        </p:spPr>
        <p:txBody>
          <a:bodyPr wrap="none" rtlCol="0" anchor="t"/>
          <a:lstStyle/>
          <a:p>
            <a:pPr algn="ctr">
              <a:lnSpc>
                <a:spcPts val="2729"/>
              </a:lnSpc>
            </a:pPr>
            <a:r>
              <a:rPr lang="en-US" sz="2183" dirty="0">
                <a:solidFill>
                  <a:srgbClr val="E5E0DF"/>
                </a:solidFill>
                <a:latin typeface="Times New Roman" panose="02020603050405020304" pitchFamily="18" charset="0"/>
                <a:ea typeface="Poppins" pitchFamily="34" charset="-122"/>
                <a:cs typeface="Times New Roman" panose="02020603050405020304" pitchFamily="18" charset="0"/>
              </a:rPr>
              <a:t>2</a:t>
            </a:r>
            <a:endParaRPr lang="en-US" sz="2183" dirty="0">
              <a:latin typeface="Times New Roman" panose="02020603050405020304" pitchFamily="18" charset="0"/>
              <a:cs typeface="Times New Roman" panose="02020603050405020304" pitchFamily="18" charset="0"/>
            </a:endParaRPr>
          </a:p>
        </p:txBody>
      </p:sp>
      <p:sp>
        <p:nvSpPr>
          <p:cNvPr id="15" name="Text 12"/>
          <p:cNvSpPr/>
          <p:nvPr/>
        </p:nvSpPr>
        <p:spPr>
          <a:xfrm>
            <a:off x="3224458" y="3255516"/>
            <a:ext cx="2165350" cy="289024"/>
          </a:xfrm>
          <a:prstGeom prst="rect">
            <a:avLst/>
          </a:prstGeom>
          <a:noFill/>
        </p:spPr>
        <p:txBody>
          <a:bodyPr wrap="none" rtlCol="0" anchor="t"/>
          <a:lstStyle/>
          <a:p>
            <a:pPr>
              <a:lnSpc>
                <a:spcPts val="2275"/>
              </a:lnSpc>
            </a:pPr>
            <a:r>
              <a:rPr lang="en-US" sz="1821" dirty="0">
                <a:solidFill>
                  <a:srgbClr val="E5E0DF"/>
                </a:solidFill>
                <a:latin typeface="Times New Roman" panose="02020603050405020304" pitchFamily="18" charset="0"/>
                <a:ea typeface="Poppins" pitchFamily="34" charset="-122"/>
                <a:cs typeface="Times New Roman" panose="02020603050405020304" pitchFamily="18" charset="0"/>
              </a:rPr>
              <a:t>Real-time updates</a:t>
            </a:r>
            <a:endParaRPr lang="en-US" sz="1821" dirty="0">
              <a:latin typeface="Times New Roman" panose="02020603050405020304" pitchFamily="18" charset="0"/>
              <a:cs typeface="Times New Roman" panose="02020603050405020304" pitchFamily="18" charset="0"/>
            </a:endParaRPr>
          </a:p>
        </p:txBody>
      </p:sp>
      <p:sp>
        <p:nvSpPr>
          <p:cNvPr id="16" name="Text 13"/>
          <p:cNvSpPr/>
          <p:nvPr/>
        </p:nvSpPr>
        <p:spPr>
          <a:xfrm>
            <a:off x="3224458" y="3655466"/>
            <a:ext cx="6461919" cy="888207"/>
          </a:xfrm>
          <a:prstGeom prst="rect">
            <a:avLst/>
          </a:prstGeom>
          <a:noFill/>
        </p:spPr>
        <p:txBody>
          <a:bodyPr wrap="square" rtlCol="0" anchor="t"/>
          <a:lstStyle/>
          <a:p>
            <a:pPr>
              <a:lnSpc>
                <a:spcPts val="2329"/>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Dispatchers and drivers can see real-time updates on the ambulance location, traffic conditions, and estimated arrival time, enabling efficient decision-making.</a:t>
            </a:r>
            <a:endParaRPr lang="en-US" sz="1458" dirty="0">
              <a:latin typeface="Times New Roman" panose="02020603050405020304" pitchFamily="18" charset="0"/>
              <a:cs typeface="Times New Roman" panose="02020603050405020304" pitchFamily="18" charset="0"/>
            </a:endParaRPr>
          </a:p>
        </p:txBody>
      </p:sp>
      <p:sp>
        <p:nvSpPr>
          <p:cNvPr id="17" name="Shape 14"/>
          <p:cNvSpPr/>
          <p:nvPr/>
        </p:nvSpPr>
        <p:spPr>
          <a:xfrm>
            <a:off x="2501830" y="5091111"/>
            <a:ext cx="647403" cy="36909"/>
          </a:xfrm>
          <a:prstGeom prst="roundRect">
            <a:avLst>
              <a:gd name="adj" fmla="val 225548"/>
            </a:avLst>
          </a:prstGeom>
          <a:solidFill>
            <a:srgbClr val="494950"/>
          </a:solidFill>
        </p:spPr>
      </p:sp>
      <p:sp>
        <p:nvSpPr>
          <p:cNvPr id="18" name="Shape 15"/>
          <p:cNvSpPr/>
          <p:nvPr/>
        </p:nvSpPr>
        <p:spPr>
          <a:xfrm>
            <a:off x="2104062" y="4880523"/>
            <a:ext cx="416223" cy="416223"/>
          </a:xfrm>
          <a:prstGeom prst="roundRect">
            <a:avLst>
              <a:gd name="adj" fmla="val 20001"/>
            </a:avLst>
          </a:prstGeom>
          <a:solidFill>
            <a:srgbClr val="3D3D42"/>
          </a:solidFill>
          <a:ln w="13811">
            <a:solidFill>
              <a:srgbClr val="494950"/>
            </a:solidFill>
            <a:prstDash val="solid"/>
          </a:ln>
        </p:spPr>
      </p:sp>
      <p:sp>
        <p:nvSpPr>
          <p:cNvPr id="19" name="Text 16"/>
          <p:cNvSpPr/>
          <p:nvPr/>
        </p:nvSpPr>
        <p:spPr>
          <a:xfrm>
            <a:off x="2226449" y="4877692"/>
            <a:ext cx="165100" cy="346869"/>
          </a:xfrm>
          <a:prstGeom prst="rect">
            <a:avLst/>
          </a:prstGeom>
          <a:noFill/>
        </p:spPr>
        <p:txBody>
          <a:bodyPr wrap="none" rtlCol="0" anchor="t"/>
          <a:lstStyle/>
          <a:p>
            <a:pPr algn="ctr">
              <a:lnSpc>
                <a:spcPts val="2729"/>
              </a:lnSpc>
            </a:pPr>
            <a:r>
              <a:rPr lang="en-US" sz="2183" dirty="0">
                <a:solidFill>
                  <a:srgbClr val="E5E0DF"/>
                </a:solidFill>
                <a:latin typeface="Times New Roman" panose="02020603050405020304" pitchFamily="18" charset="0"/>
                <a:ea typeface="Poppins" pitchFamily="34" charset="-122"/>
                <a:cs typeface="Times New Roman" panose="02020603050405020304" pitchFamily="18" charset="0"/>
              </a:rPr>
              <a:t>3</a:t>
            </a:r>
            <a:endParaRPr lang="en-US" sz="2183" dirty="0">
              <a:latin typeface="Times New Roman" panose="02020603050405020304" pitchFamily="18" charset="0"/>
              <a:cs typeface="Times New Roman" panose="02020603050405020304" pitchFamily="18" charset="0"/>
            </a:endParaRPr>
          </a:p>
        </p:txBody>
      </p:sp>
      <p:sp>
        <p:nvSpPr>
          <p:cNvPr id="20" name="Text 17"/>
          <p:cNvSpPr/>
          <p:nvPr/>
        </p:nvSpPr>
        <p:spPr>
          <a:xfrm>
            <a:off x="3259514" y="4906614"/>
            <a:ext cx="2419350" cy="289024"/>
          </a:xfrm>
          <a:prstGeom prst="rect">
            <a:avLst/>
          </a:prstGeom>
          <a:noFill/>
        </p:spPr>
        <p:txBody>
          <a:bodyPr wrap="none" rtlCol="0" anchor="t"/>
          <a:lstStyle/>
          <a:p>
            <a:pPr>
              <a:lnSpc>
                <a:spcPts val="2275"/>
              </a:lnSpc>
            </a:pPr>
            <a:r>
              <a:rPr lang="en-US" sz="1821" dirty="0">
                <a:solidFill>
                  <a:srgbClr val="E5E0DF"/>
                </a:solidFill>
                <a:latin typeface="Times New Roman" panose="02020603050405020304" pitchFamily="18" charset="0"/>
                <a:ea typeface="Poppins" pitchFamily="34" charset="-122"/>
                <a:cs typeface="Times New Roman" panose="02020603050405020304" pitchFamily="18" charset="0"/>
              </a:rPr>
              <a:t>Seamless integration</a:t>
            </a:r>
            <a:endParaRPr lang="en-US" sz="1821" dirty="0">
              <a:latin typeface="Times New Roman" panose="02020603050405020304" pitchFamily="18" charset="0"/>
              <a:cs typeface="Times New Roman" panose="02020603050405020304" pitchFamily="18" charset="0"/>
            </a:endParaRPr>
          </a:p>
        </p:txBody>
      </p:sp>
      <p:sp>
        <p:nvSpPr>
          <p:cNvPr id="21" name="Text 18"/>
          <p:cNvSpPr/>
          <p:nvPr/>
        </p:nvSpPr>
        <p:spPr>
          <a:xfrm>
            <a:off x="3297500" y="5455408"/>
            <a:ext cx="6461919" cy="592138"/>
          </a:xfrm>
          <a:prstGeom prst="rect">
            <a:avLst/>
          </a:prstGeom>
          <a:noFill/>
        </p:spPr>
        <p:txBody>
          <a:bodyPr wrap="square" rtlCol="0" anchor="t"/>
          <a:lstStyle/>
          <a:p>
            <a:pPr>
              <a:lnSpc>
                <a:spcPts val="2329"/>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Ambsafe seamlessly integrates with existing ambulance management systems, making it easy to implement and cost-effective.</a:t>
            </a:r>
            <a:endParaRPr lang="en-US" sz="1458" dirty="0">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5FB93144-8EC8-4352-935B-B0F29F8ABF75}"/>
              </a:ext>
            </a:extLst>
          </p:cNvPr>
          <p:cNvSpPr/>
          <p:nvPr/>
        </p:nvSpPr>
        <p:spPr>
          <a:xfrm>
            <a:off x="914578" y="321183"/>
            <a:ext cx="10406390" cy="831277"/>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384819" y="430082"/>
            <a:ext cx="5797550" cy="578644"/>
          </a:xfrm>
          <a:prstGeom prst="rect">
            <a:avLst/>
          </a:prstGeom>
          <a:noFill/>
        </p:spPr>
        <p:txBody>
          <a:bodyPr wrap="none" rtlCol="0" anchor="t"/>
          <a:lstStyle/>
          <a:p>
            <a:pPr>
              <a:lnSpc>
                <a:spcPts val="4558"/>
              </a:lnSpc>
            </a:pPr>
            <a:r>
              <a:rPr lang="en-US" sz="3646" dirty="0">
                <a:solidFill>
                  <a:srgbClr val="F2F2F3"/>
                </a:solidFill>
                <a:latin typeface="Times New Roman" panose="02020603050405020304" pitchFamily="18" charset="0"/>
                <a:ea typeface="Poppins" pitchFamily="34" charset="-122"/>
                <a:cs typeface="Times New Roman" panose="02020603050405020304" pitchFamily="18" charset="0"/>
              </a:rPr>
              <a:t>Improved Response Time</a:t>
            </a:r>
            <a:endParaRPr lang="en-US" sz="3646" dirty="0">
              <a:latin typeface="Times New Roman" panose="02020603050405020304" pitchFamily="18" charset="0"/>
              <a:cs typeface="Times New Roman" panose="02020603050405020304" pitchFamily="18" charset="0"/>
            </a:endParaRPr>
          </a:p>
        </p:txBody>
      </p:sp>
      <p:sp>
        <p:nvSpPr>
          <p:cNvPr id="5" name="Shape 3"/>
          <p:cNvSpPr/>
          <p:nvPr/>
        </p:nvSpPr>
        <p:spPr>
          <a:xfrm>
            <a:off x="1159909" y="1880316"/>
            <a:ext cx="9744890" cy="3339678"/>
          </a:xfrm>
          <a:prstGeom prst="roundRect">
            <a:avLst>
              <a:gd name="adj" fmla="val 3042"/>
            </a:avLst>
          </a:prstGeom>
          <a:noFill/>
          <a:ln w="13811">
            <a:solidFill>
              <a:srgbClr val="FFFFFF">
                <a:alpha val="24000"/>
              </a:srgbClr>
            </a:solidFill>
            <a:prstDash val="solid"/>
          </a:ln>
        </p:spPr>
      </p:sp>
      <p:sp>
        <p:nvSpPr>
          <p:cNvPr id="6" name="Shape 4"/>
          <p:cNvSpPr/>
          <p:nvPr/>
        </p:nvSpPr>
        <p:spPr>
          <a:xfrm>
            <a:off x="1123406" y="1880316"/>
            <a:ext cx="9781392" cy="609411"/>
          </a:xfrm>
          <a:prstGeom prst="rect">
            <a:avLst/>
          </a:prstGeom>
          <a:solidFill>
            <a:srgbClr val="FFFFFF">
              <a:alpha val="4000"/>
            </a:srgbClr>
          </a:solidFill>
        </p:spPr>
      </p:sp>
      <p:sp>
        <p:nvSpPr>
          <p:cNvPr id="7" name="Text 5"/>
          <p:cNvSpPr/>
          <p:nvPr/>
        </p:nvSpPr>
        <p:spPr>
          <a:xfrm>
            <a:off x="2098813" y="2030339"/>
            <a:ext cx="1553615" cy="340227"/>
          </a:xfrm>
          <a:prstGeom prst="rect">
            <a:avLst/>
          </a:prstGeom>
          <a:noFill/>
        </p:spPr>
        <p:txBody>
          <a:bodyPr wrap="none" rtlCol="0" anchor="t"/>
          <a:lstStyle/>
          <a:p>
            <a:pPr>
              <a:lnSpc>
                <a:spcPts val="2333"/>
              </a:lnSpc>
            </a:pPr>
            <a:r>
              <a:rPr lang="en-US" sz="2000" b="1" dirty="0">
                <a:solidFill>
                  <a:srgbClr val="E5E0DF"/>
                </a:solidFill>
                <a:latin typeface="Times New Roman" panose="02020603050405020304" pitchFamily="18" charset="0"/>
                <a:ea typeface="Roboto" pitchFamily="34" charset="-122"/>
                <a:cs typeface="Times New Roman" panose="02020603050405020304" pitchFamily="18" charset="0"/>
              </a:rPr>
              <a:t>Before Ambsafe</a:t>
            </a:r>
            <a:endParaRPr lang="en-US" sz="2000" dirty="0">
              <a:latin typeface="Times New Roman" panose="02020603050405020304" pitchFamily="18" charset="0"/>
              <a:cs typeface="Times New Roman" panose="02020603050405020304" pitchFamily="18" charset="0"/>
            </a:endParaRPr>
          </a:p>
        </p:txBody>
      </p:sp>
      <p:sp>
        <p:nvSpPr>
          <p:cNvPr id="8" name="Text 6"/>
          <p:cNvSpPr/>
          <p:nvPr/>
        </p:nvSpPr>
        <p:spPr>
          <a:xfrm>
            <a:off x="7308264" y="1998166"/>
            <a:ext cx="1553615" cy="368497"/>
          </a:xfrm>
          <a:prstGeom prst="rect">
            <a:avLst/>
          </a:prstGeom>
          <a:noFill/>
        </p:spPr>
        <p:txBody>
          <a:bodyPr wrap="none" rtlCol="0" anchor="t"/>
          <a:lstStyle/>
          <a:p>
            <a:pPr>
              <a:lnSpc>
                <a:spcPts val="2333"/>
              </a:lnSpc>
            </a:pPr>
            <a:r>
              <a:rPr lang="en-US" sz="2000" b="1" dirty="0">
                <a:solidFill>
                  <a:srgbClr val="E5E0DF"/>
                </a:solidFill>
                <a:latin typeface="Times New Roman" panose="02020603050405020304" pitchFamily="18" charset="0"/>
                <a:ea typeface="Roboto" pitchFamily="34" charset="-122"/>
                <a:cs typeface="Times New Roman" panose="02020603050405020304" pitchFamily="18" charset="0"/>
              </a:rPr>
              <a:t>After Ambsafe</a:t>
            </a:r>
            <a:endParaRPr lang="en-US" sz="2000" dirty="0">
              <a:latin typeface="Times New Roman" panose="02020603050405020304" pitchFamily="18" charset="0"/>
              <a:cs typeface="Times New Roman" panose="02020603050405020304" pitchFamily="18" charset="0"/>
            </a:endParaRPr>
          </a:p>
        </p:txBody>
      </p:sp>
      <p:sp>
        <p:nvSpPr>
          <p:cNvPr id="9" name="Shape 7"/>
          <p:cNvSpPr/>
          <p:nvPr/>
        </p:nvSpPr>
        <p:spPr>
          <a:xfrm>
            <a:off x="1123406" y="2529086"/>
            <a:ext cx="9781393" cy="855190"/>
          </a:xfrm>
          <a:prstGeom prst="rect">
            <a:avLst/>
          </a:prstGeom>
          <a:solidFill>
            <a:srgbClr val="000000">
              <a:alpha val="4000"/>
            </a:srgbClr>
          </a:solidFill>
        </p:spPr>
        <p:txBody>
          <a:bodyPr/>
          <a:lstStyle/>
          <a:p>
            <a:endParaRPr lang="en-IN" dirty="0"/>
          </a:p>
        </p:txBody>
      </p:sp>
      <p:sp>
        <p:nvSpPr>
          <p:cNvPr id="10" name="Text 8"/>
          <p:cNvSpPr/>
          <p:nvPr/>
        </p:nvSpPr>
        <p:spPr>
          <a:xfrm>
            <a:off x="1795835" y="2618613"/>
            <a:ext cx="4012704" cy="296168"/>
          </a:xfrm>
          <a:prstGeom prst="rect">
            <a:avLst/>
          </a:prstGeom>
          <a:noFill/>
        </p:spPr>
        <p:txBody>
          <a:bodyPr wrap="non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An average response time of 15 minutes</a:t>
            </a:r>
            <a:endParaRPr lang="en-US" sz="1458" dirty="0">
              <a:latin typeface="Times New Roman" panose="02020603050405020304" pitchFamily="18" charset="0"/>
              <a:cs typeface="Times New Roman" panose="02020603050405020304" pitchFamily="18" charset="0"/>
            </a:endParaRPr>
          </a:p>
        </p:txBody>
      </p:sp>
      <p:sp>
        <p:nvSpPr>
          <p:cNvPr id="11" name="Text 9"/>
          <p:cNvSpPr/>
          <p:nvPr/>
        </p:nvSpPr>
        <p:spPr>
          <a:xfrm>
            <a:off x="6676204" y="2529086"/>
            <a:ext cx="4012704" cy="296168"/>
          </a:xfrm>
          <a:prstGeom prst="rect">
            <a:avLst/>
          </a:prstGeom>
          <a:noFill/>
        </p:spPr>
        <p:txBody>
          <a:bodyPr wrap="non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An average response time of 8 minutes</a:t>
            </a:r>
            <a:endParaRPr lang="en-US" sz="1458" dirty="0">
              <a:latin typeface="Times New Roman" panose="02020603050405020304" pitchFamily="18" charset="0"/>
              <a:cs typeface="Times New Roman" panose="02020603050405020304" pitchFamily="18" charset="0"/>
            </a:endParaRPr>
          </a:p>
        </p:txBody>
      </p:sp>
      <p:sp>
        <p:nvSpPr>
          <p:cNvPr id="12" name="Shape 10"/>
          <p:cNvSpPr/>
          <p:nvPr/>
        </p:nvSpPr>
        <p:spPr>
          <a:xfrm>
            <a:off x="1159909" y="3406082"/>
            <a:ext cx="9744890" cy="932732"/>
          </a:xfrm>
          <a:prstGeom prst="rect">
            <a:avLst/>
          </a:prstGeom>
          <a:solidFill>
            <a:srgbClr val="FFFFFF">
              <a:alpha val="4000"/>
            </a:srgbClr>
          </a:solidFill>
        </p:spPr>
        <p:txBody>
          <a:bodyPr/>
          <a:lstStyle/>
          <a:p>
            <a:endParaRPr lang="en-IN" dirty="0"/>
          </a:p>
        </p:txBody>
      </p:sp>
      <p:sp>
        <p:nvSpPr>
          <p:cNvPr id="13" name="Text 11"/>
          <p:cNvSpPr/>
          <p:nvPr/>
        </p:nvSpPr>
        <p:spPr>
          <a:xfrm>
            <a:off x="1795835" y="3415853"/>
            <a:ext cx="3568646" cy="592336"/>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Delays due to traffic jams and inefficient route planning</a:t>
            </a:r>
            <a:endParaRPr lang="en-US" sz="1458" dirty="0">
              <a:latin typeface="Times New Roman" panose="02020603050405020304" pitchFamily="18" charset="0"/>
              <a:cs typeface="Times New Roman" panose="02020603050405020304" pitchFamily="18" charset="0"/>
            </a:endParaRPr>
          </a:p>
        </p:txBody>
      </p:sp>
      <p:sp>
        <p:nvSpPr>
          <p:cNvPr id="14" name="Text 12"/>
          <p:cNvSpPr/>
          <p:nvPr/>
        </p:nvSpPr>
        <p:spPr>
          <a:xfrm>
            <a:off x="6676204" y="3415853"/>
            <a:ext cx="3734030" cy="592336"/>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Efficient routing and traffic signal control for faster response</a:t>
            </a:r>
            <a:endParaRPr lang="en-US" sz="1458" dirty="0">
              <a:latin typeface="Times New Roman" panose="02020603050405020304" pitchFamily="18" charset="0"/>
              <a:cs typeface="Times New Roman" panose="02020603050405020304" pitchFamily="18" charset="0"/>
            </a:endParaRPr>
          </a:p>
        </p:txBody>
      </p:sp>
      <p:sp>
        <p:nvSpPr>
          <p:cNvPr id="15" name="Shape 13"/>
          <p:cNvSpPr/>
          <p:nvPr/>
        </p:nvSpPr>
        <p:spPr>
          <a:xfrm>
            <a:off x="1120451" y="4392906"/>
            <a:ext cx="9784348" cy="827088"/>
          </a:xfrm>
          <a:prstGeom prst="rect">
            <a:avLst/>
          </a:prstGeom>
          <a:solidFill>
            <a:srgbClr val="000000">
              <a:alpha val="4000"/>
            </a:srgbClr>
          </a:solidFill>
        </p:spPr>
        <p:txBody>
          <a:bodyPr/>
          <a:lstStyle/>
          <a:p>
            <a:endParaRPr lang="en-IN" dirty="0"/>
          </a:p>
        </p:txBody>
      </p:sp>
      <p:sp>
        <p:nvSpPr>
          <p:cNvPr id="16" name="Text 14"/>
          <p:cNvSpPr/>
          <p:nvPr/>
        </p:nvSpPr>
        <p:spPr>
          <a:xfrm>
            <a:off x="1832145" y="4443847"/>
            <a:ext cx="4012704" cy="296168"/>
          </a:xfrm>
          <a:prstGeom prst="rect">
            <a:avLst/>
          </a:prstGeom>
          <a:noFill/>
        </p:spPr>
        <p:txBody>
          <a:bodyPr wrap="non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Increase in patient mortality rates</a:t>
            </a:r>
            <a:endParaRPr lang="en-US" sz="1458" dirty="0">
              <a:latin typeface="Times New Roman" panose="02020603050405020304" pitchFamily="18" charset="0"/>
              <a:cs typeface="Times New Roman" panose="02020603050405020304" pitchFamily="18" charset="0"/>
            </a:endParaRPr>
          </a:p>
        </p:txBody>
      </p:sp>
      <p:sp>
        <p:nvSpPr>
          <p:cNvPr id="17" name="Text 15"/>
          <p:cNvSpPr/>
          <p:nvPr/>
        </p:nvSpPr>
        <p:spPr>
          <a:xfrm>
            <a:off x="6676204" y="4509730"/>
            <a:ext cx="3469282" cy="592336"/>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Potential to reduce patient mortality rates significantly</a:t>
            </a:r>
            <a:endParaRPr lang="en-US" sz="1458" dirty="0">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86DE8060-2102-4390-8468-33865E4E7F3E}"/>
              </a:ext>
            </a:extLst>
          </p:cNvPr>
          <p:cNvSpPr/>
          <p:nvPr/>
        </p:nvSpPr>
        <p:spPr>
          <a:xfrm>
            <a:off x="914578" y="303766"/>
            <a:ext cx="10406390" cy="831277"/>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555700" y="387017"/>
            <a:ext cx="4540250" cy="578644"/>
          </a:xfrm>
          <a:prstGeom prst="rect">
            <a:avLst/>
          </a:prstGeom>
          <a:noFill/>
        </p:spPr>
        <p:txBody>
          <a:bodyPr wrap="none" rtlCol="0" anchor="t"/>
          <a:lstStyle/>
          <a:p>
            <a:pPr>
              <a:lnSpc>
                <a:spcPts val="4558"/>
              </a:lnSpc>
            </a:pPr>
            <a:r>
              <a:rPr lang="en-US" sz="3646" dirty="0">
                <a:solidFill>
                  <a:srgbClr val="F2F2F3"/>
                </a:solidFill>
                <a:latin typeface="Times New Roman" panose="02020603050405020304" pitchFamily="18" charset="0"/>
                <a:ea typeface="Poppins" pitchFamily="34" charset="-122"/>
                <a:cs typeface="Times New Roman" panose="02020603050405020304" pitchFamily="18" charset="0"/>
              </a:rPr>
              <a:t>Reliable and Secure</a:t>
            </a:r>
            <a:endParaRPr lang="en-US" sz="3646"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1698328" y="1853705"/>
            <a:ext cx="2746573" cy="1697434"/>
          </a:xfrm>
          <a:prstGeom prst="rect">
            <a:avLst/>
          </a:prstGeom>
        </p:spPr>
      </p:pic>
      <p:sp>
        <p:nvSpPr>
          <p:cNvPr id="6" name="Text 3"/>
          <p:cNvSpPr/>
          <p:nvPr/>
        </p:nvSpPr>
        <p:spPr>
          <a:xfrm>
            <a:off x="1698328" y="3782517"/>
            <a:ext cx="2746573" cy="578644"/>
          </a:xfrm>
          <a:prstGeom prst="rect">
            <a:avLst/>
          </a:prstGeom>
          <a:noFill/>
        </p:spPr>
        <p:txBody>
          <a:bodyPr wrap="square" rtlCol="0" anchor="t"/>
          <a:lstStyle/>
          <a:p>
            <a:pPr>
              <a:lnSpc>
                <a:spcPts val="2279"/>
              </a:lnSpc>
            </a:pPr>
            <a:r>
              <a:rPr lang="en-US" sz="1821" dirty="0">
                <a:solidFill>
                  <a:srgbClr val="F2F2F3"/>
                </a:solidFill>
                <a:latin typeface="Times New Roman" panose="02020603050405020304" pitchFamily="18" charset="0"/>
                <a:ea typeface="Poppins" pitchFamily="34" charset="-122"/>
                <a:cs typeface="Times New Roman" panose="02020603050405020304" pitchFamily="18" charset="0"/>
              </a:rPr>
              <a:t>Secure data transmission</a:t>
            </a:r>
            <a:endParaRPr lang="en-US" sz="1821" dirty="0">
              <a:latin typeface="Times New Roman" panose="02020603050405020304" pitchFamily="18" charset="0"/>
              <a:cs typeface="Times New Roman" panose="02020603050405020304" pitchFamily="18" charset="0"/>
            </a:endParaRPr>
          </a:p>
        </p:txBody>
      </p:sp>
      <p:sp>
        <p:nvSpPr>
          <p:cNvPr id="7" name="Text 4"/>
          <p:cNvSpPr/>
          <p:nvPr/>
        </p:nvSpPr>
        <p:spPr>
          <a:xfrm>
            <a:off x="1698328" y="4472186"/>
            <a:ext cx="2746573" cy="1480840"/>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Ambsafe uses encrypted communication protocols, ensuring the privacy and security of patient data during transmission.</a:t>
            </a:r>
            <a:endParaRPr lang="en-US" sz="1458"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4722614" y="1853704"/>
            <a:ext cx="2746673" cy="1697533"/>
          </a:xfrm>
          <a:prstGeom prst="rect">
            <a:avLst/>
          </a:prstGeom>
        </p:spPr>
      </p:pic>
      <p:sp>
        <p:nvSpPr>
          <p:cNvPr id="9" name="Text 5"/>
          <p:cNvSpPr/>
          <p:nvPr/>
        </p:nvSpPr>
        <p:spPr>
          <a:xfrm>
            <a:off x="4722614" y="3782616"/>
            <a:ext cx="2746673" cy="578644"/>
          </a:xfrm>
          <a:prstGeom prst="rect">
            <a:avLst/>
          </a:prstGeom>
          <a:noFill/>
        </p:spPr>
        <p:txBody>
          <a:bodyPr wrap="square" rtlCol="0" anchor="t"/>
          <a:lstStyle/>
          <a:p>
            <a:pPr>
              <a:lnSpc>
                <a:spcPts val="2279"/>
              </a:lnSpc>
            </a:pPr>
            <a:r>
              <a:rPr lang="en-US" sz="1821" dirty="0">
                <a:solidFill>
                  <a:srgbClr val="F2F2F3"/>
                </a:solidFill>
                <a:latin typeface="Times New Roman" panose="02020603050405020304" pitchFamily="18" charset="0"/>
                <a:ea typeface="Poppins" pitchFamily="34" charset="-122"/>
                <a:cs typeface="Times New Roman" panose="02020603050405020304" pitchFamily="18" charset="0"/>
              </a:rPr>
              <a:t>Robust server infrastructure</a:t>
            </a:r>
            <a:endParaRPr lang="en-US" sz="1821" dirty="0">
              <a:latin typeface="Times New Roman" panose="02020603050405020304" pitchFamily="18" charset="0"/>
              <a:cs typeface="Times New Roman" panose="02020603050405020304" pitchFamily="18" charset="0"/>
            </a:endParaRPr>
          </a:p>
        </p:txBody>
      </p:sp>
      <p:sp>
        <p:nvSpPr>
          <p:cNvPr id="10" name="Text 6"/>
          <p:cNvSpPr/>
          <p:nvPr/>
        </p:nvSpPr>
        <p:spPr>
          <a:xfrm>
            <a:off x="4722614" y="4472285"/>
            <a:ext cx="2746673" cy="1480840"/>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With a redundant server setup, Ambsafe ensures uninterrupted service and zero downtime, guaranteeing the system is always available when needed.</a:t>
            </a:r>
            <a:endParaRPr lang="en-US" sz="1458"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7747000" y="1853704"/>
            <a:ext cx="2746673" cy="1697533"/>
          </a:xfrm>
          <a:prstGeom prst="rect">
            <a:avLst/>
          </a:prstGeom>
        </p:spPr>
      </p:pic>
      <p:sp>
        <p:nvSpPr>
          <p:cNvPr id="12" name="Text 7"/>
          <p:cNvSpPr/>
          <p:nvPr/>
        </p:nvSpPr>
        <p:spPr>
          <a:xfrm>
            <a:off x="7747000" y="3782616"/>
            <a:ext cx="2746673" cy="578644"/>
          </a:xfrm>
          <a:prstGeom prst="rect">
            <a:avLst/>
          </a:prstGeom>
          <a:noFill/>
        </p:spPr>
        <p:txBody>
          <a:bodyPr wrap="square" rtlCol="0" anchor="t"/>
          <a:lstStyle/>
          <a:p>
            <a:pPr>
              <a:lnSpc>
                <a:spcPts val="2279"/>
              </a:lnSpc>
            </a:pPr>
            <a:r>
              <a:rPr lang="en-US" sz="1821" dirty="0">
                <a:solidFill>
                  <a:srgbClr val="F2F2F3"/>
                </a:solidFill>
                <a:latin typeface="Times New Roman" panose="02020603050405020304" pitchFamily="18" charset="0"/>
                <a:ea typeface="Poppins" pitchFamily="34" charset="-122"/>
                <a:cs typeface="Times New Roman" panose="02020603050405020304" pitchFamily="18" charset="0"/>
              </a:rPr>
              <a:t>Access control measures</a:t>
            </a:r>
            <a:endParaRPr lang="en-US" sz="1821" dirty="0">
              <a:latin typeface="Times New Roman" panose="02020603050405020304" pitchFamily="18" charset="0"/>
              <a:cs typeface="Times New Roman" panose="02020603050405020304" pitchFamily="18" charset="0"/>
            </a:endParaRPr>
          </a:p>
        </p:txBody>
      </p:sp>
      <p:sp>
        <p:nvSpPr>
          <p:cNvPr id="13" name="Text 8"/>
          <p:cNvSpPr/>
          <p:nvPr/>
        </p:nvSpPr>
        <p:spPr>
          <a:xfrm>
            <a:off x="7747000" y="4472285"/>
            <a:ext cx="2746673" cy="1480840"/>
          </a:xfrm>
          <a:prstGeom prst="rect">
            <a:avLst/>
          </a:prstGeom>
          <a:noFill/>
        </p:spPr>
        <p:txBody>
          <a:bodyPr wrap="square" rtlCol="0" anchor="t"/>
          <a:lstStyle/>
          <a:p>
            <a:pPr>
              <a:lnSpc>
                <a:spcPts val="2333"/>
              </a:lnSpc>
            </a:pPr>
            <a:r>
              <a:rPr lang="en-US" sz="1458" dirty="0">
                <a:solidFill>
                  <a:srgbClr val="E5E0DF"/>
                </a:solidFill>
                <a:latin typeface="Times New Roman" panose="02020603050405020304" pitchFamily="18" charset="0"/>
                <a:ea typeface="Roboto" pitchFamily="34" charset="-122"/>
                <a:cs typeface="Times New Roman" panose="02020603050405020304" pitchFamily="18" charset="0"/>
              </a:rPr>
              <a:t>Ambsafe incorporates strict access controls and user authentication protocols, preventing unauthorized access and ensuring data integrity.</a:t>
            </a:r>
            <a:endParaRPr lang="en-US" sz="1458"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505D5043-B957-4099-AB01-9109718E3FB2}"/>
              </a:ext>
            </a:extLst>
          </p:cNvPr>
          <p:cNvSpPr/>
          <p:nvPr/>
        </p:nvSpPr>
        <p:spPr>
          <a:xfrm>
            <a:off x="914578" y="286349"/>
            <a:ext cx="10406390" cy="831277"/>
          </a:xfrm>
          <a:prstGeom prst="roundRect">
            <a:avLst/>
          </a:prstGeom>
          <a:no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6" name="Image 0" descr="preencoded.png">
            <a:extLst>
              <a:ext uri="{FF2B5EF4-FFF2-40B4-BE49-F238E27FC236}">
                <a16:creationId xmlns:a16="http://schemas.microsoft.com/office/drawing/2014/main" id="{2F031300-BC1A-4B6D-B305-AFC050683254}"/>
              </a:ext>
            </a:extLst>
          </p:cNvPr>
          <p:cNvPicPr>
            <a:picLocks noChangeAspect="1"/>
          </p:cNvPicPr>
          <p:nvPr/>
        </p:nvPicPr>
        <p:blipFill>
          <a:blip r:embed="rId3"/>
          <a:stretch>
            <a:fillRect/>
          </a:stretch>
        </p:blipFill>
        <p:spPr>
          <a:xfrm>
            <a:off x="1698328" y="1871123"/>
            <a:ext cx="2746573" cy="1697434"/>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194</TotalTime>
  <Words>1005</Words>
  <Application>Microsoft Office PowerPoint</Application>
  <PresentationFormat>Widescreen</PresentationFormat>
  <Paragraphs>121</Paragraphs>
  <Slides>18</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Symbol</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Tammana Charishma</cp:lastModifiedBy>
  <cp:revision>103</cp:revision>
  <dcterms:created xsi:type="dcterms:W3CDTF">2023-01-17T14:26:00Z</dcterms:created>
  <dcterms:modified xsi:type="dcterms:W3CDTF">2023-12-18T07:08:17Z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F9C5B2C958B245B6856820E9ED6DBF0C</vt:lpwstr>
  </property>
  <property fmtid="{D5CDD505-2E9C-101B-9397-08002B2CF9AE}" pid="3" name="KSOProductBuildVer">
    <vt:lpwstr>1033-12.2.0.13359</vt:lpwstr>
  </property>
</Properties>
</file>