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9" r:id="rId4"/>
  </p:sldMasterIdLst>
  <p:notesMasterIdLst>
    <p:notesMasterId r:id="rId16"/>
  </p:notesMasterIdLst>
  <p:sldIdLst>
    <p:sldId id="334" r:id="rId5"/>
    <p:sldId id="310" r:id="rId6"/>
    <p:sldId id="336" r:id="rId7"/>
    <p:sldId id="337" r:id="rId8"/>
    <p:sldId id="339" r:id="rId9"/>
    <p:sldId id="340" r:id="rId10"/>
    <p:sldId id="341" r:id="rId11"/>
    <p:sldId id="342" r:id="rId12"/>
    <p:sldId id="343" r:id="rId13"/>
    <p:sldId id="344" r:id="rId14"/>
    <p:sldId id="31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DF309-8932-4DAF-98BE-165323332B6B}" v="139" dt="2023-10-18T18:39:42.618"/>
    <p1510:client id="{81F57577-0063-4357-B7AA-61B1EF427952}" v="79" dt="2023-10-18T18:57:41.680"/>
    <p1510:client id="{E058AAF1-DC12-4FC7-A897-CE5745009411}" v="9" dt="2023-10-19T17:13:22.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s Poziaritis" userId="S::a.poziaritis@epsilonstudent.edu.gr::2e442bb6-0ebd-4e29-81e5-c101b586999e" providerId="AD" clId="Web-{337DF309-8932-4DAF-98BE-165323332B6B}"/>
    <pc:docChg chg="modSld">
      <pc:chgData name="Antonios Poziaritis" userId="S::a.poziaritis@epsilonstudent.edu.gr::2e442bb6-0ebd-4e29-81e5-c101b586999e" providerId="AD" clId="Web-{337DF309-8932-4DAF-98BE-165323332B6B}" dt="2023-10-18T18:39:42.618" v="140" actId="20577"/>
      <pc:docMkLst>
        <pc:docMk/>
      </pc:docMkLst>
      <pc:sldChg chg="modSp">
        <pc:chgData name="Antonios Poziaritis" userId="S::a.poziaritis@epsilonstudent.edu.gr::2e442bb6-0ebd-4e29-81e5-c101b586999e" providerId="AD" clId="Web-{337DF309-8932-4DAF-98BE-165323332B6B}" dt="2023-10-18T18:38:57.586" v="134" actId="20577"/>
        <pc:sldMkLst>
          <pc:docMk/>
          <pc:sldMk cId="4189922796" sldId="328"/>
        </pc:sldMkLst>
        <pc:spChg chg="mod">
          <ac:chgData name="Antonios Poziaritis" userId="S::a.poziaritis@epsilonstudent.edu.gr::2e442bb6-0ebd-4e29-81e5-c101b586999e" providerId="AD" clId="Web-{337DF309-8932-4DAF-98BE-165323332B6B}" dt="2023-10-18T18:38:57.586" v="134" actId="20577"/>
          <ac:spMkLst>
            <pc:docMk/>
            <pc:sldMk cId="4189922796" sldId="328"/>
            <ac:spMk id="3" creationId="{C400F958-DAA9-F7EF-174F-4CF398A9AECE}"/>
          </ac:spMkLst>
        </pc:spChg>
      </pc:sldChg>
      <pc:sldChg chg="modSp">
        <pc:chgData name="Antonios Poziaritis" userId="S::a.poziaritis@epsilonstudent.edu.gr::2e442bb6-0ebd-4e29-81e5-c101b586999e" providerId="AD" clId="Web-{337DF309-8932-4DAF-98BE-165323332B6B}" dt="2023-10-18T18:39:42.618" v="140" actId="20577"/>
        <pc:sldMkLst>
          <pc:docMk/>
          <pc:sldMk cId="143693703" sldId="329"/>
        </pc:sldMkLst>
        <pc:spChg chg="mod">
          <ac:chgData name="Antonios Poziaritis" userId="S::a.poziaritis@epsilonstudent.edu.gr::2e442bb6-0ebd-4e29-81e5-c101b586999e" providerId="AD" clId="Web-{337DF309-8932-4DAF-98BE-165323332B6B}" dt="2023-10-18T18:39:42.618" v="140" actId="20577"/>
          <ac:spMkLst>
            <pc:docMk/>
            <pc:sldMk cId="143693703" sldId="329"/>
            <ac:spMk id="3" creationId="{C400F958-DAA9-F7EF-174F-4CF398A9AECE}"/>
          </ac:spMkLst>
        </pc:spChg>
      </pc:sldChg>
      <pc:sldChg chg="modSp">
        <pc:chgData name="Antonios Poziaritis" userId="S::a.poziaritis@epsilonstudent.edu.gr::2e442bb6-0ebd-4e29-81e5-c101b586999e" providerId="AD" clId="Web-{337DF309-8932-4DAF-98BE-165323332B6B}" dt="2023-10-18T18:37:29.990" v="130" actId="20577"/>
        <pc:sldMkLst>
          <pc:docMk/>
          <pc:sldMk cId="3294115437" sldId="332"/>
        </pc:sldMkLst>
        <pc:spChg chg="mod">
          <ac:chgData name="Antonios Poziaritis" userId="S::a.poziaritis@epsilonstudent.edu.gr::2e442bb6-0ebd-4e29-81e5-c101b586999e" providerId="AD" clId="Web-{337DF309-8932-4DAF-98BE-165323332B6B}" dt="2023-10-18T18:37:29.990" v="130" actId="20577"/>
          <ac:spMkLst>
            <pc:docMk/>
            <pc:sldMk cId="3294115437" sldId="332"/>
            <ac:spMk id="3" creationId="{C400F958-DAA9-F7EF-174F-4CF398A9AECE}"/>
          </ac:spMkLst>
        </pc:spChg>
      </pc:sldChg>
    </pc:docChg>
  </pc:docChgLst>
  <pc:docChgLst>
    <pc:chgData name="Antonios Poziaritis" userId="S::a.poziaritis@epsilonstudent.edu.gr::2e442bb6-0ebd-4e29-81e5-c101b586999e" providerId="AD" clId="Web-{81F57577-0063-4357-B7AA-61B1EF427952}"/>
    <pc:docChg chg="addSld delSld modSld">
      <pc:chgData name="Antonios Poziaritis" userId="S::a.poziaritis@epsilonstudent.edu.gr::2e442bb6-0ebd-4e29-81e5-c101b586999e" providerId="AD" clId="Web-{81F57577-0063-4357-B7AA-61B1EF427952}" dt="2023-10-18T18:57:41.602" v="75" actId="14100"/>
      <pc:docMkLst>
        <pc:docMk/>
      </pc:docMkLst>
      <pc:sldChg chg="addSp delSp modSp add del replId delAnim">
        <pc:chgData name="Antonios Poziaritis" userId="S::a.poziaritis@epsilonstudent.edu.gr::2e442bb6-0ebd-4e29-81e5-c101b586999e" providerId="AD" clId="Web-{81F57577-0063-4357-B7AA-61B1EF427952}" dt="2023-10-18T18:55:56.536" v="29"/>
        <pc:sldMkLst>
          <pc:docMk/>
          <pc:sldMk cId="2113568537" sldId="333"/>
        </pc:sldMkLst>
        <pc:spChg chg="mod">
          <ac:chgData name="Antonios Poziaritis" userId="S::a.poziaritis@epsilonstudent.edu.gr::2e442bb6-0ebd-4e29-81e5-c101b586999e" providerId="AD" clId="Web-{81F57577-0063-4357-B7AA-61B1EF427952}" dt="2023-10-18T18:50:53.463" v="10" actId="1076"/>
          <ac:spMkLst>
            <pc:docMk/>
            <pc:sldMk cId="2113568537" sldId="333"/>
            <ac:spMk id="2" creationId="{4DE960D9-E30A-7178-B125-FCA4BE4CAC99}"/>
          </ac:spMkLst>
        </pc:spChg>
        <pc:spChg chg="del mod">
          <ac:chgData name="Antonios Poziaritis" userId="S::a.poziaritis@epsilonstudent.edu.gr::2e442bb6-0ebd-4e29-81e5-c101b586999e" providerId="AD" clId="Web-{81F57577-0063-4357-B7AA-61B1EF427952}" dt="2023-10-18T18:49:43.617" v="4"/>
          <ac:spMkLst>
            <pc:docMk/>
            <pc:sldMk cId="2113568537" sldId="333"/>
            <ac:spMk id="3" creationId="{C400F958-DAA9-F7EF-174F-4CF398A9AECE}"/>
          </ac:spMkLst>
        </pc:spChg>
        <pc:spChg chg="mod">
          <ac:chgData name="Antonios Poziaritis" userId="S::a.poziaritis@epsilonstudent.edu.gr::2e442bb6-0ebd-4e29-81e5-c101b586999e" providerId="AD" clId="Web-{81F57577-0063-4357-B7AA-61B1EF427952}" dt="2023-10-18T18:54:42.924" v="25" actId="14100"/>
          <ac:spMkLst>
            <pc:docMk/>
            <pc:sldMk cId="2113568537" sldId="333"/>
            <ac:spMk id="5" creationId="{0BB3F112-CD23-D78F-EB3D-F3D1C5A2AAA3}"/>
          </ac:spMkLst>
        </pc:spChg>
        <pc:spChg chg="add del mod">
          <ac:chgData name="Antonios Poziaritis" userId="S::a.poziaritis@epsilonstudent.edu.gr::2e442bb6-0ebd-4e29-81e5-c101b586999e" providerId="AD" clId="Web-{81F57577-0063-4357-B7AA-61B1EF427952}" dt="2023-10-18T18:52:46.998" v="16"/>
          <ac:spMkLst>
            <pc:docMk/>
            <pc:sldMk cId="2113568537" sldId="333"/>
            <ac:spMk id="7" creationId="{0A613A5A-D9EE-A801-0757-248146C633A5}"/>
          </ac:spMkLst>
        </pc:spChg>
        <pc:picChg chg="add del mod ord">
          <ac:chgData name="Antonios Poziaritis" userId="S::a.poziaritis@epsilonstudent.edu.gr::2e442bb6-0ebd-4e29-81e5-c101b586999e" providerId="AD" clId="Web-{81F57577-0063-4357-B7AA-61B1EF427952}" dt="2023-10-18T18:51:22.714" v="11"/>
          <ac:picMkLst>
            <pc:docMk/>
            <pc:sldMk cId="2113568537" sldId="333"/>
            <ac:picMk id="4" creationId="{B5FA7443-D7AE-DD1D-9C1C-538F13372BAB}"/>
          </ac:picMkLst>
        </pc:picChg>
        <pc:picChg chg="add mod ord">
          <ac:chgData name="Antonios Poziaritis" userId="S::a.poziaritis@epsilonstudent.edu.gr::2e442bb6-0ebd-4e29-81e5-c101b586999e" providerId="AD" clId="Web-{81F57577-0063-4357-B7AA-61B1EF427952}" dt="2023-10-18T18:53:54.141" v="24"/>
          <ac:picMkLst>
            <pc:docMk/>
            <pc:sldMk cId="2113568537" sldId="333"/>
            <ac:picMk id="8" creationId="{30278903-C9F2-94C5-D334-96A33F6E7BE4}"/>
          </ac:picMkLst>
        </pc:picChg>
        <pc:picChg chg="add mod">
          <ac:chgData name="Antonios Poziaritis" userId="S::a.poziaritis@epsilonstudent.edu.gr::2e442bb6-0ebd-4e29-81e5-c101b586999e" providerId="AD" clId="Web-{81F57577-0063-4357-B7AA-61B1EF427952}" dt="2023-10-18T18:55:15.488" v="28" actId="14100"/>
          <ac:picMkLst>
            <pc:docMk/>
            <pc:sldMk cId="2113568537" sldId="333"/>
            <ac:picMk id="9" creationId="{0FA1D0F7-0DF3-A1CA-8842-79CC5B8CF42C}"/>
          </ac:picMkLst>
        </pc:picChg>
      </pc:sldChg>
      <pc:sldChg chg="modSp add">
        <pc:chgData name="Antonios Poziaritis" userId="S::a.poziaritis@epsilonstudent.edu.gr::2e442bb6-0ebd-4e29-81e5-c101b586999e" providerId="AD" clId="Web-{81F57577-0063-4357-B7AA-61B1EF427952}" dt="2023-10-18T18:57:41.602" v="75" actId="14100"/>
        <pc:sldMkLst>
          <pc:docMk/>
          <pc:sldMk cId="3481945481" sldId="333"/>
        </pc:sldMkLst>
        <pc:spChg chg="mod">
          <ac:chgData name="Antonios Poziaritis" userId="S::a.poziaritis@epsilonstudent.edu.gr::2e442bb6-0ebd-4e29-81e5-c101b586999e" providerId="AD" clId="Web-{81F57577-0063-4357-B7AA-61B1EF427952}" dt="2023-10-18T18:57:41.602" v="75" actId="14100"/>
          <ac:spMkLst>
            <pc:docMk/>
            <pc:sldMk cId="3481945481" sldId="333"/>
            <ac:spMk id="2" creationId="{4DE960D9-E30A-7178-B125-FCA4BE4CAC99}"/>
          </ac:spMkLst>
        </pc:spChg>
        <pc:picChg chg="mod">
          <ac:chgData name="Antonios Poziaritis" userId="S::a.poziaritis@epsilonstudent.edu.gr::2e442bb6-0ebd-4e29-81e5-c101b586999e" providerId="AD" clId="Web-{81F57577-0063-4357-B7AA-61B1EF427952}" dt="2023-10-18T18:56:22.756" v="31" actId="1076"/>
          <ac:picMkLst>
            <pc:docMk/>
            <pc:sldMk cId="3481945481" sldId="333"/>
            <ac:picMk id="9" creationId="{0FA1D0F7-0DF3-A1CA-8842-79CC5B8CF42C}"/>
          </ac:picMkLst>
        </pc:picChg>
      </pc:sldChg>
    </pc:docChg>
  </pc:docChgLst>
  <pc:docChgLst>
    <pc:chgData name="Antonios Poziaritis" userId="S::a.poziaritis@epsilonstudent.edu.gr::2e442bb6-0ebd-4e29-81e5-c101b586999e" providerId="AD" clId="Web-{E058AAF1-DC12-4FC7-A897-CE5745009411}"/>
    <pc:docChg chg="modSld">
      <pc:chgData name="Antonios Poziaritis" userId="S::a.poziaritis@epsilonstudent.edu.gr::2e442bb6-0ebd-4e29-81e5-c101b586999e" providerId="AD" clId="Web-{E058AAF1-DC12-4FC7-A897-CE5745009411}" dt="2023-10-19T17:13:22.069" v="7" actId="14100"/>
      <pc:docMkLst>
        <pc:docMk/>
      </pc:docMkLst>
      <pc:sldChg chg="modSp">
        <pc:chgData name="Antonios Poziaritis" userId="S::a.poziaritis@epsilonstudent.edu.gr::2e442bb6-0ebd-4e29-81e5-c101b586999e" providerId="AD" clId="Web-{E058AAF1-DC12-4FC7-A897-CE5745009411}" dt="2023-10-19T17:13:22.069" v="7" actId="14100"/>
        <pc:sldMkLst>
          <pc:docMk/>
          <pc:sldMk cId="690743884" sldId="326"/>
        </pc:sldMkLst>
        <pc:spChg chg="mod">
          <ac:chgData name="Antonios Poziaritis" userId="S::a.poziaritis@epsilonstudent.edu.gr::2e442bb6-0ebd-4e29-81e5-c101b586999e" providerId="AD" clId="Web-{E058AAF1-DC12-4FC7-A897-CE5745009411}" dt="2023-10-19T17:13:22.069" v="7" actId="14100"/>
          <ac:spMkLst>
            <pc:docMk/>
            <pc:sldMk cId="690743884" sldId="326"/>
            <ac:spMk id="2" creationId="{4DE960D9-E30A-7178-B125-FCA4BE4CAC99}"/>
          </ac:spMkLst>
        </pc:spChg>
      </pc:sldChg>
      <pc:sldChg chg="modSp">
        <pc:chgData name="Antonios Poziaritis" userId="S::a.poziaritis@epsilonstudent.edu.gr::2e442bb6-0ebd-4e29-81e5-c101b586999e" providerId="AD" clId="Web-{E058AAF1-DC12-4FC7-A897-CE5745009411}" dt="2023-10-19T17:12:18.020" v="2" actId="20577"/>
        <pc:sldMkLst>
          <pc:docMk/>
          <pc:sldMk cId="143693703" sldId="329"/>
        </pc:sldMkLst>
        <pc:spChg chg="mod">
          <ac:chgData name="Antonios Poziaritis" userId="S::a.poziaritis@epsilonstudent.edu.gr::2e442bb6-0ebd-4e29-81e5-c101b586999e" providerId="AD" clId="Web-{E058AAF1-DC12-4FC7-A897-CE5745009411}" dt="2023-10-19T17:12:18.020" v="2" actId="20577"/>
          <ac:spMkLst>
            <pc:docMk/>
            <pc:sldMk cId="143693703" sldId="329"/>
            <ac:spMk id="3" creationId="{C400F958-DAA9-F7EF-174F-4CF398A9AE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A8EAD-D7CB-48AA-A149-CE0078E4DBC2}" type="datetimeFigureOut">
              <a:rPr lang="en-US" smtClean="0"/>
              <a:pPr/>
              <a:t>19-Nov-23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138CB-1680-4AF4-B669-852D2DF5E493}" type="slidenum">
              <a:rPr lang="en-US" smtClean="0"/>
              <a:pPr/>
              <a:t>‹#›</a:t>
            </a:fld>
            <a:endParaRPr lang="en-US"/>
          </a:p>
        </p:txBody>
      </p:sp>
    </p:spTree>
    <p:extLst>
      <p:ext uri="{BB962C8B-B14F-4D97-AF65-F5344CB8AC3E}">
        <p14:creationId xmlns:p14="http://schemas.microsoft.com/office/powerpoint/2010/main" val="154311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138CB-1680-4AF4-B669-852D2DF5E493}" type="slidenum">
              <a:rPr lang="en-US" smtClean="0"/>
              <a:pPr/>
              <a:t>1</a:t>
            </a:fld>
            <a:endParaRPr lang="en-US"/>
          </a:p>
        </p:txBody>
      </p:sp>
    </p:spTree>
    <p:extLst>
      <p:ext uri="{BB962C8B-B14F-4D97-AF65-F5344CB8AC3E}">
        <p14:creationId xmlns:p14="http://schemas.microsoft.com/office/powerpoint/2010/main" val="57559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smtClean="0"/>
              <a:pPr/>
              <a:t>19-Nov-23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398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960000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568451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29282814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5234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19-Nov-23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76939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19-Nov-23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91614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19-Nov-23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8700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ED62726E-379B-B349-9EED-81ED093FA806}" type="datetimeFigureOut">
              <a:rPr lang="en-US" smtClean="0"/>
              <a:pPr/>
              <a:t>19-Nov-23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03849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19-Nov-23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041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19-Nov-23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28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656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smtClean="0"/>
              <a:pPr/>
              <a:t>19-Nov-23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9728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pPr/>
              <a:t>19-Nov-23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1794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818C68F-D26B-8F47-958C-23B49CF8A634}" type="datetimeFigureOut">
              <a:rPr lang="en-US" smtClean="0"/>
              <a:pPr/>
              <a:t>19-Nov-23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8235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532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19-Nov-23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99663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B482E8-6E0E-1B4F-B1FD-C69DB9E858D9}" type="datetimeFigureOut">
              <a:rPr lang="en-US" smtClean="0"/>
              <a:pPr/>
              <a:t>19-Nov-23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055001046"/>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DBD6C-E8A8-B349-AC85-61C44AAEA056}"/>
              </a:ext>
            </a:extLst>
          </p:cNvPr>
          <p:cNvPicPr>
            <a:picLocks noChangeAspect="1"/>
          </p:cNvPicPr>
          <p:nvPr/>
        </p:nvPicPr>
        <p:blipFill>
          <a:blip r:embed="rId3"/>
          <a:srcRect t="4601" b="4601"/>
          <a:stretch/>
        </p:blipFill>
        <p:spPr>
          <a:xfrm>
            <a:off x="4644526" y="10"/>
            <a:ext cx="7552945" cy="6857990"/>
          </a:xfrm>
          <a:prstGeom prst="rect">
            <a:avLst/>
          </a:prstGeom>
          <a:ln>
            <a:noFill/>
          </a:ln>
          <a:effectLst/>
        </p:spPr>
      </p:pic>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266332" y="2870688"/>
            <a:ext cx="4287914" cy="1319571"/>
          </a:xfrm>
        </p:spPr>
        <p:txBody>
          <a:bodyPr vert="horz" lIns="91440" tIns="45720" rIns="91440" bIns="45720" rtlCol="0">
            <a:noAutofit/>
          </a:bodyPr>
          <a:lstStyle/>
          <a:p>
            <a:pPr algn="l"/>
            <a:r>
              <a:rPr lang="el-GR" sz="2400" dirty="0"/>
              <a:t>Όνομα:</a:t>
            </a:r>
            <a:endParaRPr lang="en-US" sz="2400" dirty="0"/>
          </a:p>
          <a:p>
            <a:pPr algn="l"/>
            <a:r>
              <a:rPr lang="el-GR" sz="2400" dirty="0"/>
              <a:t>Χαράλαμπος Νικολαΐδης</a:t>
            </a:r>
          </a:p>
        </p:txBody>
      </p:sp>
      <p:sp>
        <p:nvSpPr>
          <p:cNvPr id="3" name="Subtitle 3">
            <a:extLst>
              <a:ext uri="{FF2B5EF4-FFF2-40B4-BE49-F238E27FC236}">
                <a16:creationId xmlns:a16="http://schemas.microsoft.com/office/drawing/2014/main" id="{84BB4320-0D5E-56DB-D498-FCA10BBCA875}"/>
              </a:ext>
            </a:extLst>
          </p:cNvPr>
          <p:cNvSpPr txBox="1">
            <a:spLocks/>
          </p:cNvSpPr>
          <p:nvPr/>
        </p:nvSpPr>
        <p:spPr>
          <a:xfrm>
            <a:off x="266332" y="1839640"/>
            <a:ext cx="4933097" cy="206209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l-GR" sz="2800" u="sng" dirty="0">
                <a:latin typeface="+mj-lt"/>
                <a:ea typeface="+mj-ea"/>
                <a:cs typeface="+mj-cs"/>
              </a:rPr>
              <a:t>Τελική</a:t>
            </a:r>
            <a:r>
              <a:rPr lang="el-GR" sz="2800" u="sng" dirty="0"/>
              <a:t> εργασία:</a:t>
            </a:r>
            <a:endParaRPr lang="en-US" sz="2800" u="sng" dirty="0"/>
          </a:p>
        </p:txBody>
      </p:sp>
      <p:sp>
        <p:nvSpPr>
          <p:cNvPr id="8" name="Subtitle 3">
            <a:extLst>
              <a:ext uri="{FF2B5EF4-FFF2-40B4-BE49-F238E27FC236}">
                <a16:creationId xmlns:a16="http://schemas.microsoft.com/office/drawing/2014/main" id="{CA1C2B76-694F-7AC7-90E3-8408B9F6A0D3}"/>
              </a:ext>
            </a:extLst>
          </p:cNvPr>
          <p:cNvSpPr txBox="1">
            <a:spLocks/>
          </p:cNvSpPr>
          <p:nvPr/>
        </p:nvSpPr>
        <p:spPr>
          <a:xfrm>
            <a:off x="-16251" y="6364160"/>
            <a:ext cx="4058155" cy="37469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l-GR" sz="1700" dirty="0"/>
              <a:t>Διδάσκων: Δρ. Γεώργιος Χελιώτης</a:t>
            </a:r>
          </a:p>
        </p:txBody>
      </p:sp>
      <p:sp>
        <p:nvSpPr>
          <p:cNvPr id="6" name="Subtitle 3">
            <a:extLst>
              <a:ext uri="{FF2B5EF4-FFF2-40B4-BE49-F238E27FC236}">
                <a16:creationId xmlns:a16="http://schemas.microsoft.com/office/drawing/2014/main" id="{95E360C8-AA59-ACFB-869C-FB7BB0CB570E}"/>
              </a:ext>
            </a:extLst>
          </p:cNvPr>
          <p:cNvSpPr txBox="1">
            <a:spLocks/>
          </p:cNvSpPr>
          <p:nvPr/>
        </p:nvSpPr>
        <p:spPr>
          <a:xfrm>
            <a:off x="266332" y="4348820"/>
            <a:ext cx="4933097" cy="206209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mj-lt"/>
                <a:ea typeface="+mj-ea"/>
                <a:cs typeface="+mj-cs"/>
              </a:rPr>
              <a:t>AI Firewall </a:t>
            </a:r>
            <a:r>
              <a:rPr lang="el-GR" sz="2800" dirty="0">
                <a:latin typeface="+mj-lt"/>
                <a:ea typeface="+mj-ea"/>
                <a:cs typeface="+mj-cs"/>
              </a:rPr>
              <a:t>σε </a:t>
            </a:r>
            <a:r>
              <a:rPr lang="en-US" sz="2800" dirty="0">
                <a:latin typeface="+mj-lt"/>
                <a:ea typeface="+mj-ea"/>
                <a:cs typeface="+mj-cs"/>
              </a:rPr>
              <a:t>apache2</a:t>
            </a:r>
          </a:p>
          <a:p>
            <a:pPr algn="l"/>
            <a:r>
              <a:rPr lang="en-US" sz="2800" dirty="0"/>
              <a:t>Raspberry PI 4</a:t>
            </a:r>
          </a:p>
        </p:txBody>
      </p:sp>
    </p:spTree>
    <p:extLst>
      <p:ext uri="{BB962C8B-B14F-4D97-AF65-F5344CB8AC3E}">
        <p14:creationId xmlns:p14="http://schemas.microsoft.com/office/powerpoint/2010/main" val="171057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00"/>
                                        <p:tgtEl>
                                          <p:spTgt spid="4">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700"/>
                                        <p:tgtEl>
                                          <p:spTgt spid="4">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700"/>
                                        <p:tgtEl>
                                          <p:spTgt spid="3">
                                            <p:txEl>
                                              <p:pRg st="0" end="0"/>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700"/>
                                        <p:tgtEl>
                                          <p:spTgt spid="8">
                                            <p:txEl>
                                              <p:pRg st="0" end="0"/>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7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1500"/>
                                  </p:stCondLst>
                                  <p:iterate>
                                    <p:tmPct val="10000"/>
                                  </p:iterate>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7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build="p"/>
      <p:bldP spid="8"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Το μέλλον της ασφάλειας δικτύου με AI</a:t>
            </a: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58514" y="2569160"/>
            <a:ext cx="9857473" cy="4065971"/>
          </a:xfrm>
          <a:effectLst/>
        </p:spPr>
        <p:txBody>
          <a:bodyPr>
            <a:normAutofit/>
          </a:bodyPr>
          <a:lstStyle/>
          <a:p>
            <a:pPr marL="0" indent="0">
              <a:buNone/>
            </a:pPr>
            <a:r>
              <a:rPr lang="el-GR" sz="1600" dirty="0">
                <a:solidFill>
                  <a:srgbClr val="D1D5DB"/>
                </a:solidFill>
                <a:latin typeface="Söhne"/>
              </a:rPr>
              <a:t>Αυτό το έργο ήταν μια προσπάθεια καινοτομίας, εξερεύνησης αχαρτογράφητων περιοχών όπου η τεχνητή νοημοσύνη συναντά την ασφάλεια στον κυβερνοχώρο. Είναι μια απόδειξη για τις δυνατότητες και τις προκλήσεις της ενσωμάτωσης της τεχνητής νοημοσύνης στα συστήματα ασφαλείας δικτύου.</a:t>
            </a:r>
          </a:p>
          <a:p>
            <a:pPr marL="0" indent="0">
              <a:buNone/>
            </a:pPr>
            <a:r>
              <a:rPr lang="el-GR" sz="1600" dirty="0">
                <a:solidFill>
                  <a:srgbClr val="D1D5DB"/>
                </a:solidFill>
                <a:latin typeface="Söhne"/>
              </a:rPr>
              <a:t>Η τεχνητή νοημοσύνη στην ασφάλεια στον κυβερνοχώρο, αν και πολλά υποσχόμενη, βρίσκεται ακόμα στα πρώιμα στάδια.</a:t>
            </a:r>
          </a:p>
          <a:p>
            <a:pPr marL="0" indent="0">
              <a:buNone/>
            </a:pPr>
            <a:r>
              <a:rPr lang="el-GR" sz="1600" dirty="0">
                <a:solidFill>
                  <a:srgbClr val="D1D5DB"/>
                </a:solidFill>
                <a:latin typeface="Söhne"/>
              </a:rPr>
              <a:t>Έχω θέσει θεμελιώδεις εργασίες, επιδεικνύοντας τα οφέλη ενός τείχους προστασίας ενισχυμένου με AI. Ωστόσο, το έργο αποκάλυψε επίσης την πολυπλοκότητα και την εξελισσόμενη φύση των λύσεων που βασίζονται στην τεχνητή νοημοσύνη.</a:t>
            </a:r>
          </a:p>
          <a:p>
            <a:pPr marL="0" indent="0">
              <a:buNone/>
            </a:pPr>
            <a:r>
              <a:rPr lang="el-GR" sz="1600" dirty="0">
                <a:solidFill>
                  <a:srgbClr val="D1D5DB"/>
                </a:solidFill>
                <a:latin typeface="Söhne"/>
              </a:rPr>
              <a:t>Κατά το μέλλον, η εστίαση θα είναι στην εμβάθυνση της τεχνογνωσίας της τεχνητής νοημοσύνης, στην αντιμετώπιση των αναδυόμενων προκλήσεων και στην εξέλιξη της λύσης μας για να παραμείνουμε μπροστά από εξελιγμένες απειλές στον κυβερνοχώρο.</a:t>
            </a:r>
          </a:p>
          <a:p>
            <a:pPr marL="0" indent="0">
              <a:buNone/>
            </a:pPr>
            <a:r>
              <a:rPr lang="el-GR" sz="1600" dirty="0">
                <a:solidFill>
                  <a:srgbClr val="D1D5DB"/>
                </a:solidFill>
                <a:latin typeface="Söhne"/>
              </a:rPr>
              <a:t>Στο πεδίο της </a:t>
            </a:r>
            <a:r>
              <a:rPr lang="el-GR" sz="1600" dirty="0" err="1">
                <a:solidFill>
                  <a:srgbClr val="D1D5DB"/>
                </a:solidFill>
                <a:latin typeface="Söhne"/>
              </a:rPr>
              <a:t>κυβερνοασφάλειας</a:t>
            </a:r>
            <a:r>
              <a:rPr lang="el-GR" sz="1600" dirty="0">
                <a:solidFill>
                  <a:srgbClr val="D1D5DB"/>
                </a:solidFill>
                <a:latin typeface="Söhne"/>
              </a:rPr>
              <a:t>, η τεχνητή νοημοσύνη είναι ένας ισχυρός σύμμαχος, αλλά απαιτεί συνεχή εξέλιξη, μάθηση και προσαρμογή.</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53402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b="1" i="0">
                <a:effectLst/>
              </a:rPr>
              <a:t>Thank You</a:t>
            </a:r>
          </a:p>
        </p:txBody>
      </p:sp>
      <p:pic>
        <p:nvPicPr>
          <p:cNvPr id="34" name="Picture 33">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1" y="2336873"/>
            <a:ext cx="642321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n-US" sz="2000" b="0" i="1">
                <a:effectLst/>
              </a:rPr>
              <a:t>Protecting Your Digital Assets in a Complex World</a:t>
            </a:r>
            <a:endParaRPr lang="en-US" sz="2000" i="1"/>
          </a:p>
        </p:txBody>
      </p:sp>
      <p:pic>
        <p:nvPicPr>
          <p:cNvPr id="21" name="Content Placeholder 20" descr="A black text on a white background&#10;&#10;Description automatically generated">
            <a:extLst>
              <a:ext uri="{FF2B5EF4-FFF2-40B4-BE49-F238E27FC236}">
                <a16:creationId xmlns:a16="http://schemas.microsoft.com/office/drawing/2014/main" id="{EABEE39D-F9FF-9D92-D5ED-C8A84A366AE5}"/>
              </a:ext>
            </a:extLst>
          </p:cNvPr>
          <p:cNvPicPr>
            <a:picLocks noGrp="1" noChangeAspect="1"/>
          </p:cNvPicPr>
          <p:nvPr>
            <p:ph idx="1"/>
          </p:nvPr>
        </p:nvPicPr>
        <p:blipFill>
          <a:blip r:embed="rId4"/>
          <a:stretch>
            <a:fillRect/>
          </a:stretch>
        </p:blipFill>
        <p:spPr>
          <a:xfrm>
            <a:off x="8187091" y="1492653"/>
            <a:ext cx="3358478" cy="387269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9439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algn="l"/>
            <a:r>
              <a:rPr lang="el-GR" sz="4000" b="1" dirty="0">
                <a:latin typeface="Söhne"/>
              </a:rPr>
              <a:t>Εισαγωγή</a:t>
            </a:r>
            <a:endParaRPr lang="en-US" sz="2800" b="1" i="0" dirty="0">
              <a:effectLst/>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47156" y="2414727"/>
            <a:ext cx="10964524" cy="4065971"/>
          </a:xfrm>
          <a:effectLst/>
        </p:spPr>
        <p:txBody>
          <a:bodyPr>
            <a:normAutofit/>
          </a:bodyPr>
          <a:lstStyle/>
          <a:p>
            <a:pPr marL="0" indent="0">
              <a:buNone/>
            </a:pPr>
            <a:r>
              <a:rPr lang="el-GR" sz="2000" dirty="0">
                <a:solidFill>
                  <a:srgbClr val="D1D5DB"/>
                </a:solidFill>
                <a:latin typeface="Söhne"/>
              </a:rPr>
              <a:t>Σε έναν ταχέως εξελισσόμενο ψηφιακό κόσμο, οι απειλές για την ασφάλεια στον κυβερνοχώρο γίνονται πιο εξελιγμένες και συχνές, δοκιμάζοντας τα όρια των παραδοσιακών αμυντικών μηχανισμών.</a:t>
            </a:r>
          </a:p>
          <a:p>
            <a:pPr marL="0" indent="0">
              <a:buNone/>
            </a:pPr>
            <a:r>
              <a:rPr lang="el-GR" sz="2000" dirty="0">
                <a:solidFill>
                  <a:srgbClr val="D1D5DB"/>
                </a:solidFill>
                <a:latin typeface="Söhne"/>
              </a:rPr>
              <a:t>Η Τεχνητή Νοημοσύνη (AI) αναδύεται ως μετασχηματιστική δύναμη, ενισχύοντας στρατηγικές </a:t>
            </a:r>
            <a:r>
              <a:rPr lang="el-GR" sz="2000" dirty="0" err="1">
                <a:solidFill>
                  <a:srgbClr val="D1D5DB"/>
                </a:solidFill>
                <a:latin typeface="Söhne"/>
              </a:rPr>
              <a:t>κυβερνοασφάλειας</a:t>
            </a:r>
            <a:r>
              <a:rPr lang="el-GR" sz="2000" dirty="0">
                <a:solidFill>
                  <a:srgbClr val="D1D5DB"/>
                </a:solidFill>
                <a:latin typeface="Söhne"/>
              </a:rPr>
              <a:t> και προσφέροντας προηγμένες λύσεις πέρα από τις συμβατικές μεθόδους.</a:t>
            </a:r>
          </a:p>
          <a:p>
            <a:pPr marL="0" indent="0">
              <a:buNone/>
            </a:pPr>
            <a:r>
              <a:rPr lang="el-GR" sz="2000" dirty="0">
                <a:solidFill>
                  <a:srgbClr val="D1D5DB"/>
                </a:solidFill>
                <a:latin typeface="Söhne"/>
              </a:rPr>
              <a:t>Αυτή η παρουσίαση αναδεικνύει ένα τείχος προστασίας ενισχυμένο με AI σχεδιασμένο για Apache2 Web Server.</a:t>
            </a:r>
          </a:p>
          <a:p>
            <a:pPr marL="0" indent="0">
              <a:buNone/>
            </a:pPr>
            <a:r>
              <a:rPr lang="el-GR" sz="2000" dirty="0">
                <a:solidFill>
                  <a:srgbClr val="D1D5DB"/>
                </a:solidFill>
                <a:latin typeface="Söhne"/>
              </a:rPr>
              <a:t>Στόχος της μελέτης μου:</a:t>
            </a:r>
          </a:p>
          <a:p>
            <a:pPr marL="0" indent="0">
              <a:buNone/>
            </a:pPr>
            <a:r>
              <a:rPr lang="el-GR" sz="2000" dirty="0">
                <a:solidFill>
                  <a:srgbClr val="D1D5DB"/>
                </a:solidFill>
                <a:latin typeface="Söhne"/>
              </a:rPr>
              <a:t>Στόχος μου είναι να παρέχω μια ολοκληρωμένη εικόνα για την ενσωμάτωση της τεχνητής νοημοσύνης στην τεχνολογία τείχους προστασίας, εστιάζοντας στον αντίκτυπό της στην προσαρμοστική ανίχνευση απειλών, την αυτοματοποιημένη απόκριση και την ενίσχυση της ανθεκτικότητας στην ασφάλεια στον κυβερνοχώρο σε πραγματικό χρόνο.</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39398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algn="l"/>
            <a:r>
              <a:rPr lang="el-GR" sz="4000" b="1" dirty="0">
                <a:latin typeface="Söhne"/>
              </a:rPr>
              <a:t>Εισαγωγή Στο </a:t>
            </a:r>
            <a:r>
              <a:rPr lang="en-US" sz="4000" b="1" dirty="0">
                <a:latin typeface="Söhne"/>
              </a:rPr>
              <a:t>AI</a:t>
            </a:r>
            <a:endParaRPr lang="en-US" sz="2800" b="1" i="0" dirty="0">
              <a:effectLst/>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47155" y="2414727"/>
            <a:ext cx="9857473" cy="4065971"/>
          </a:xfrm>
          <a:effectLst/>
        </p:spPr>
        <p:txBody>
          <a:bodyPr>
            <a:normAutofit/>
          </a:bodyPr>
          <a:lstStyle/>
          <a:p>
            <a:pPr marL="0" indent="0">
              <a:buNone/>
            </a:pPr>
            <a:r>
              <a:rPr lang="el-GR" sz="1600" dirty="0">
                <a:solidFill>
                  <a:srgbClr val="D1D5DB"/>
                </a:solidFill>
                <a:latin typeface="Söhne"/>
              </a:rPr>
              <a:t>Η Τεχνητή Νοημοσύνη φέρνει επανάσταση στο τοπίο της </a:t>
            </a:r>
            <a:r>
              <a:rPr lang="el-GR" sz="1600" dirty="0" err="1">
                <a:solidFill>
                  <a:srgbClr val="D1D5DB"/>
                </a:solidFill>
                <a:latin typeface="Söhne"/>
              </a:rPr>
              <a:t>κυβερνοασφάλειας</a:t>
            </a:r>
            <a:r>
              <a:rPr lang="el-GR" sz="1600" dirty="0">
                <a:solidFill>
                  <a:srgbClr val="D1D5DB"/>
                </a:solidFill>
                <a:latin typeface="Söhne"/>
              </a:rPr>
              <a:t>, εισάγοντας δυνατότητες που εκτείνονται πολύ πέρα από την εμβέλεια των παραδοσιακών μεθόδων ασφάλειας</a:t>
            </a:r>
          </a:p>
          <a:p>
            <a:pPr marL="0" indent="0">
              <a:buNone/>
            </a:pPr>
            <a:r>
              <a:rPr lang="el-GR" sz="1600" dirty="0">
                <a:solidFill>
                  <a:srgbClr val="D1D5DB"/>
                </a:solidFill>
                <a:latin typeface="Söhne"/>
              </a:rPr>
              <a:t>Πλεονεκτήματα της τεχνητής νοημοσύνης έναντι των παραδοσιακών μεθόδων</a:t>
            </a:r>
          </a:p>
          <a:p>
            <a:pPr marL="800100" lvl="1" indent="-342900">
              <a:buFont typeface="+mj-lt"/>
              <a:buAutoNum type="arabicPeriod"/>
            </a:pPr>
            <a:r>
              <a:rPr lang="el-GR" sz="1200" dirty="0">
                <a:solidFill>
                  <a:srgbClr val="D1D5DB"/>
                </a:solidFill>
                <a:latin typeface="Söhne"/>
              </a:rPr>
              <a:t>Προσαρμοστικότητα: Τα συστήματα AI μπορούν να προσαρμοστούν σε νέες απειλές πιο αποτελεσματικά, μαθαίνοντας και εξελίσσοντας με κάθε αλληλεπίδραση.</a:t>
            </a:r>
          </a:p>
          <a:p>
            <a:pPr marL="800100" lvl="1" indent="-342900">
              <a:buFont typeface="+mj-lt"/>
              <a:buAutoNum type="arabicPeriod"/>
            </a:pPr>
            <a:r>
              <a:rPr lang="el-GR" sz="1200" dirty="0">
                <a:solidFill>
                  <a:srgbClr val="D1D5DB"/>
                </a:solidFill>
                <a:latin typeface="Söhne"/>
              </a:rPr>
              <a:t>Προληπτικός εντοπισμός: Σε αντίθεση με τα συστήματα που βασίζονται σε κανόνες, η τεχνητή νοημοσύνη μπορεί να προβλέψει και να εντοπίσει πιθανές απειλές πριν εκδηλωθούν, παρέχοντας μια προληπτική προσέγγιση στην ασφάλεια</a:t>
            </a:r>
          </a:p>
          <a:p>
            <a:pPr marL="800100" lvl="1" indent="-342900">
              <a:buFont typeface="+mj-lt"/>
              <a:buAutoNum type="arabicPeriod"/>
            </a:pPr>
            <a:r>
              <a:rPr lang="el-GR" sz="1200" dirty="0">
                <a:solidFill>
                  <a:srgbClr val="D1D5DB"/>
                </a:solidFill>
                <a:latin typeface="Söhne"/>
              </a:rPr>
              <a:t>Αυτοματοποιημένες αποκρίσεις: Το AI επιτρέπει αυτοματοποιημένες, άμεσες απαντήσεις σε απειλές που ανιχνεύονται, μειώνοντας την ανάγκη για χειροκίνητη επέμβαση και επιταχύνοντας τους χρόνους αντίδρασης.</a:t>
            </a:r>
          </a:p>
          <a:p>
            <a:pPr marL="0" indent="0">
              <a:buNone/>
            </a:pPr>
            <a:br>
              <a:rPr lang="el-GR" sz="1600" dirty="0">
                <a:solidFill>
                  <a:srgbClr val="D1D5DB"/>
                </a:solidFill>
                <a:latin typeface="Söhne"/>
              </a:rPr>
            </a:br>
            <a:r>
              <a:rPr lang="el-GR" sz="1600" dirty="0">
                <a:solidFill>
                  <a:srgbClr val="D1D5DB"/>
                </a:solidFill>
                <a:latin typeface="Söhne"/>
              </a:rPr>
              <a:t>Το AI δεν είναι απλώς μια αναβάθμιση, είναι μια πλήρης αλλαγή στον τρόπο προσέγγισης της </a:t>
            </a:r>
            <a:r>
              <a:rPr lang="el-GR" sz="1600" dirty="0" err="1">
                <a:solidFill>
                  <a:srgbClr val="D1D5DB"/>
                </a:solidFill>
                <a:latin typeface="Söhne"/>
              </a:rPr>
              <a:t>κυβερνοασφάλειας</a:t>
            </a:r>
            <a:r>
              <a:rPr lang="el-GR" sz="1600" dirty="0">
                <a:solidFill>
                  <a:srgbClr val="D1D5DB"/>
                </a:solidFill>
                <a:latin typeface="Söhne"/>
              </a:rPr>
              <a:t>. </a:t>
            </a:r>
            <a:br>
              <a:rPr lang="el-GR" sz="1600" dirty="0">
                <a:solidFill>
                  <a:srgbClr val="D1D5DB"/>
                </a:solidFill>
                <a:latin typeface="Söhne"/>
              </a:rPr>
            </a:br>
            <a:r>
              <a:rPr lang="el-GR" sz="1600" dirty="0">
                <a:solidFill>
                  <a:srgbClr val="D1D5DB"/>
                </a:solidFill>
                <a:latin typeface="Söhne"/>
              </a:rPr>
              <a:t>Προσφέρει έξυπνες, βασισμένες σε δεδομένα πληροφορίες για πιο ισχυρά και αποτελεσματικά πρωτόκολλα ασφαλείας.</a:t>
            </a:r>
            <a:br>
              <a:rPr lang="el-GR" sz="1600" dirty="0">
                <a:solidFill>
                  <a:srgbClr val="D1D5DB"/>
                </a:solidFill>
                <a:latin typeface="Söhne"/>
              </a:rPr>
            </a:br>
            <a:br>
              <a:rPr lang="el-GR" sz="1600" dirty="0">
                <a:solidFill>
                  <a:srgbClr val="D1D5DB"/>
                </a:solidFill>
                <a:latin typeface="Söhne"/>
              </a:rPr>
            </a:br>
            <a:r>
              <a:rPr lang="el-GR" sz="1600" dirty="0">
                <a:solidFill>
                  <a:srgbClr val="D1D5DB"/>
                </a:solidFill>
                <a:latin typeface="Söhne"/>
              </a:rPr>
              <a:t>Στο πλαίσιο των τείχη προστασίας, η ενσωμάτωση της τεχνητής νοημοσύνης τα μετατρέπει από στατικούς μηχανισμούς άμυνας σε δυναμικά, έξυπνα συστήματα ικανά για διαφοροποιημένη αξιολόγηση και απόκριση απειλών.</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97189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algn="l"/>
            <a:r>
              <a:rPr lang="el-GR" sz="4000" b="1" dirty="0">
                <a:latin typeface="Söhne"/>
              </a:rPr>
              <a:t>Εισαγωγή στο Έργο </a:t>
            </a:r>
            <a:r>
              <a:rPr lang="en-US" sz="4000" b="1" dirty="0">
                <a:latin typeface="Söhne"/>
              </a:rPr>
              <a:t>Ai Firewall</a:t>
            </a:r>
            <a:endParaRPr lang="en-US" sz="2800" b="1" i="0" dirty="0">
              <a:effectLst/>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47156" y="2414727"/>
            <a:ext cx="6265350" cy="4065971"/>
          </a:xfrm>
          <a:effectLst/>
        </p:spPr>
        <p:txBody>
          <a:bodyPr>
            <a:normAutofit/>
          </a:bodyPr>
          <a:lstStyle/>
          <a:p>
            <a:pPr marL="0" indent="0">
              <a:buNone/>
            </a:pPr>
            <a:r>
              <a:rPr lang="el-GR" sz="1600" dirty="0">
                <a:solidFill>
                  <a:srgbClr val="D1D5DB"/>
                </a:solidFill>
                <a:latin typeface="Söhne"/>
              </a:rPr>
              <a:t>Έχω αναπτύξει ένα προηγμένο σύστημα τείχους προστασίας AI ειδικά προσαρμοσμένο για το Apache2 σε ένα </a:t>
            </a:r>
            <a:r>
              <a:rPr lang="el-GR" sz="1600" dirty="0" err="1">
                <a:solidFill>
                  <a:srgbClr val="D1D5DB"/>
                </a:solidFill>
                <a:latin typeface="Söhne"/>
              </a:rPr>
              <a:t>Raspberry</a:t>
            </a:r>
            <a:r>
              <a:rPr lang="el-GR" sz="1600" dirty="0">
                <a:solidFill>
                  <a:srgbClr val="D1D5DB"/>
                </a:solidFill>
                <a:latin typeface="Söhne"/>
              </a:rPr>
              <a:t> </a:t>
            </a:r>
            <a:r>
              <a:rPr lang="el-GR" sz="1600" dirty="0" err="1">
                <a:solidFill>
                  <a:srgbClr val="D1D5DB"/>
                </a:solidFill>
                <a:latin typeface="Söhne"/>
              </a:rPr>
              <a:t>Pi</a:t>
            </a:r>
            <a:r>
              <a:rPr lang="el-GR" sz="1600" dirty="0">
                <a:solidFill>
                  <a:srgbClr val="D1D5DB"/>
                </a:solidFill>
                <a:latin typeface="Söhne"/>
              </a:rPr>
              <a:t> 4.</a:t>
            </a:r>
          </a:p>
          <a:p>
            <a:pPr marL="0" indent="0">
              <a:buNone/>
            </a:pPr>
            <a:r>
              <a:rPr lang="el-GR" sz="1600" dirty="0">
                <a:solidFill>
                  <a:srgbClr val="D1D5DB"/>
                </a:solidFill>
                <a:latin typeface="Söhne"/>
              </a:rPr>
              <a:t>Δημιουργία δεδομένων (dummy_data.py): Αυτό το σενάριο προσομοιώνει μια ποικιλία σεναρίων κίνησης δικτύου, νόμιμων και κακόβουλων, για να παρέχει ένα πλούσιο σύνολο δεδομένων για εκπαίδευση μοντέλων.</a:t>
            </a:r>
          </a:p>
          <a:p>
            <a:pPr marL="0" indent="0">
              <a:buNone/>
            </a:pPr>
            <a:r>
              <a:rPr lang="el-GR" sz="1600" dirty="0">
                <a:solidFill>
                  <a:srgbClr val="D1D5DB"/>
                </a:solidFill>
                <a:latin typeface="Söhne"/>
              </a:rPr>
              <a:t>Εκπαίδευση μοντέλου (train_model_v4.py): Το μοντέλο τεχνητής νοημοσύνης εκπαιδεύεται χρησιμοποιώντας αυτό το διαφορετικό σύνολο δεδομένων, μαθαίνοντας να εντοπίζει και να ταξινομεί με ακρίβεια τα μοτίβα κίνησης δικτύου.</a:t>
            </a:r>
          </a:p>
          <a:p>
            <a:pPr marL="0" indent="0">
              <a:buNone/>
            </a:pPr>
            <a:r>
              <a:rPr lang="el-GR" sz="1600" dirty="0">
                <a:solidFill>
                  <a:srgbClr val="D1D5DB"/>
                </a:solidFill>
                <a:latin typeface="Söhne"/>
              </a:rPr>
              <a:t>Λήψη αποφάσεων σε πραγματικό χρόνο (run_model_v4.py): Μόλις εκπαιδευτεί, το μοντέλο εφαρμόζεται σε πραγματικό χρόνο για την ανάλυση και τη λήψη αποφάσεων σχετικά με την κίνηση του δικτύου σε πραγματικό χρόνο, εντοπίζοντας αποτελεσματικά και ανταποκρίνεται σε πιθανές απειλές.</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pic>
        <p:nvPicPr>
          <p:cNvPr id="14" name="Picture 13">
            <a:extLst>
              <a:ext uri="{FF2B5EF4-FFF2-40B4-BE49-F238E27FC236}">
                <a16:creationId xmlns:a16="http://schemas.microsoft.com/office/drawing/2014/main" id="{BBB6CC20-25E9-15AB-3A6A-E56A1B71D8B8}"/>
              </a:ext>
            </a:extLst>
          </p:cNvPr>
          <p:cNvPicPr>
            <a:picLocks noChangeAspect="1"/>
          </p:cNvPicPr>
          <p:nvPr/>
        </p:nvPicPr>
        <p:blipFill>
          <a:blip r:embed="rId2"/>
          <a:stretch>
            <a:fillRect/>
          </a:stretch>
        </p:blipFill>
        <p:spPr>
          <a:xfrm>
            <a:off x="6683375" y="2569160"/>
            <a:ext cx="5329044" cy="2643973"/>
          </a:xfrm>
          <a:prstGeom prst="rect">
            <a:avLst/>
          </a:prstGeom>
        </p:spPr>
      </p:pic>
    </p:spTree>
    <p:extLst>
      <p:ext uri="{BB962C8B-B14F-4D97-AF65-F5344CB8AC3E}">
        <p14:creationId xmlns:p14="http://schemas.microsoft.com/office/powerpoint/2010/main" val="336150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Στόχος του έργου AI </a:t>
            </a:r>
            <a:r>
              <a:rPr lang="el-GR" sz="4000" dirty="0" err="1">
                <a:solidFill>
                  <a:srgbClr val="D1D5DB"/>
                </a:solidFill>
                <a:latin typeface="Söhne"/>
              </a:rPr>
              <a:t>Firewall</a:t>
            </a:r>
            <a:endParaRPr lang="el-GR" sz="4000" dirty="0">
              <a:solidFill>
                <a:srgbClr val="D1D5DB"/>
              </a:solidFill>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47156" y="2414727"/>
            <a:ext cx="9857473" cy="4065971"/>
          </a:xfrm>
          <a:effectLst/>
        </p:spPr>
        <p:txBody>
          <a:bodyPr>
            <a:normAutofit/>
          </a:bodyPr>
          <a:lstStyle/>
          <a:p>
            <a:pPr marL="0" indent="0">
              <a:buNone/>
            </a:pPr>
            <a:r>
              <a:rPr lang="el-GR" sz="1600" dirty="0">
                <a:solidFill>
                  <a:srgbClr val="D1D5DB"/>
                </a:solidFill>
                <a:latin typeface="Söhne"/>
              </a:rPr>
              <a:t>Στόχος του έργου AI </a:t>
            </a:r>
            <a:r>
              <a:rPr lang="el-GR" sz="1600" dirty="0" err="1">
                <a:solidFill>
                  <a:srgbClr val="D1D5DB"/>
                </a:solidFill>
                <a:latin typeface="Söhne"/>
              </a:rPr>
              <a:t>Firewall</a:t>
            </a:r>
            <a:endParaRPr lang="el-GR" sz="1600" dirty="0">
              <a:solidFill>
                <a:srgbClr val="D1D5DB"/>
              </a:solidFill>
              <a:latin typeface="Söhne"/>
            </a:endParaRPr>
          </a:p>
          <a:p>
            <a:pPr marL="0" indent="0">
              <a:buNone/>
            </a:pPr>
            <a:r>
              <a:rPr lang="el-GR" sz="1600" dirty="0">
                <a:solidFill>
                  <a:srgbClr val="D1D5DB"/>
                </a:solidFill>
                <a:latin typeface="Söhne"/>
              </a:rPr>
              <a:t>Το έργο μου στοχεύει να αποδείξει την αποτελεσματικότητα της τεχνητής νοημοσύνης στην ενίσχυση των δυνατοτήτων του τείχους προστασίας, εστιάζοντας στην ικανότητά της να προσαρμόζεται σε εξελισσόμενες απειλές στον κυβερνοχώρο, να αυτοματοποιεί την ανίχνευση απειλών και να παρέχει έξυπνες απαντήσεις, ενισχύοντας έτσι την ασφάλεια του δικτύου.</a:t>
            </a:r>
          </a:p>
          <a:p>
            <a:pPr marL="0" indent="0">
              <a:buNone/>
            </a:pPr>
            <a:r>
              <a:rPr lang="el-GR" sz="1600" dirty="0">
                <a:solidFill>
                  <a:srgbClr val="D1D5DB"/>
                </a:solidFill>
                <a:latin typeface="Söhne"/>
              </a:rPr>
              <a:t>Καινοτομία στην </a:t>
            </a:r>
            <a:r>
              <a:rPr lang="el-GR" sz="1600" dirty="0" err="1">
                <a:solidFill>
                  <a:srgbClr val="D1D5DB"/>
                </a:solidFill>
                <a:latin typeface="Söhne"/>
              </a:rPr>
              <a:t>Κυβερνοασφάλεια</a:t>
            </a:r>
            <a:endParaRPr lang="el-GR" sz="1600" dirty="0">
              <a:solidFill>
                <a:srgbClr val="D1D5DB"/>
              </a:solidFill>
              <a:latin typeface="Söhne"/>
            </a:endParaRPr>
          </a:p>
          <a:p>
            <a:pPr marL="0" indent="0">
              <a:buNone/>
            </a:pPr>
            <a:r>
              <a:rPr lang="el-GR" sz="1600" dirty="0">
                <a:solidFill>
                  <a:srgbClr val="D1D5DB"/>
                </a:solidFill>
                <a:latin typeface="Söhne"/>
              </a:rPr>
              <a:t>Αυτό το έργο αντιπροσωπεύει μια καινοτόμο προσέγγιση για την ασφάλεια στον κυβερνοχώρο, αξιοποιώντας την ισχύ του </a:t>
            </a:r>
            <a:r>
              <a:rPr lang="el-GR" sz="1600" dirty="0" err="1">
                <a:solidFill>
                  <a:srgbClr val="D1D5DB"/>
                </a:solidFill>
                <a:latin typeface="Söhne"/>
              </a:rPr>
              <a:t>Raspberry</a:t>
            </a:r>
            <a:r>
              <a:rPr lang="el-GR" sz="1600" dirty="0">
                <a:solidFill>
                  <a:srgbClr val="D1D5DB"/>
                </a:solidFill>
                <a:latin typeface="Söhne"/>
              </a:rPr>
              <a:t> </a:t>
            </a:r>
            <a:r>
              <a:rPr lang="el-GR" sz="1600" dirty="0" err="1">
                <a:solidFill>
                  <a:srgbClr val="D1D5DB"/>
                </a:solidFill>
                <a:latin typeface="Söhne"/>
              </a:rPr>
              <a:t>Pi</a:t>
            </a:r>
            <a:r>
              <a:rPr lang="el-GR" sz="1600" dirty="0">
                <a:solidFill>
                  <a:srgbClr val="D1D5DB"/>
                </a:solidFill>
                <a:latin typeface="Söhne"/>
              </a:rPr>
              <a:t> 4 και τις προηγμένες δυνατότητες της τεχνητής νοημοσύνης για τη δημιουργία μιας πιο ανθεκτικής και έξυπνης λύσης τείχους προστασίας.</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5974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Εκπαίδευση μοντέλου </a:t>
            </a:r>
            <a:r>
              <a:rPr lang="en-US" sz="4000" dirty="0">
                <a:solidFill>
                  <a:srgbClr val="D1D5DB"/>
                </a:solidFill>
                <a:latin typeface="Söhne"/>
              </a:rPr>
              <a:t>AI</a:t>
            </a:r>
            <a:endParaRPr lang="el-GR" sz="4000" dirty="0">
              <a:solidFill>
                <a:srgbClr val="D1D5DB"/>
              </a:solidFill>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47156" y="2414727"/>
            <a:ext cx="10964524" cy="4065971"/>
          </a:xfrm>
          <a:effectLst/>
        </p:spPr>
        <p:txBody>
          <a:bodyPr>
            <a:normAutofit/>
          </a:bodyPr>
          <a:lstStyle/>
          <a:p>
            <a:pPr marL="0" indent="0">
              <a:buNone/>
            </a:pPr>
            <a:r>
              <a:rPr lang="el-GR" sz="1600" dirty="0">
                <a:solidFill>
                  <a:srgbClr val="D1D5DB"/>
                </a:solidFill>
                <a:latin typeface="Söhne"/>
              </a:rPr>
              <a:t>Η αποτελεσματικότητα ενός μοντέλου AI βασίζεται σε μεγάλο βαθμό στην ποιότητα και την ποικιλία των δεδομένων στα οποία έχει εκπαιδευτεί. Για το τείχος προστασίας AI, η παραγωγή δεδομένων είναι το κλειδί για την προσομοίωση πραγματικών σεναρίων δικτύου.</a:t>
            </a:r>
          </a:p>
          <a:p>
            <a:pPr marL="0" indent="0">
              <a:buNone/>
            </a:pPr>
            <a:r>
              <a:rPr lang="el-GR" sz="1600" dirty="0">
                <a:solidFill>
                  <a:srgbClr val="D1D5DB"/>
                </a:solidFill>
                <a:latin typeface="Söhne"/>
              </a:rPr>
              <a:t>Το dummy_data.py έχει σχεδιαστεί για να δημιουργεί ένα ολοκληρωμένο σύνολο δεδομένων που αντικατοπτρίζει έναν συνδυασμό νόμιμων και κακόβουλων δραστηριοτήτων δικτύου. </a:t>
            </a:r>
          </a:p>
          <a:p>
            <a:pPr marL="0" indent="0">
              <a:buNone/>
            </a:pPr>
            <a:r>
              <a:rPr lang="el-GR" sz="1600" dirty="0">
                <a:solidFill>
                  <a:srgbClr val="D1D5DB"/>
                </a:solidFill>
                <a:latin typeface="Söhne"/>
              </a:rPr>
              <a:t>Κάθε έκδοση είχε και διαφορετική εκμάθηση από δεδομένα με διαφορετικό στόχο εκμάθησης. Το μοντέλο 1 εστίασε σε εκμάθηση για </a:t>
            </a:r>
            <a:r>
              <a:rPr lang="en-US" sz="1600" dirty="0" err="1">
                <a:solidFill>
                  <a:srgbClr val="D1D5DB"/>
                </a:solidFill>
                <a:latin typeface="Söhne"/>
              </a:rPr>
              <a:t>ddos</a:t>
            </a:r>
            <a:r>
              <a:rPr lang="en-US" sz="1600" dirty="0">
                <a:solidFill>
                  <a:srgbClr val="D1D5DB"/>
                </a:solidFill>
                <a:latin typeface="Söhne"/>
              </a:rPr>
              <a:t> attacks</a:t>
            </a:r>
            <a:r>
              <a:rPr lang="el-GR" sz="1600" dirty="0">
                <a:solidFill>
                  <a:srgbClr val="D1D5DB"/>
                </a:solidFill>
                <a:latin typeface="Söhne"/>
              </a:rPr>
              <a:t>, στο μοντέλο 2 έγινε μεγαλύτερη εκμάθηση με τα περισσότερα να γίνονται </a:t>
            </a:r>
            <a:r>
              <a:rPr lang="en-US" sz="1600" dirty="0">
                <a:solidFill>
                  <a:srgbClr val="D1D5DB"/>
                </a:solidFill>
                <a:latin typeface="Söhne"/>
              </a:rPr>
              <a:t>deny</a:t>
            </a:r>
            <a:r>
              <a:rPr lang="el-GR" sz="1600" dirty="0">
                <a:solidFill>
                  <a:srgbClr val="D1D5DB"/>
                </a:solidFill>
                <a:latin typeface="Söhne"/>
              </a:rPr>
              <a:t>. Στο μοντέλο 3 έγινε εκμάθηση του από τα ζωντανά δεδομένα του </a:t>
            </a:r>
            <a:r>
              <a:rPr lang="en-US" sz="1600" dirty="0">
                <a:solidFill>
                  <a:srgbClr val="D1D5DB"/>
                </a:solidFill>
                <a:latin typeface="Söhne"/>
              </a:rPr>
              <a:t>apache2</a:t>
            </a:r>
            <a:r>
              <a:rPr lang="el-GR" sz="1600" dirty="0">
                <a:solidFill>
                  <a:srgbClr val="D1D5DB"/>
                </a:solidFill>
                <a:latin typeface="Söhne"/>
              </a:rPr>
              <a:t> οπότε είχε και μικρό μέγεθος δεδομένων ( 100 </a:t>
            </a:r>
            <a:r>
              <a:rPr lang="en-US" sz="1600" dirty="0">
                <a:solidFill>
                  <a:srgbClr val="D1D5DB"/>
                </a:solidFill>
                <a:latin typeface="Söhne"/>
              </a:rPr>
              <a:t>request </a:t>
            </a:r>
            <a:r>
              <a:rPr lang="el-GR" sz="1600" dirty="0">
                <a:solidFill>
                  <a:srgbClr val="D1D5DB"/>
                </a:solidFill>
                <a:latin typeface="Söhne"/>
              </a:rPr>
              <a:t>) και το μοντέλο 4 , το πιο ισορροπημένο με περίπου 2.000.000 κινήσει δικτύου.</a:t>
            </a:r>
          </a:p>
          <a:p>
            <a:pPr marL="0" indent="0">
              <a:buNone/>
            </a:pPr>
            <a:r>
              <a:rPr lang="el-GR" sz="1600" dirty="0">
                <a:solidFill>
                  <a:srgbClr val="D1D5DB"/>
                </a:solidFill>
                <a:latin typeface="Söhne"/>
              </a:rPr>
              <a:t> Επιπλέον, δίνεται ιδιαίτερη προσοχή στο μοντέλο 4 στη διαφοροποίηση των τύπων κυκλοφορίας, ιδιαίτερα σε πιο αυστηρό έλεγχο για μη τυπικές θύρες που </a:t>
            </a:r>
            <a:r>
              <a:rPr lang="el-GR" sz="1600" u="sng" dirty="0">
                <a:solidFill>
                  <a:srgbClr val="D1D5DB"/>
                </a:solidFill>
                <a:latin typeface="Söhne"/>
              </a:rPr>
              <a:t>διαφέρουν</a:t>
            </a:r>
            <a:r>
              <a:rPr lang="el-GR" sz="1600" dirty="0">
                <a:solidFill>
                  <a:srgbClr val="D1D5DB"/>
                </a:solidFill>
                <a:latin typeface="Söhne"/>
              </a:rPr>
              <a:t> από το HTTP/HTTPS.</a:t>
            </a:r>
          </a:p>
          <a:p>
            <a:pPr marL="0" indent="0">
              <a:buNone/>
            </a:pPr>
            <a:r>
              <a:rPr lang="el-GR" sz="1600" dirty="0">
                <a:solidFill>
                  <a:srgbClr val="D1D5DB"/>
                </a:solidFill>
                <a:latin typeface="Söhne"/>
              </a:rPr>
              <a:t>Αυτά τα βήματα θέτουν το σκηνικό για ακριβή και αποτελεσματική εκπαίδευση μοντέλων, παρέχοντας μια γερή βάση για την τεχνητή νοημοσύνη για να μάθει διαφορετικά μοτίβα συμπεριφοράς δικτύου, απαραίτητα για αξιόπιστη ανίχνευση απειλών.</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231725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Τελειοποίηση του μοντέλου </a:t>
            </a:r>
            <a:r>
              <a:rPr lang="en-US" sz="4000" dirty="0">
                <a:solidFill>
                  <a:srgbClr val="D1D5DB"/>
                </a:solidFill>
                <a:latin typeface="Söhne"/>
              </a:rPr>
              <a:t>AI</a:t>
            </a:r>
            <a:endParaRPr lang="el-GR" sz="4000" dirty="0">
              <a:solidFill>
                <a:srgbClr val="D1D5DB"/>
              </a:solidFill>
              <a:latin typeface="Söhne"/>
            </a:endParaRP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680320" y="4910805"/>
            <a:ext cx="9431346" cy="1713872"/>
          </a:xfrm>
          <a:effectLst/>
        </p:spPr>
        <p:txBody>
          <a:bodyPr>
            <a:normAutofit fontScale="92500"/>
          </a:bodyPr>
          <a:lstStyle/>
          <a:p>
            <a:pPr marL="0" indent="0">
              <a:buNone/>
            </a:pPr>
            <a:r>
              <a:rPr lang="el-GR" sz="1600" dirty="0">
                <a:solidFill>
                  <a:srgbClr val="D1D5DB"/>
                </a:solidFill>
                <a:latin typeface="Söhne"/>
              </a:rPr>
              <a:t>Βαθμολογία F1: </a:t>
            </a:r>
          </a:p>
          <a:p>
            <a:pPr marL="0" indent="0">
              <a:buNone/>
            </a:pPr>
            <a:r>
              <a:rPr lang="el-GR" sz="1600" dirty="0">
                <a:solidFill>
                  <a:srgbClr val="D1D5DB"/>
                </a:solidFill>
                <a:latin typeface="Söhne"/>
              </a:rPr>
              <a:t>Προσφέρει μια ισορροπημένη άποψη της ακρίβειας και της ανάκλησης του μοντέλου, μια κρίσιμη μέτρηση στην ασφάλεια στον κυβερνοχώρο όπου τόσο τα ψευδώς θετικά όσο και τα αρνητικά έχουν σημαντικές επιπτώσεις.</a:t>
            </a:r>
          </a:p>
          <a:p>
            <a:pPr marL="0" indent="0">
              <a:buNone/>
            </a:pPr>
            <a:r>
              <a:rPr lang="el-GR" sz="1600" dirty="0">
                <a:solidFill>
                  <a:srgbClr val="D1D5DB"/>
                </a:solidFill>
                <a:latin typeface="Söhne"/>
              </a:rPr>
              <a:t>Η επιλογή της λογιστικής παλινδρόμησης, γνωστή για την αποτελεσματικότητά της σε εργασίες δυαδικής ταξινόμησης, στηρίζει την ικανότητα του μοντέλου να λαμβάνει δυαδικές αποφάσεις — προσδιορίζοντας την κίνηση είτε ως κανονική είτε ως δυνητικά επιβλαβή.</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pic>
        <p:nvPicPr>
          <p:cNvPr id="4" name="Picture 3" descr="A computer screen with text on it&#10;&#10;Description automatically generated">
            <a:extLst>
              <a:ext uri="{FF2B5EF4-FFF2-40B4-BE49-F238E27FC236}">
                <a16:creationId xmlns:a16="http://schemas.microsoft.com/office/drawing/2014/main" id="{1F8CD59A-CB31-31EA-3CF0-9DD28F664944}"/>
              </a:ext>
            </a:extLst>
          </p:cNvPr>
          <p:cNvPicPr>
            <a:picLocks noChangeAspect="1"/>
          </p:cNvPicPr>
          <p:nvPr/>
        </p:nvPicPr>
        <p:blipFill>
          <a:blip r:embed="rId2"/>
          <a:stretch>
            <a:fillRect/>
          </a:stretch>
        </p:blipFill>
        <p:spPr>
          <a:xfrm>
            <a:off x="777974" y="2414727"/>
            <a:ext cx="6235154" cy="2400701"/>
          </a:xfrm>
          <a:prstGeom prst="rect">
            <a:avLst/>
          </a:prstGeom>
        </p:spPr>
      </p:pic>
    </p:spTree>
    <p:extLst>
      <p:ext uri="{BB962C8B-B14F-4D97-AF65-F5344CB8AC3E}">
        <p14:creationId xmlns:p14="http://schemas.microsoft.com/office/powerpoint/2010/main" val="201120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Ανάλυση Ασφάλειας Δικτύου</a:t>
            </a: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58514" y="2569160"/>
            <a:ext cx="9857473" cy="4065971"/>
          </a:xfrm>
          <a:effectLst/>
        </p:spPr>
        <p:txBody>
          <a:bodyPr>
            <a:normAutofit/>
          </a:bodyPr>
          <a:lstStyle/>
          <a:p>
            <a:pPr marL="0" indent="0">
              <a:buNone/>
            </a:pPr>
            <a:r>
              <a:rPr lang="el-GR" sz="1600" dirty="0">
                <a:solidFill>
                  <a:srgbClr val="D1D5DB"/>
                </a:solidFill>
                <a:latin typeface="Söhne"/>
              </a:rPr>
              <a:t>Το μοντέλο τεχνητής νοημοσύνης, αφού εκπαιδευτεί, εφαρμόζεται σε πραγματικό χρόνο για την ανάλυση της ζωντανής κίνησης δικτύου χρησιμοποιώντας το σενάριο run_model_v4.py. Αυτό επιτρέπει την άμεση και έξυπνη αξιολόγηση των εισερχόμενων δεδομένων δικτύου, ζωτικής σημασίας για την έγκαιρη ανίχνευση απειλών.</a:t>
            </a:r>
          </a:p>
          <a:p>
            <a:pPr marL="0" indent="0">
              <a:buNone/>
            </a:pPr>
            <a:r>
              <a:rPr lang="el-GR" sz="1600" dirty="0">
                <a:solidFill>
                  <a:srgbClr val="D1D5DB"/>
                </a:solidFill>
                <a:latin typeface="Söhne"/>
              </a:rPr>
              <a:t>Το μοντέλο τεχνητής νοημοσύνης, επεξεργάζεται κάθε κομμάτι της κυκλοφορίας του δικτύου, λαμβάνοντας άμεσες αποφάσεις με βάση την εκπαίδευσή του. Αξιολογεί εάν η κίνηση είναι κανονική ή δυνητικά επιβλαβής, χρησιμοποιώντας εξελιγμένους αλγόριθμους για να διασφαλίσει την ακρίβεια και να μειώσει τους ψευδείς συναγερμούς.</a:t>
            </a:r>
          </a:p>
          <a:p>
            <a:pPr marL="0" indent="0">
              <a:buNone/>
            </a:pPr>
            <a:r>
              <a:rPr lang="el-GR" sz="1600" dirty="0">
                <a:solidFill>
                  <a:srgbClr val="D1D5DB"/>
                </a:solidFill>
                <a:latin typeface="Söhne"/>
              </a:rPr>
              <a:t>Οι αποφάσεις που λαμβάνονται από το μοντέλο τεχνητής νοημοσύνης καταγράφονται σε πραγματικό χρόνο, παρέχοντας ένα σαφές και εφαρμόσιμο αρχείο της δραστηριότητας του δικτύου. Αυτό το αρχείο καταγραφής περιλαμβάνει αποφάσεις είτε για την απαγόρευση είτε για την άδεια κυκλοφορίας, αποτελώντας ένα ουσιαστικό στοιχείο της διαχείρισης και της ασφάλειας του δικτύου.</a:t>
            </a:r>
          </a:p>
          <a:p>
            <a:pPr marL="0" indent="0">
              <a:buNone/>
            </a:pPr>
            <a:r>
              <a:rPr lang="el-GR" sz="1600" dirty="0">
                <a:solidFill>
                  <a:srgbClr val="D1D5DB"/>
                </a:solidFill>
                <a:latin typeface="Söhne"/>
              </a:rPr>
              <a:t>Αυτή η υλοποίηση δείχνει τη δύναμη της τεχνητής νοημοσύνης στην ενίσχυση των παραδοσιακών λειτουργιών τείχους προστασίας. </a:t>
            </a:r>
          </a:p>
          <a:p>
            <a:pPr marL="0" indent="0">
              <a:buNone/>
            </a:pPr>
            <a:r>
              <a:rPr lang="el-GR" sz="1600" dirty="0">
                <a:solidFill>
                  <a:srgbClr val="D1D5DB"/>
                </a:solidFill>
                <a:latin typeface="Söhne"/>
              </a:rPr>
              <a:t>Όχι μόνο αυτοματοποιεί τη διαδικασία λήψης αποφάσεων, αλλά φέρνει επίσης ένα επίπεδο ακρίβειας και προσαρμοστικότητας που είναι ανώτερο από τα συμβατικά συστήματα τείχους προστασίας.</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8160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60D9-E30A-7178-B125-FCA4BE4CAC99}"/>
              </a:ext>
            </a:extLst>
          </p:cNvPr>
          <p:cNvSpPr>
            <a:spLocks noGrp="1"/>
          </p:cNvSpPr>
          <p:nvPr>
            <p:ph type="title"/>
          </p:nvPr>
        </p:nvSpPr>
        <p:spPr>
          <a:effectLst/>
        </p:spPr>
        <p:txBody>
          <a:bodyPr>
            <a:normAutofit/>
          </a:bodyPr>
          <a:lstStyle/>
          <a:p>
            <a:pPr marL="0" indent="0">
              <a:buNone/>
            </a:pPr>
            <a:r>
              <a:rPr lang="el-GR" sz="4000" dirty="0">
                <a:solidFill>
                  <a:srgbClr val="D1D5DB"/>
                </a:solidFill>
                <a:latin typeface="Söhne"/>
              </a:rPr>
              <a:t>Ανάλυση Ασφάλειας Δικτύου</a:t>
            </a:r>
          </a:p>
        </p:txBody>
      </p:sp>
      <p:sp>
        <p:nvSpPr>
          <p:cNvPr id="3" name="Content Placeholder 2">
            <a:extLst>
              <a:ext uri="{FF2B5EF4-FFF2-40B4-BE49-F238E27FC236}">
                <a16:creationId xmlns:a16="http://schemas.microsoft.com/office/drawing/2014/main" id="{C400F958-DAA9-F7EF-174F-4CF398A9AECE}"/>
              </a:ext>
            </a:extLst>
          </p:cNvPr>
          <p:cNvSpPr>
            <a:spLocks noGrp="1"/>
          </p:cNvSpPr>
          <p:nvPr>
            <p:ph idx="1"/>
          </p:nvPr>
        </p:nvSpPr>
        <p:spPr>
          <a:xfrm>
            <a:off x="558514" y="2569160"/>
            <a:ext cx="9857473" cy="4065971"/>
          </a:xfrm>
          <a:effectLst/>
        </p:spPr>
        <p:txBody>
          <a:bodyPr>
            <a:normAutofit/>
          </a:bodyPr>
          <a:lstStyle/>
          <a:p>
            <a:pPr marL="0" indent="0">
              <a:buNone/>
            </a:pPr>
            <a:r>
              <a:rPr lang="el-GR" sz="1600" dirty="0">
                <a:solidFill>
                  <a:srgbClr val="D1D5DB"/>
                </a:solidFill>
                <a:latin typeface="Söhne"/>
              </a:rPr>
              <a:t>Το μοντέλο τεχνητής νοημοσύνης, αφού εκπαιδευτεί, εφαρμόζεται σε πραγματικό χρόνο για την ανάλυση της ζωντανής κίνησης δικτύου χρησιμοποιώντας το σενάριο run_model_v4.py. Αυτό επιτρέπει την άμεση και έξυπνη αξιολόγηση των εισερχόμενων δεδομένων δικτύου, ζωτικής σημασίας για την έγκαιρη ανίχνευση απειλών.</a:t>
            </a:r>
          </a:p>
          <a:p>
            <a:pPr marL="0" indent="0">
              <a:buNone/>
            </a:pPr>
            <a:r>
              <a:rPr lang="el-GR" sz="1600" dirty="0">
                <a:solidFill>
                  <a:srgbClr val="D1D5DB"/>
                </a:solidFill>
                <a:latin typeface="Söhne"/>
              </a:rPr>
              <a:t>Το μοντέλο τεχνητής νοημοσύνης, επεξεργάζεται κάθε κομμάτι της κυκλοφορίας του δικτύου, λαμβάνοντας άμεσες αποφάσεις με βάση την εκπαίδευσή του. Αξιολογεί εάν η κίνηση είναι κανονική ή δυνητικά επιβλαβής, χρησιμοποιώντας εξελιγμένους αλγόριθμους για να διασφαλίσει την ακρίβεια και να μειώσει τους ψευδείς συναγερμούς.</a:t>
            </a:r>
          </a:p>
          <a:p>
            <a:pPr marL="0" indent="0">
              <a:buNone/>
            </a:pPr>
            <a:r>
              <a:rPr lang="el-GR" sz="1600" dirty="0">
                <a:solidFill>
                  <a:srgbClr val="D1D5DB"/>
                </a:solidFill>
                <a:latin typeface="Söhne"/>
              </a:rPr>
              <a:t>Οι αποφάσεις που λαμβάνονται από το μοντέλο τεχνητής νοημοσύνης καταγράφονται σε πραγματικό χρόνο, παρέχοντας ένα σαφές και εφαρμόσιμο αρχείο της δραστηριότητας του δικτύου. Αυτό το αρχείο καταγραφής περιλαμβάνει αποφάσεις είτε για την απαγόρευση είτε για την άδεια κυκλοφορίας, αποτελώντας ένα ουσιαστικό στοιχείο της διαχείρισης και της ασφάλειας του δικτύου.</a:t>
            </a:r>
          </a:p>
          <a:p>
            <a:pPr marL="0" indent="0">
              <a:buNone/>
            </a:pPr>
            <a:r>
              <a:rPr lang="el-GR" sz="1600" dirty="0">
                <a:solidFill>
                  <a:srgbClr val="D1D5DB"/>
                </a:solidFill>
                <a:latin typeface="Söhne"/>
              </a:rPr>
              <a:t>Αυτή η υλοποίηση δείχνει τη δύναμη της τεχνητής νοημοσύνης στην ενίσχυση των παραδοσιακών λειτουργιών τείχους προστασίας. </a:t>
            </a:r>
          </a:p>
          <a:p>
            <a:pPr marL="0" indent="0">
              <a:buNone/>
            </a:pPr>
            <a:r>
              <a:rPr lang="el-GR" sz="1600" dirty="0">
                <a:solidFill>
                  <a:srgbClr val="D1D5DB"/>
                </a:solidFill>
                <a:latin typeface="Söhne"/>
              </a:rPr>
              <a:t>Όχι μόνο αυτοματοποιεί τη διαδικασία λήψης αποφάσεων, αλλά φέρνει επίσης ένα επίπεδο ακρίβειας και προσαρμοστικότητας που είναι ανώτερο από τα συμβατικά συστήματα τείχους προστασίας.</a:t>
            </a:r>
          </a:p>
        </p:txBody>
      </p:sp>
      <p:sp>
        <p:nvSpPr>
          <p:cNvPr id="5" name="Content Placeholder 2">
            <a:extLst>
              <a:ext uri="{FF2B5EF4-FFF2-40B4-BE49-F238E27FC236}">
                <a16:creationId xmlns:a16="http://schemas.microsoft.com/office/drawing/2014/main" id="{0BB3F112-CD23-D78F-EB3D-F3D1C5A2AAA3}"/>
              </a:ext>
            </a:extLst>
          </p:cNvPr>
          <p:cNvSpPr txBox="1">
            <a:spLocks/>
          </p:cNvSpPr>
          <p:nvPr/>
        </p:nvSpPr>
        <p:spPr>
          <a:xfrm>
            <a:off x="680320" y="1988599"/>
            <a:ext cx="9724309" cy="426128"/>
          </a:xfrm>
          <a:prstGeom prst="rect">
            <a:avLst/>
          </a:prstGeom>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buSzPct val="70000"/>
              <a:buNone/>
            </a:pPr>
            <a:r>
              <a:rPr lang="el-GR" sz="1400" i="1" dirty="0">
                <a:latin typeface="+mj-lt"/>
              </a:rPr>
              <a:t>Ενίσχυση της Ασφάλειας Δικτύου μέσω Τεχνητής Νοημοσύνης</a:t>
            </a:r>
            <a:endParaRPr lang="en-US" sz="1400" i="1" dirty="0">
              <a:latin typeface="+mj-lt"/>
            </a:endParaRPr>
          </a:p>
        </p:txBody>
      </p:sp>
    </p:spTree>
    <p:extLst>
      <p:ext uri="{BB962C8B-B14F-4D97-AF65-F5344CB8AC3E}">
        <p14:creationId xmlns:p14="http://schemas.microsoft.com/office/powerpoint/2010/main" val="40783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15C130-17B0-43C9-B99C-584294C40B51}">
  <ds:schemaRefs>
    <ds:schemaRef ds:uri="http://purl.org/dc/elements/1.1/"/>
    <ds:schemaRef ds:uri="http://purl.org/dc/terms/"/>
    <ds:schemaRef ds:uri="71af3243-3dd4-4a8d-8c0d-dd76da1f02a5"/>
    <ds:schemaRef ds:uri="http://purl.org/dc/dcmitype/"/>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6E1812AF-5C4C-4B75-9015-C90088D3D4BF}">
  <ds:schemaRefs>
    <ds:schemaRef ds:uri="http://schemas.microsoft.com/sharepoint/v3/contenttype/forms"/>
  </ds:schemaRefs>
</ds:datastoreItem>
</file>

<file path=customXml/itemProps3.xml><?xml version="1.0" encoding="utf-8"?>
<ds:datastoreItem xmlns:ds="http://schemas.openxmlformats.org/officeDocument/2006/customXml" ds:itemID="{BF0B771C-53D0-4C6A-8C2A-F95E45907FF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TM04033917[[fn=Berlin]]</Template>
  <TotalTime>214</TotalTime>
  <Words>1472</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Berlin</vt:lpstr>
      <vt:lpstr>PowerPoint Presentation</vt:lpstr>
      <vt:lpstr>Εισαγωγή</vt:lpstr>
      <vt:lpstr>Εισαγωγή Στο AI</vt:lpstr>
      <vt:lpstr>Εισαγωγή στο Έργο Ai Firewall</vt:lpstr>
      <vt:lpstr>Στόχος του έργου AI Firewall</vt:lpstr>
      <vt:lpstr>Εκπαίδευση μοντέλου AI</vt:lpstr>
      <vt:lpstr>Τελειοποίηση του μοντέλου AI</vt:lpstr>
      <vt:lpstr>Ανάλυση Ασφάλειας Δικτύου</vt:lpstr>
      <vt:lpstr>Ανάλυση Ασφάλειας Δικτύου</vt:lpstr>
      <vt:lpstr>Το μέλλον της ασφάλειας δικτύου με AI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Agency Design</dc:title>
  <dc:creator>Katerina Arnellou</dc:creator>
  <cp:lastModifiedBy>Charalampos Nikolaidis</cp:lastModifiedBy>
  <cp:revision>128</cp:revision>
  <dcterms:created xsi:type="dcterms:W3CDTF">2022-11-03T08:15:05Z</dcterms:created>
  <dcterms:modified xsi:type="dcterms:W3CDTF">2023-11-19T20:01:27Z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