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1" autoAdjust="0"/>
    <p:restoredTop sz="94660"/>
  </p:normalViewPr>
  <p:slideViewPr>
    <p:cSldViewPr>
      <p:cViewPr varScale="1">
        <p:scale>
          <a:sx n="89" d="100"/>
          <a:sy n="89" d="100"/>
        </p:scale>
        <p:origin x="-126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31640" y="4581"/>
            <a:ext cx="41086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Regionwise read-out in Native Space (NS) 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56797" y="465700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-start ANT-gui: type ‚</a:t>
            </a:r>
            <a:r>
              <a:rPr lang="de-DE" sz="1000" b="1" smtClean="0"/>
              <a:t>ant</a:t>
            </a:r>
            <a:r>
              <a:rPr lang="de-DE" sz="1000" smtClean="0"/>
              <a:t>‘</a:t>
            </a:r>
          </a:p>
          <a:p>
            <a:r>
              <a:rPr lang="de-DE" sz="1000" smtClean="0"/>
              <a:t>-go to study-folder:  use cd… or use matlab-path edit box or matlab‘s browse</a:t>
            </a:r>
          </a:p>
          <a:p>
            <a:r>
              <a:rPr lang="de-DE" sz="1000" smtClean="0"/>
              <a:t>-to-folder-icon : ..example: cd </a:t>
            </a:r>
            <a:r>
              <a:rPr lang="de-DE" sz="1000"/>
              <a:t>F:\data4\ernst_10aug21_2</a:t>
            </a:r>
          </a:p>
          <a:p>
            <a:r>
              <a:rPr lang="de-DE" sz="1000" smtClean="0"/>
              <a:t>-load project: via [</a:t>
            </a:r>
            <a:r>
              <a:rPr lang="de-DE" sz="1000" b="1" smtClean="0"/>
              <a:t>loadproj</a:t>
            </a:r>
            <a:r>
              <a:rPr lang="de-DE" sz="1000" smtClean="0"/>
              <a:t>]-button and select your project (m-file) </a:t>
            </a:r>
            <a:endParaRPr lang="de-DE" sz="1000"/>
          </a:p>
        </p:txBody>
      </p:sp>
      <p:sp>
        <p:nvSpPr>
          <p:cNvPr id="7" name="Textfeld 6"/>
          <p:cNvSpPr txBox="1"/>
          <p:nvPr/>
        </p:nvSpPr>
        <p:spPr>
          <a:xfrm>
            <a:off x="136092" y="1124744"/>
            <a:ext cx="3551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Select animals in the </a:t>
            </a:r>
            <a:r>
              <a:rPr lang="de-DE" sz="1000" b="1" smtClean="0"/>
              <a:t>left listbox</a:t>
            </a:r>
            <a:r>
              <a:rPr lang="de-DE" sz="1000" smtClean="0"/>
              <a:t>: ..here I selected two animals</a:t>
            </a:r>
            <a:endParaRPr lang="de-DE" sz="1000"/>
          </a:p>
          <a:p>
            <a:r>
              <a:rPr lang="de-DE" sz="1000" b="1" smtClean="0">
                <a:solidFill>
                  <a:srgbClr val="FF0000"/>
                </a:solidFill>
              </a:rPr>
              <a:t>Prerequisite: It is assumed here that the selected animals are already registered to standard space (template-space)…this is</a:t>
            </a:r>
          </a:p>
          <a:p>
            <a:r>
              <a:rPr lang="de-DE" sz="1000" b="1" smtClean="0">
                <a:solidFill>
                  <a:srgbClr val="FF0000"/>
                </a:solidFill>
              </a:rPr>
              <a:t>also mandatory im image paramter are extracted from NS</a:t>
            </a:r>
            <a:endParaRPr lang="de-DE" sz="1000" b="1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850" y="2390691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Select „</a:t>
            </a:r>
            <a:r>
              <a:rPr lang="de-DE" sz="1000" b="1" smtClean="0"/>
              <a:t>get anatomical labels</a:t>
            </a:r>
            <a:r>
              <a:rPr lang="de-DE" sz="1000" smtClean="0"/>
              <a:t>“ from the </a:t>
            </a:r>
            <a:r>
              <a:rPr lang="de-DE" sz="1000" b="1" smtClean="0"/>
              <a:t>right</a:t>
            </a:r>
            <a:r>
              <a:rPr lang="de-DE" sz="1000" smtClean="0"/>
              <a:t> listbox: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36092" y="4417681"/>
            <a:ext cx="3738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Hit </a:t>
            </a:r>
            <a:r>
              <a:rPr lang="de-DE" sz="1000" b="1" smtClean="0"/>
              <a:t>lower [</a:t>
            </a:r>
            <a:r>
              <a:rPr lang="de-DE" sz="1000" b="1"/>
              <a:t>RUN FUN</a:t>
            </a:r>
            <a:r>
              <a:rPr lang="de-DE" sz="1000" b="1" smtClean="0"/>
              <a:t>] </a:t>
            </a:r>
            <a:r>
              <a:rPr lang="de-DE" sz="1000" smtClean="0"/>
              <a:t>-button..The parameter window will pop-up.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7" y="4663902"/>
            <a:ext cx="3247660" cy="179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20" y="776158"/>
            <a:ext cx="2844316" cy="168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97850" y="6495147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Click [</a:t>
            </a:r>
            <a:r>
              <a:rPr lang="de-DE" sz="1000" b="1"/>
              <a:t>green </a:t>
            </a:r>
            <a:r>
              <a:rPr lang="de-DE" sz="1000" b="1"/>
              <a:t>icon </a:t>
            </a:r>
            <a:r>
              <a:rPr lang="de-DE" sz="1000" smtClean="0"/>
              <a:t>] left to</a:t>
            </a:r>
            <a:r>
              <a:rPr lang="de-DE" sz="1000" b="1" smtClean="0"/>
              <a:t> ‚x-files</a:t>
            </a:r>
            <a:r>
              <a:rPr lang="de-DE" sz="1000" smtClean="0"/>
              <a:t>‘…to open the file selector window…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427984" y="376048"/>
            <a:ext cx="46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In the file selector window select the  „</a:t>
            </a:r>
            <a:r>
              <a:rPr lang="de-DE" sz="1000" b="1" smtClean="0">
                <a:solidFill>
                  <a:schemeClr val="accent1"/>
                </a:solidFill>
              </a:rPr>
              <a:t>t2.ni</a:t>
            </a:r>
            <a:r>
              <a:rPr lang="de-DE" sz="1000" smtClean="0"/>
              <a:t>i“ -image. The t2.nii-file  is in the  animal‘s</a:t>
            </a:r>
          </a:p>
          <a:p>
            <a:r>
              <a:rPr lang="de-DE" sz="1000"/>
              <a:t>n</a:t>
            </a:r>
            <a:r>
              <a:rPr lang="de-DE" sz="1000" smtClean="0"/>
              <a:t>ative space, and we want to extract region-weise parameter here. Hit </a:t>
            </a:r>
            <a:r>
              <a:rPr lang="de-DE" sz="1000" b="1" smtClean="0"/>
              <a:t>[OK]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338215" y="2492896"/>
            <a:ext cx="45159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IMPORTANT: </a:t>
            </a:r>
          </a:p>
          <a:p>
            <a:r>
              <a:rPr lang="de-DE" sz="1000" smtClean="0"/>
              <a:t>-here we do not use additional masks,…leave x.masks empty</a:t>
            </a:r>
          </a:p>
          <a:p>
            <a:r>
              <a:rPr lang="de-DE" sz="1000" smtClean="0"/>
              <a:t>- now the input image is in native space.</a:t>
            </a:r>
            <a:r>
              <a:rPr lang="de-DE" sz="1000" u="sng" smtClean="0"/>
              <a:t> DO not change the ATLAS (keep</a:t>
            </a:r>
          </a:p>
          <a:p>
            <a:r>
              <a:rPr lang="de-DE" sz="1000" u="sng" smtClean="0"/>
              <a:t>„ANO.nii“ for x.atlas</a:t>
            </a:r>
            <a:r>
              <a:rPr lang="de-DE" sz="1000" smtClean="0"/>
              <a:t>)!</a:t>
            </a:r>
          </a:p>
          <a:p>
            <a:r>
              <a:rPr lang="de-DE" sz="1000" b="1" smtClean="0">
                <a:solidFill>
                  <a:srgbClr val="FF0000"/>
                </a:solidFill>
              </a:rPr>
              <a:t>-change x.space to „native“via left icon</a:t>
            </a:r>
          </a:p>
          <a:p>
            <a:r>
              <a:rPr lang="de-DE" sz="1000" b="1">
                <a:solidFill>
                  <a:srgbClr val="FF0000"/>
                </a:solidFill>
              </a:rPr>
              <a:t> </a:t>
            </a:r>
            <a:r>
              <a:rPr lang="de-DE" sz="1000" b="1" smtClean="0">
                <a:solidFill>
                  <a:srgbClr val="FF0000"/>
                </a:solidFill>
              </a:rPr>
              <a:t> (because the image is in NS)</a:t>
            </a:r>
          </a:p>
          <a:p>
            <a:endParaRPr lang="de-DE" sz="1000" smtClean="0"/>
          </a:p>
          <a:p>
            <a:endParaRPr lang="de-DE" sz="1000"/>
          </a:p>
          <a:p>
            <a:r>
              <a:rPr lang="de-DE" sz="1000" smtClean="0"/>
              <a:t>-extract paramter from both hemispheres together: thus, keep x.hemisphers=‚both‘</a:t>
            </a:r>
            <a:endParaRPr lang="de-DE" sz="1000"/>
          </a:p>
          <a:p>
            <a:endParaRPr lang="de-DE" sz="100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50" y="3068960"/>
            <a:ext cx="872072" cy="56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01" y="4293096"/>
            <a:ext cx="3237751" cy="250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4002628" y="6051100"/>
            <a:ext cx="1073428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000" smtClean="0"/>
              <a:t>Hit the „bulb“-icon to get further help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82752" y="6558296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Hit  [</a:t>
            </a:r>
            <a:r>
              <a:rPr lang="de-DE" sz="1000" b="1"/>
              <a:t>RUN</a:t>
            </a:r>
            <a:r>
              <a:rPr lang="de-DE" sz="1000" smtClean="0"/>
              <a:t>]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499992" y="4077072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The parameter window should now look as follows: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860032" y="6446959"/>
            <a:ext cx="216024" cy="23444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-11695" y="476672"/>
            <a:ext cx="180000" cy="180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1</a:t>
            </a:r>
            <a:endParaRPr lang="de-DE" sz="900" b="1"/>
          </a:p>
        </p:txBody>
      </p:sp>
      <p:sp>
        <p:nvSpPr>
          <p:cNvPr id="29" name="Textfeld 28"/>
          <p:cNvSpPr txBox="1"/>
          <p:nvPr/>
        </p:nvSpPr>
        <p:spPr>
          <a:xfrm>
            <a:off x="-488" y="1196752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2</a:t>
            </a:r>
            <a:endParaRPr lang="de-DE" sz="900" b="1"/>
          </a:p>
        </p:txBody>
      </p:sp>
      <p:sp>
        <p:nvSpPr>
          <p:cNvPr id="30" name="Textfeld 29"/>
          <p:cNvSpPr txBox="1"/>
          <p:nvPr/>
        </p:nvSpPr>
        <p:spPr>
          <a:xfrm>
            <a:off x="-488" y="2420888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3</a:t>
            </a:r>
            <a:endParaRPr lang="de-DE" sz="900" b="1"/>
          </a:p>
        </p:txBody>
      </p:sp>
      <p:sp>
        <p:nvSpPr>
          <p:cNvPr id="31" name="Textfeld 30"/>
          <p:cNvSpPr txBox="1"/>
          <p:nvPr/>
        </p:nvSpPr>
        <p:spPr>
          <a:xfrm>
            <a:off x="-488" y="4422304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/>
              <a:t>4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-488" y="6510536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/>
              <a:t>5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248215" y="440956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6</a:t>
            </a:r>
            <a:endParaRPr lang="de-DE" sz="900" b="1"/>
          </a:p>
        </p:txBody>
      </p:sp>
      <p:sp>
        <p:nvSpPr>
          <p:cNvPr id="34" name="Textfeld 33"/>
          <p:cNvSpPr txBox="1"/>
          <p:nvPr/>
        </p:nvSpPr>
        <p:spPr>
          <a:xfrm>
            <a:off x="4175976" y="2478088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7</a:t>
            </a:r>
            <a:endParaRPr lang="de-DE" sz="900" b="1"/>
          </a:p>
        </p:txBody>
      </p:sp>
      <p:sp>
        <p:nvSpPr>
          <p:cNvPr id="35" name="Textfeld 34"/>
          <p:cNvSpPr txBox="1"/>
          <p:nvPr/>
        </p:nvSpPr>
        <p:spPr>
          <a:xfrm>
            <a:off x="4211960" y="4077072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8</a:t>
            </a:r>
            <a:endParaRPr lang="de-DE" sz="900" b="1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2630"/>
            <a:ext cx="1579891" cy="54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8" y="2615003"/>
            <a:ext cx="2203865" cy="169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9591" y="154837"/>
            <a:ext cx="4145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When done…Matlab‘s comand window should show a </a:t>
            </a:r>
            <a:r>
              <a:rPr lang="de-DE" sz="1000" b="1" smtClean="0"/>
              <a:t>hyperlink</a:t>
            </a:r>
            <a:r>
              <a:rPr lang="de-DE" sz="1000" smtClean="0"/>
              <a:t> to open the</a:t>
            </a:r>
          </a:p>
          <a:p>
            <a:r>
              <a:rPr lang="de-DE" sz="1000" smtClean="0"/>
              <a:t>Exelfile or open the explorer and highlight the file in the results-folder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8118"/>
            <a:ext cx="3174752" cy="27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5" y="1412776"/>
            <a:ext cx="4650163" cy="368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31912" y="794922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Open the document and select the „</a:t>
            </a:r>
            <a:r>
              <a:rPr lang="de-DE" sz="1000" b="1" smtClean="0"/>
              <a:t>mean</a:t>
            </a:r>
            <a:r>
              <a:rPr lang="de-DE" sz="1000" smtClean="0"/>
              <a:t>“-sheet. This sheet shows you the</a:t>
            </a:r>
          </a:p>
          <a:p>
            <a:r>
              <a:rPr lang="de-DE" sz="1000"/>
              <a:t>m</a:t>
            </a:r>
            <a:r>
              <a:rPr lang="de-DE" sz="1000" smtClean="0"/>
              <a:t>ean value for each region (rows) and each animal. </a:t>
            </a:r>
            <a:r>
              <a:rPr lang="de-DE" sz="1000" smtClean="0">
                <a:solidFill>
                  <a:srgbClr val="FF0000"/>
                </a:solidFill>
              </a:rPr>
              <a:t>Note here that the dataset of the 2nd</a:t>
            </a:r>
          </a:p>
          <a:p>
            <a:r>
              <a:rPr lang="de-DE" sz="1000" smtClean="0">
                <a:solidFill>
                  <a:srgbClr val="FF0000"/>
                </a:solidFill>
              </a:rPr>
              <a:t>Animal was just copied thus  from the first animal…thus the values are identical!</a:t>
            </a:r>
          </a:p>
          <a:p>
            <a:r>
              <a:rPr lang="de-DE" sz="1000" smtClean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7544" y="5445224"/>
            <a:ext cx="4930141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smtClean="0"/>
              <a:t>Please inspect the </a:t>
            </a:r>
            <a:r>
              <a:rPr lang="de-DE" sz="1200" b="1" u="sng" smtClean="0"/>
              <a:t>info-sheet</a:t>
            </a:r>
            <a:r>
              <a:rPr lang="de-DE" sz="1200" b="1" smtClean="0"/>
              <a:t> to obtain information about the document and sheets</a:t>
            </a:r>
          </a:p>
          <a:p>
            <a:r>
              <a:rPr lang="de-DE" sz="1200" b="1"/>
              <a:t>Use also </a:t>
            </a:r>
            <a:r>
              <a:rPr lang="de-DE" sz="1200" b="1"/>
              <a:t>the </a:t>
            </a:r>
            <a:r>
              <a:rPr lang="de-DE" sz="1200" b="1" u="sng" smtClean="0"/>
              <a:t>bulb-icon</a:t>
            </a:r>
            <a:r>
              <a:rPr lang="de-DE" sz="1200" b="1" smtClean="0"/>
              <a:t> </a:t>
            </a:r>
            <a:r>
              <a:rPr lang="de-DE" sz="1200" b="1"/>
              <a:t>to obtain help for the paramter-window or </a:t>
            </a:r>
            <a:r>
              <a:rPr lang="de-DE" sz="1200" b="1"/>
              <a:t>type </a:t>
            </a:r>
            <a:r>
              <a:rPr lang="de-DE" sz="1200" b="1" smtClean="0"/>
              <a:t>„uhelp xgetlabels4“ in the command window</a:t>
            </a:r>
            <a:endParaRPr lang="de-DE" sz="1200" b="1"/>
          </a:p>
        </p:txBody>
      </p:sp>
      <p:sp>
        <p:nvSpPr>
          <p:cNvPr id="10" name="Textfeld 9"/>
          <p:cNvSpPr txBox="1"/>
          <p:nvPr/>
        </p:nvSpPr>
        <p:spPr>
          <a:xfrm>
            <a:off x="159591" y="145232"/>
            <a:ext cx="18000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900" b="1" smtClean="0"/>
              <a:t>9</a:t>
            </a:r>
            <a:endParaRPr lang="de-DE" sz="900" b="1"/>
          </a:p>
        </p:txBody>
      </p:sp>
    </p:spTree>
    <p:extLst>
      <p:ext uri="{BB962C8B-B14F-4D97-AF65-F5344CB8AC3E}">
        <p14:creationId xmlns:p14="http://schemas.microsoft.com/office/powerpoint/2010/main" val="32669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1340768"/>
            <a:ext cx="90172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latin typeface="Courier" pitchFamily="49" charset="0"/>
              </a:rPr>
              <a:t>% % =====================================================</a:t>
            </a:r>
          </a:p>
          <a:p>
            <a:r>
              <a:rPr lang="de-DE" sz="800">
                <a:latin typeface="Courier" pitchFamily="49" charset="0"/>
              </a:rPr>
              <a:t>% % #g FUNCTION:        [xgetlabels4.m]</a:t>
            </a:r>
          </a:p>
          <a:p>
            <a:r>
              <a:rPr lang="de-DE" sz="800">
                <a:latin typeface="Courier" pitchFamily="49" charset="0"/>
              </a:rPr>
              <a:t>% % #b info :              #yk xgetlabels4: get regionwise parameter for an image</a:t>
            </a:r>
          </a:p>
          <a:p>
            <a:r>
              <a:rPr lang="de-DE" sz="800">
                <a:latin typeface="Courier" pitchFamily="49" charset="0"/>
              </a:rPr>
              <a:t>% % =====================================================</a:t>
            </a:r>
          </a:p>
          <a:p>
            <a:r>
              <a:rPr lang="de-DE" sz="800">
                <a:latin typeface="Courier" pitchFamily="49" charset="0"/>
              </a:rPr>
              <a:t>z=[];</a:t>
            </a:r>
          </a:p>
          <a:p>
            <a:r>
              <a:rPr lang="de-DE" sz="800">
                <a:latin typeface="Courier" pitchFamily="49" charset="0"/>
              </a:rPr>
              <a:t>z.files        = { 't2.nii' };     % % files used for calculation</a:t>
            </a:r>
          </a:p>
          <a:p>
            <a:r>
              <a:rPr lang="de-DE" sz="800">
                <a:latin typeface="Courier" pitchFamily="49" charset="0"/>
              </a:rPr>
              <a:t>z.masks        = '';               % % &lt;optional&gt; corresponding maskfiles (order is irrelevant)or mask from templates folder</a:t>
            </a:r>
          </a:p>
          <a:p>
            <a:r>
              <a:rPr lang="de-DE" sz="800">
                <a:latin typeface="Courier" pitchFamily="49" charset="0"/>
              </a:rPr>
              <a:t>z.atlasOS      = '';               % % The atlas in "other space". IMPORTANT ONLY IF "SPACE"-PARAMER IS SET TO "other"&gt;</a:t>
            </a:r>
          </a:p>
          <a:p>
            <a:r>
              <a:rPr lang="de-DE" sz="800">
                <a:latin typeface="Courier" pitchFamily="49" charset="0"/>
              </a:rPr>
              <a:t>z.hemimaskOS   = '';               % % The hemispher mask in "other space". IMPORTANT ONLY IF "SPACE"-PARAMER IS SET TO "other"&gt;</a:t>
            </a:r>
          </a:p>
          <a:p>
            <a:r>
              <a:rPr lang="de-DE" sz="800">
                <a:latin typeface="Courier" pitchFamily="49" charset="0"/>
              </a:rPr>
              <a:t>z.atlas        = 'ANO.nii';        % % select atlas here (default: ANO.nii), atlas has to be the standard space atlas</a:t>
            </a:r>
          </a:p>
          <a:p>
            <a:r>
              <a:rPr lang="de-DE" sz="800">
                <a:latin typeface="Courier" pitchFamily="49" charset="0"/>
              </a:rPr>
              <a:t>z.space        = 'native';         % % use images from "standard","native" or "other" space </a:t>
            </a:r>
          </a:p>
          <a:p>
            <a:r>
              <a:rPr lang="de-DE" sz="800">
                <a:latin typeface="Courier" pitchFamily="49" charset="0"/>
              </a:rPr>
              <a:t>z.hemisphere   = 'both';           % % hemisphere used: [left,right or both]</a:t>
            </a:r>
          </a:p>
          <a:p>
            <a:r>
              <a:rPr lang="de-DE" sz="800">
                <a:latin typeface="Courier" pitchFamily="49" charset="0"/>
              </a:rPr>
              <a:t>z.threshold    = '';               % % lower intensity threshold value (values &gt;=threshold will be excluded); leave field empty when using a mask</a:t>
            </a:r>
          </a:p>
          <a:p>
            <a:r>
              <a:rPr lang="de-DE" sz="800">
                <a:latin typeface="Courier" pitchFamily="49" charset="0"/>
              </a:rPr>
              <a:t>z.frequency    = [1];              % % frequency: number of voxels within an anatomical region</a:t>
            </a:r>
          </a:p>
          <a:p>
            <a:r>
              <a:rPr lang="de-DE" sz="800">
                <a:latin typeface="Courier" pitchFamily="49" charset="0"/>
              </a:rPr>
              <a:t>z.percOverlapp = [1];              % % percent overlapp between mask and anatomical region</a:t>
            </a:r>
          </a:p>
          <a:p>
            <a:r>
              <a:rPr lang="de-DE" sz="800">
                <a:latin typeface="Courier" pitchFamily="49" charset="0"/>
              </a:rPr>
              <a:t>z.volref       = [1];              % % volume [qmm] of anatomical region (REFERENCE)</a:t>
            </a:r>
          </a:p>
          <a:p>
            <a:r>
              <a:rPr lang="de-DE" sz="800">
                <a:latin typeface="Courier" pitchFamily="49" charset="0"/>
              </a:rPr>
              <a:t>z.vol          = [1];              % % volume [qmm] of (masked) anatomical region</a:t>
            </a:r>
          </a:p>
          <a:p>
            <a:r>
              <a:rPr lang="de-DE" sz="800">
                <a:latin typeface="Courier" pitchFamily="49" charset="0"/>
              </a:rPr>
              <a:t>z.volPercBrain = [1];              % % percent volume [percent] of anatomical region relative to brain volume</a:t>
            </a:r>
          </a:p>
          <a:p>
            <a:r>
              <a:rPr lang="de-DE" sz="800">
                <a:latin typeface="Courier" pitchFamily="49" charset="0"/>
              </a:rPr>
              <a:t>z.mean         = [1];              % % mean of values (intensities) within anatomical region</a:t>
            </a:r>
          </a:p>
          <a:p>
            <a:r>
              <a:rPr lang="de-DE" sz="800">
                <a:latin typeface="Courier" pitchFamily="49" charset="0"/>
              </a:rPr>
              <a:t>z.std          = [1];              % % standard deviation of values (intensities) within anatomical region</a:t>
            </a:r>
          </a:p>
          <a:p>
            <a:r>
              <a:rPr lang="de-DE" sz="800">
                <a:latin typeface="Courier" pitchFamily="49" charset="0"/>
              </a:rPr>
              <a:t>z.median       = [1];              % % median of values (intensities) within anatomical region</a:t>
            </a:r>
          </a:p>
          <a:p>
            <a:r>
              <a:rPr lang="de-DE" sz="800">
                <a:latin typeface="Courier" pitchFamily="49" charset="0"/>
              </a:rPr>
              <a:t>z.min          = [1];              % % min of values (intensities) within anatomical region</a:t>
            </a:r>
          </a:p>
          <a:p>
            <a:r>
              <a:rPr lang="de-DE" sz="800">
                <a:latin typeface="Courier" pitchFamily="49" charset="0"/>
              </a:rPr>
              <a:t>z.max          = [1];              % % max of values (intensities) within anatomical region</a:t>
            </a:r>
          </a:p>
          <a:p>
            <a:r>
              <a:rPr lang="de-DE" sz="800">
                <a:latin typeface="Courier" pitchFamily="49" charset="0"/>
              </a:rPr>
              <a:t>xgetlabels4(1,z);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23528" y="376048"/>
            <a:ext cx="35573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Type </a:t>
            </a:r>
            <a:r>
              <a:rPr lang="de-DE" sz="1000" b="1" smtClean="0"/>
              <a:t>„char(anth)“ </a:t>
            </a:r>
            <a:r>
              <a:rPr lang="de-DE" sz="1000" smtClean="0"/>
              <a:t>in the matlab command window or click</a:t>
            </a:r>
          </a:p>
          <a:p>
            <a:r>
              <a:rPr lang="de-DE" sz="1000" smtClean="0"/>
              <a:t>[</a:t>
            </a:r>
            <a:r>
              <a:rPr lang="de-DE" sz="1000" b="1" smtClean="0"/>
              <a:t>anth</a:t>
            </a:r>
            <a:r>
              <a:rPr lang="de-DE" sz="1000" smtClean="0"/>
              <a:t>]-icon or </a:t>
            </a:r>
            <a:r>
              <a:rPr lang="de-DE" sz="1000" b="1" smtClean="0"/>
              <a:t>type „uhelp anth“ to obtain the latest function-</a:t>
            </a:r>
          </a:p>
          <a:p>
            <a:r>
              <a:rPr lang="de-DE" sz="1000" b="1" smtClean="0"/>
              <a:t>Related code</a:t>
            </a:r>
          </a:p>
          <a:p>
            <a:r>
              <a:rPr lang="de-DE" sz="1000" b="1" smtClean="0"/>
              <a:t>-you may rerun/modify+rerun the code for same/other animals</a:t>
            </a:r>
          </a:p>
          <a:p>
            <a:r>
              <a:rPr lang="de-DE" sz="1000" b="1" smtClean="0"/>
              <a:t>(don‘t forget to select them in the left listbox)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9" y="5113824"/>
            <a:ext cx="1566893" cy="109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>
            <a:off x="1979712" y="4869160"/>
            <a:ext cx="220520" cy="5492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33339" y="16828"/>
            <a:ext cx="13966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mtClean="0"/>
              <a:t>Get the code</a:t>
            </a:r>
            <a:endParaRPr lang="de-DE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98423"/>
            <a:ext cx="5710808" cy="232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1835696" y="4469050"/>
            <a:ext cx="1073428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000" smtClean="0"/>
              <a:t>Obtain history/code via button</a:t>
            </a:r>
          </a:p>
        </p:txBody>
      </p:sp>
    </p:spTree>
    <p:extLst>
      <p:ext uri="{BB962C8B-B14F-4D97-AF65-F5344CB8AC3E}">
        <p14:creationId xmlns:p14="http://schemas.microsoft.com/office/powerpoint/2010/main" val="18177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Bildschirmpräsentation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skoch</dc:creator>
  <cp:lastModifiedBy>stefan koch</cp:lastModifiedBy>
  <cp:revision>9</cp:revision>
  <dcterms:created xsi:type="dcterms:W3CDTF">2021-12-20T11:14:45Z</dcterms:created>
  <dcterms:modified xsi:type="dcterms:W3CDTF">2021-12-20T12:31:21Z</dcterms:modified>
</cp:coreProperties>
</file>