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417" y="-45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 durch Klicken hinzufügen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A50D42-C9CD-4801-B293-61D1F53EC57E}" type="datetimeFigureOut">
              <a:rPr lang="de-DE" smtClean="0"/>
              <a:t>13.06.22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9512" y="404664"/>
            <a:ext cx="8022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400" smtClean="0"/>
              <a:t>-use this method if the method </a:t>
            </a:r>
            <a:r>
              <a:rPr lang="de-DE" sz="1400" b="1" smtClean="0"/>
              <a:t>„examine orientation“ </a:t>
            </a:r>
            <a:r>
              <a:rPr lang="de-DE" sz="1400" smtClean="0"/>
              <a:t>from animal‘s listbox does </a:t>
            </a:r>
            <a:r>
              <a:rPr lang="de-DE" sz="1400" u="sng" smtClean="0"/>
              <a:t>not</a:t>
            </a:r>
            <a:r>
              <a:rPr lang="de-DE" sz="1400" smtClean="0"/>
              <a:t> work!</a:t>
            </a:r>
          </a:p>
          <a:p>
            <a:r>
              <a:rPr lang="de-DE" sz="1400"/>
              <a:t> F</a:t>
            </a:r>
            <a:r>
              <a:rPr lang="de-DE" sz="1400" smtClean="0"/>
              <a:t>or example if the „t2.nii“ image is to small to examine the best orientation type via </a:t>
            </a:r>
            <a:r>
              <a:rPr lang="de-DE" sz="1400"/>
              <a:t>„examine orientation“</a:t>
            </a:r>
            <a:r>
              <a:rPr lang="de-DE" sz="1400" smtClean="0"/>
              <a:t> 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321277" y="2420888"/>
            <a:ext cx="4536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-Select </a:t>
            </a:r>
            <a:r>
              <a:rPr lang="de-DE" sz="1200" b="1" smtClean="0"/>
              <a:t>one</a:t>
            </a:r>
            <a:r>
              <a:rPr lang="de-DE" sz="1200" smtClean="0"/>
              <a:t> animal from the left animal listbox</a:t>
            </a:r>
          </a:p>
          <a:p>
            <a:r>
              <a:rPr lang="de-DE" sz="1200" smtClean="0">
                <a:sym typeface="Wingdings" pitchFamily="2" charset="2"/>
              </a:rPr>
              <a:t>-click right context-menu: select: </a:t>
            </a:r>
            <a:r>
              <a:rPr lang="de-DE" sz="1200" b="1" u="sng" smtClean="0">
                <a:sym typeface="Wingdings" pitchFamily="2" charset="2"/>
              </a:rPr>
              <a:t>get orientation via 3point selection </a:t>
            </a:r>
            <a:endParaRPr lang="de-DE" sz="1200" b="1" u="sng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8966" y="2492896"/>
            <a:ext cx="2141115" cy="14544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8" name="Gerade Verbindung mit Pfeil 7"/>
          <p:cNvCxnSpPr/>
          <p:nvPr/>
        </p:nvCxnSpPr>
        <p:spPr>
          <a:xfrm>
            <a:off x="4870935" y="3813707"/>
            <a:ext cx="549496" cy="0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87" y="3284984"/>
            <a:ext cx="3855612" cy="3033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feld 11"/>
          <p:cNvSpPr txBox="1"/>
          <p:nvPr/>
        </p:nvSpPr>
        <p:spPr>
          <a:xfrm>
            <a:off x="618664" y="6344292"/>
            <a:ext cx="63972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-use </a:t>
            </a:r>
            <a:r>
              <a:rPr lang="de-DE" sz="1200" b="1" smtClean="0">
                <a:solidFill>
                  <a:srgbClr val="0070C0"/>
                </a:solidFill>
              </a:rPr>
              <a:t>[</a:t>
            </a:r>
            <a:r>
              <a:rPr lang="de-DE" sz="1200" b="1">
                <a:solidFill>
                  <a:srgbClr val="0070C0"/>
                </a:solidFill>
              </a:rPr>
              <a:t>dim1/2/3</a:t>
            </a:r>
            <a:r>
              <a:rPr lang="de-DE" sz="1200" b="1" smtClean="0">
                <a:solidFill>
                  <a:srgbClr val="0070C0"/>
                </a:solidFill>
              </a:rPr>
              <a:t>]-</a:t>
            </a:r>
            <a:r>
              <a:rPr lang="de-DE" sz="1200" smtClean="0"/>
              <a:t>buttons of reference and source-image to obtain the coronal view </a:t>
            </a:r>
            <a:r>
              <a:rPr lang="de-DE" sz="1200" smtClean="0"/>
              <a:t>of </a:t>
            </a:r>
            <a:r>
              <a:rPr lang="de-DE" sz="1200" b="1" smtClean="0"/>
              <a:t>both</a:t>
            </a:r>
            <a:r>
              <a:rPr lang="de-DE" sz="1200" smtClean="0"/>
              <a:t> </a:t>
            </a:r>
            <a:r>
              <a:rPr lang="de-DE" sz="1200" smtClean="0"/>
              <a:t>images 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658043" y="35332"/>
            <a:ext cx="6053132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/>
              <a:t>Obtain </a:t>
            </a:r>
            <a:r>
              <a:rPr lang="de-DE" b="1" smtClean="0"/>
              <a:t>orientation </a:t>
            </a:r>
            <a:r>
              <a:rPr lang="de-DE" b="1"/>
              <a:t>via </a:t>
            </a:r>
            <a:r>
              <a:rPr lang="de-DE" b="1" smtClean="0"/>
              <a:t>„</a:t>
            </a:r>
            <a:r>
              <a:rPr lang="de-DE" b="1" smtClean="0">
                <a:sym typeface="Wingdings" pitchFamily="2" charset="2"/>
              </a:rPr>
              <a:t>get </a:t>
            </a:r>
            <a:r>
              <a:rPr lang="de-DE" b="1">
                <a:sym typeface="Wingdings" pitchFamily="2" charset="2"/>
              </a:rPr>
              <a:t>orientation via 3point selection </a:t>
            </a:r>
            <a:r>
              <a:rPr lang="de-DE" b="1" smtClean="0">
                <a:sym typeface="Wingdings" pitchFamily="2" charset="2"/>
              </a:rPr>
              <a:t>„</a:t>
            </a:r>
            <a:endParaRPr lang="de-DE" b="1"/>
          </a:p>
        </p:txBody>
      </p:sp>
      <p:sp>
        <p:nvSpPr>
          <p:cNvPr id="14" name="Textfeld 13"/>
          <p:cNvSpPr txBox="1"/>
          <p:nvPr/>
        </p:nvSpPr>
        <p:spPr>
          <a:xfrm>
            <a:off x="658043" y="927884"/>
            <a:ext cx="6434237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1400" b="1"/>
              <a:t>The orientation type has to be examined and checked before performing the registration </a:t>
            </a:r>
            <a:r>
              <a:rPr lang="de-DE" sz="1400" b="1"/>
              <a:t>to </a:t>
            </a:r>
            <a:r>
              <a:rPr lang="de-DE" sz="1400" b="1" smtClean="0"/>
              <a:t>standard-space!</a:t>
            </a:r>
            <a:endParaRPr lang="de-DE" sz="1400" b="1" smtClean="0"/>
          </a:p>
          <a:p>
            <a:r>
              <a:rPr lang="de-DE" sz="1400" smtClean="0"/>
              <a:t>Hopefully </a:t>
            </a:r>
            <a:r>
              <a:rPr lang="de-DE" sz="1400" smtClean="0"/>
              <a:t>all animals of the same study are roughly oriented in same the way…</a:t>
            </a:r>
          </a:p>
          <a:p>
            <a:r>
              <a:rPr lang="de-DE" sz="1400" b="1" smtClean="0"/>
              <a:t> In this case the definition of the orientType has to be done </a:t>
            </a:r>
            <a:r>
              <a:rPr lang="de-DE" sz="1400" b="1" smtClean="0"/>
              <a:t>only once </a:t>
            </a:r>
            <a:r>
              <a:rPr lang="de-DE" sz="1400" b="1" smtClean="0"/>
              <a:t>per study!</a:t>
            </a:r>
          </a:p>
        </p:txBody>
      </p:sp>
    </p:spTree>
    <p:extLst>
      <p:ext uri="{BB962C8B-B14F-4D97-AF65-F5344CB8AC3E}">
        <p14:creationId xmlns:p14="http://schemas.microsoft.com/office/powerpoint/2010/main" val="2679095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feld 4"/>
          <p:cNvSpPr txBox="1"/>
          <p:nvPr/>
        </p:nvSpPr>
        <p:spPr>
          <a:xfrm>
            <a:off x="287016" y="622429"/>
            <a:ext cx="352263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200" smtClean="0"/>
              <a:t>1) select the </a:t>
            </a:r>
            <a:r>
              <a:rPr lang="de-DE" sz="1200" b="1" smtClean="0"/>
              <a:t>radio-[OB</a:t>
            </a:r>
            <a:r>
              <a:rPr lang="de-DE" sz="1200" smtClean="0"/>
              <a:t>]</a:t>
            </a:r>
          </a:p>
          <a:p>
            <a:r>
              <a:rPr lang="de-DE" sz="1200" smtClean="0"/>
              <a:t>-click to mark the upper/anteriror olfact location or a </a:t>
            </a:r>
          </a:p>
          <a:p>
            <a:r>
              <a:rPr lang="de-DE" sz="1200" smtClean="0"/>
              <a:t>frontal brain location in both images</a:t>
            </a:r>
          </a:p>
          <a:p>
            <a:r>
              <a:rPr lang="de-DE" sz="1200"/>
              <a:t>(close to the brain-boundary)</a:t>
            </a:r>
            <a:r>
              <a:rPr lang="de-DE" sz="1200" smtClean="0"/>
              <a:t>  (</a:t>
            </a:r>
            <a:r>
              <a:rPr lang="de-DE" sz="1200" b="1" smtClean="0">
                <a:solidFill>
                  <a:srgbClr val="FF0000"/>
                </a:solidFill>
              </a:rPr>
              <a:t>red dot</a:t>
            </a:r>
            <a:r>
              <a:rPr lang="de-DE" sz="1200" smtClean="0"/>
              <a:t>)</a:t>
            </a:r>
            <a:endParaRPr lang="de-DE" sz="1200"/>
          </a:p>
        </p:txBody>
      </p:sp>
      <p:sp>
        <p:nvSpPr>
          <p:cNvPr id="6" name="Textfeld 5"/>
          <p:cNvSpPr txBox="1"/>
          <p:nvPr/>
        </p:nvSpPr>
        <p:spPr>
          <a:xfrm>
            <a:off x="4211960" y="622429"/>
            <a:ext cx="43977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2) select the </a:t>
            </a:r>
            <a:r>
              <a:rPr lang="de-DE" sz="1200" b="1" smtClean="0"/>
              <a:t>radio-[SUP]</a:t>
            </a:r>
          </a:p>
          <a:p>
            <a:r>
              <a:rPr lang="de-DE" sz="1200" smtClean="0"/>
              <a:t>-</a:t>
            </a:r>
            <a:r>
              <a:rPr lang="de-DE" sz="1200"/>
              <a:t> click to mark </a:t>
            </a:r>
            <a:r>
              <a:rPr lang="de-DE" sz="1200" smtClean="0"/>
              <a:t>the upper/superor brain location in one of the midbrain slices (close to the brain-boundary) in both images (</a:t>
            </a:r>
            <a:r>
              <a:rPr lang="de-DE" sz="1200" b="1" smtClean="0">
                <a:solidFill>
                  <a:srgbClr val="00B050"/>
                </a:solidFill>
              </a:rPr>
              <a:t>green dot</a:t>
            </a:r>
            <a:r>
              <a:rPr lang="de-DE" sz="1200" smtClean="0"/>
              <a:t>)</a:t>
            </a:r>
            <a:endParaRPr lang="de-DE" sz="120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0" y="1459469"/>
            <a:ext cx="2808362" cy="22239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1296162"/>
            <a:ext cx="2885097" cy="2283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460" y="4437112"/>
            <a:ext cx="2691918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Textfeld 10"/>
          <p:cNvSpPr txBox="1"/>
          <p:nvPr/>
        </p:nvSpPr>
        <p:spPr>
          <a:xfrm>
            <a:off x="287016" y="3717032"/>
            <a:ext cx="439771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3) select the </a:t>
            </a:r>
            <a:r>
              <a:rPr lang="de-DE" sz="1200" b="1" smtClean="0"/>
              <a:t>radio-[INF]</a:t>
            </a:r>
          </a:p>
          <a:p>
            <a:r>
              <a:rPr lang="de-DE" sz="1200" smtClean="0"/>
              <a:t>-</a:t>
            </a:r>
            <a:r>
              <a:rPr lang="de-DE" sz="1200"/>
              <a:t> click to mark </a:t>
            </a:r>
            <a:r>
              <a:rPr lang="de-DE" sz="1200" smtClean="0"/>
              <a:t>the inferor brain location in the same slice as used for  SUP, (close to the brain-boundary) in both images (</a:t>
            </a:r>
            <a:r>
              <a:rPr lang="de-DE" sz="1200" b="1" smtClean="0">
                <a:solidFill>
                  <a:srgbClr val="0070C0"/>
                </a:solidFill>
              </a:rPr>
              <a:t>blue dot</a:t>
            </a:r>
            <a:r>
              <a:rPr lang="de-DE" sz="1200" smtClean="0"/>
              <a:t>)</a:t>
            </a:r>
            <a:endParaRPr lang="de-DE" sz="1200"/>
          </a:p>
        </p:txBody>
      </p:sp>
      <p:sp>
        <p:nvSpPr>
          <p:cNvPr id="14" name="Textfeld 13"/>
          <p:cNvSpPr txBox="1"/>
          <p:nvPr/>
        </p:nvSpPr>
        <p:spPr>
          <a:xfrm>
            <a:off x="658043" y="35332"/>
            <a:ext cx="2000099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de-DE" b="1" smtClean="0"/>
              <a:t>Set pairwise points</a:t>
            </a:r>
            <a:endParaRPr lang="de-DE" b="1"/>
          </a:p>
        </p:txBody>
      </p:sp>
      <p:sp>
        <p:nvSpPr>
          <p:cNvPr id="15" name="Textfeld 14"/>
          <p:cNvSpPr txBox="1"/>
          <p:nvPr/>
        </p:nvSpPr>
        <p:spPr>
          <a:xfrm>
            <a:off x="4427984" y="5301208"/>
            <a:ext cx="4105764" cy="954107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1400" smtClean="0"/>
              <a:t>Now we have defined 3 pairwise points and the idea is to estimate the rotations to bring the locations A &amp; A‘, B &amp; B‘ and C and C‘  of the reference and source image as close as possible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2178742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6897" y="-27384"/>
            <a:ext cx="439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Hit [</a:t>
            </a:r>
            <a:r>
              <a:rPr lang="de-DE" sz="1200" b="1" smtClean="0">
                <a:solidFill>
                  <a:srgbClr val="0070C0"/>
                </a:solidFill>
              </a:rPr>
              <a:t>check</a:t>
            </a:r>
            <a:r>
              <a:rPr lang="de-DE" sz="1200" smtClean="0"/>
              <a:t>]-button</a:t>
            </a:r>
            <a:endParaRPr lang="de-DE" sz="1200"/>
          </a:p>
        </p:txBody>
      </p:sp>
      <p:pic>
        <p:nvPicPr>
          <p:cNvPr id="5" name="Picture 7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004"/>
          <a:stretch/>
        </p:blipFill>
        <p:spPr bwMode="auto">
          <a:xfrm>
            <a:off x="251520" y="249615"/>
            <a:ext cx="4389873" cy="1346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107504" y="1724665"/>
            <a:ext cx="4397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The first panel will show the rough match (left: template; right:  t2.nii) when considering the rotations defined by the three pairwise locations  </a:t>
            </a:r>
          </a:p>
          <a:p>
            <a:r>
              <a:rPr lang="de-DE" sz="1200" smtClean="0"/>
              <a:t>-The lower panel shows the unrotated reference image</a:t>
            </a:r>
          </a:p>
          <a:p>
            <a:r>
              <a:rPr lang="de-DE" sz="1200" smtClean="0"/>
              <a:t>- If the visualization is suboptimal to inspect (low resolution) select „</a:t>
            </a:r>
            <a:r>
              <a:rPr lang="de-DE" sz="1200" b="1" smtClean="0">
                <a:solidFill>
                  <a:srgbClr val="0070C0"/>
                </a:solidFill>
              </a:rPr>
              <a:t>MRicron</a:t>
            </a:r>
            <a:r>
              <a:rPr lang="de-DE" sz="1200" smtClean="0"/>
              <a:t>“-from dropdown list and hit the [</a:t>
            </a:r>
            <a:r>
              <a:rPr lang="de-DE" sz="1200" b="1" smtClean="0">
                <a:solidFill>
                  <a:srgbClr val="0070C0"/>
                </a:solidFill>
              </a:rPr>
              <a:t>check</a:t>
            </a:r>
            <a:r>
              <a:rPr lang="de-DE" sz="1200"/>
              <a:t>]-</a:t>
            </a:r>
            <a:r>
              <a:rPr lang="de-DE" sz="1200" smtClean="0"/>
              <a:t>button again.</a:t>
            </a:r>
            <a:endParaRPr lang="de-DE" sz="1200"/>
          </a:p>
          <a:p>
            <a:endParaRPr lang="de-DE" sz="1200" smtClean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9894" y="2049815"/>
            <a:ext cx="1901386" cy="937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021" y="3057927"/>
            <a:ext cx="2471764" cy="13356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Gerade Verbindung mit Pfeil 8"/>
          <p:cNvCxnSpPr/>
          <p:nvPr/>
        </p:nvCxnSpPr>
        <p:spPr>
          <a:xfrm flipH="1">
            <a:off x="6012160" y="2312876"/>
            <a:ext cx="504056" cy="32403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feld 12"/>
          <p:cNvSpPr txBox="1"/>
          <p:nvPr/>
        </p:nvSpPr>
        <p:spPr>
          <a:xfrm>
            <a:off x="156020" y="4393601"/>
            <a:ext cx="439771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-note that we are only interested in a </a:t>
            </a:r>
            <a:r>
              <a:rPr lang="de-DE" sz="1200" b="1" smtClean="0"/>
              <a:t>rough</a:t>
            </a:r>
            <a:r>
              <a:rPr lang="de-DE" sz="1200" smtClean="0"/>
              <a:t> orientation, thus aproximate rotations are sufficient! </a:t>
            </a:r>
          </a:p>
          <a:p>
            <a:r>
              <a:rPr lang="de-DE" sz="1200" smtClean="0"/>
              <a:t>-when hitting the [</a:t>
            </a:r>
            <a:r>
              <a:rPr lang="de-DE" sz="1200" b="1">
                <a:solidFill>
                  <a:srgbClr val="0070C0"/>
                </a:solidFill>
              </a:rPr>
              <a:t>check</a:t>
            </a:r>
            <a:r>
              <a:rPr lang="de-DE" sz="1200"/>
              <a:t>]-</a:t>
            </a:r>
            <a:r>
              <a:rPr lang="de-DE" sz="1200" smtClean="0"/>
              <a:t>button, the rotations are displayed in the CMD-window:</a:t>
            </a:r>
            <a:endParaRPr lang="de-DE" sz="1200"/>
          </a:p>
          <a:p>
            <a:endParaRPr lang="de-DE" sz="1200"/>
          </a:p>
        </p:txBody>
      </p:sp>
      <p:pic>
        <p:nvPicPr>
          <p:cNvPr id="3076" name="Picture 4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705"/>
          <a:stretch/>
        </p:blipFill>
        <p:spPr bwMode="auto">
          <a:xfrm>
            <a:off x="281951" y="5229200"/>
            <a:ext cx="2219904" cy="723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Textfeld 14"/>
          <p:cNvSpPr txBox="1"/>
          <p:nvPr/>
        </p:nvSpPr>
        <p:spPr>
          <a:xfrm>
            <a:off x="227131" y="6021288"/>
            <a:ext cx="439771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Hit [</a:t>
            </a:r>
            <a:r>
              <a:rPr lang="de-DE" sz="1200" b="1" smtClean="0">
                <a:solidFill>
                  <a:srgbClr val="0070C0"/>
                </a:solidFill>
              </a:rPr>
              <a:t>Close</a:t>
            </a:r>
            <a:r>
              <a:rPr lang="de-DE" sz="1200" smtClean="0"/>
              <a:t>]-button to close UI</a:t>
            </a:r>
            <a:endParaRPr lang="de-DE" sz="1200"/>
          </a:p>
        </p:txBody>
      </p:sp>
      <p:sp>
        <p:nvSpPr>
          <p:cNvPr id="17" name="Textfeld 16"/>
          <p:cNvSpPr txBox="1"/>
          <p:nvPr/>
        </p:nvSpPr>
        <p:spPr>
          <a:xfrm>
            <a:off x="2658354" y="3402598"/>
            <a:ext cx="439771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smtClean="0"/>
              <a:t>Mricron: overlay of the two images when considering the three rotations</a:t>
            </a:r>
            <a:endParaRPr lang="de-DE" sz="1000"/>
          </a:p>
          <a:p>
            <a:endParaRPr lang="de-DE" sz="1200"/>
          </a:p>
        </p:txBody>
      </p:sp>
      <p:cxnSp>
        <p:nvCxnSpPr>
          <p:cNvPr id="18" name="Gerade Verbindung mit Pfeil 17"/>
          <p:cNvCxnSpPr/>
          <p:nvPr/>
        </p:nvCxnSpPr>
        <p:spPr>
          <a:xfrm flipH="1">
            <a:off x="2420084" y="5367741"/>
            <a:ext cx="743083" cy="62946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feld 13"/>
          <p:cNvSpPr txBox="1"/>
          <p:nvPr/>
        </p:nvSpPr>
        <p:spPr>
          <a:xfrm>
            <a:off x="3137325" y="5199003"/>
            <a:ext cx="28328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>
                <a:solidFill>
                  <a:srgbClr val="FF0000"/>
                </a:solidFill>
              </a:rPr>
              <a:t>Note that the 2nd &amp; 3rd </a:t>
            </a:r>
            <a:r>
              <a:rPr lang="de-DE" sz="1000" smtClean="0">
                <a:solidFill>
                  <a:srgbClr val="FF0000"/>
                </a:solidFill>
              </a:rPr>
              <a:t>rotations are </a:t>
            </a:r>
            <a:r>
              <a:rPr lang="de-DE" sz="1000">
                <a:solidFill>
                  <a:srgbClr val="FF0000"/>
                </a:solidFill>
              </a:rPr>
              <a:t>close to </a:t>
            </a:r>
            <a:r>
              <a:rPr lang="de-DE" sz="1000" smtClean="0">
                <a:solidFill>
                  <a:srgbClr val="FF0000"/>
                </a:solidFill>
              </a:rPr>
              <a:t>zero</a:t>
            </a:r>
            <a:endParaRPr lang="de-DE" sz="100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48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176897" y="188640"/>
            <a:ext cx="525919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-copy the rotation paramters from the CMD-window to clipboard</a:t>
            </a:r>
          </a:p>
          <a:p>
            <a:r>
              <a:rPr lang="de-DE" sz="1200" smtClean="0"/>
              <a:t>-open the parameter settings via [</a:t>
            </a:r>
            <a:r>
              <a:rPr lang="de-DE" sz="1200" b="1" smtClean="0">
                <a:solidFill>
                  <a:srgbClr val="0070C0"/>
                </a:solidFill>
              </a:rPr>
              <a:t>settings</a:t>
            </a:r>
            <a:r>
              <a:rPr lang="de-DE" sz="1200" smtClean="0"/>
              <a:t>]-button  </a:t>
            </a:r>
            <a:r>
              <a:rPr lang="de-DE" sz="1200" smtClean="0">
                <a:sym typeface="Wingdings" pitchFamily="2" charset="2"/>
              </a:rPr>
              <a:t> </a:t>
            </a:r>
            <a:r>
              <a:rPr lang="de-DE" sz="1200" smtClean="0"/>
              <a:t>gear-icon</a:t>
            </a:r>
          </a:p>
          <a:p>
            <a:endParaRPr lang="de-DE" sz="1200" smtClean="0"/>
          </a:p>
          <a:p>
            <a:r>
              <a:rPr lang="de-DE" sz="1200" smtClean="0"/>
              <a:t>For </a:t>
            </a:r>
            <a:r>
              <a:rPr lang="de-DE" sz="1200" b="1" u="sng" smtClean="0">
                <a:solidFill>
                  <a:srgbClr val="0070C0"/>
                </a:solidFill>
              </a:rPr>
              <a:t>„x.wa.orientType“ </a:t>
            </a:r>
            <a:r>
              <a:rPr lang="de-DE" sz="1200" smtClean="0"/>
              <a:t>we now insert the rotaton as </a:t>
            </a:r>
            <a:r>
              <a:rPr lang="de-DE" sz="1200" b="1" smtClean="0"/>
              <a:t>string</a:t>
            </a:r>
            <a:r>
              <a:rPr lang="de-DE" sz="1200" smtClean="0"/>
              <a:t>. </a:t>
            </a:r>
          </a:p>
          <a:p>
            <a:r>
              <a:rPr lang="de-DE" sz="1200" smtClean="0"/>
              <a:t>Note that the 2nd &amp; 3rd rotation angles are close to zero …thus we use zeros there:  </a:t>
            </a:r>
          </a:p>
          <a:p>
            <a:r>
              <a:rPr lang="de-DE" sz="1200" i="1" smtClean="0"/>
              <a:t>x.wa.orientType         </a:t>
            </a:r>
            <a:r>
              <a:rPr lang="de-DE" sz="1200" i="1"/>
              <a:t>=  '-1.5708 0 0';   % index </a:t>
            </a:r>
            <a:r>
              <a:rPr lang="de-DE" sz="1200" i="1" smtClean="0"/>
              <a:t>…</a:t>
            </a:r>
            <a:endParaRPr lang="de-DE" sz="120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3159" y="441774"/>
            <a:ext cx="184826" cy="191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628800"/>
            <a:ext cx="7499695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7" name="Gerade Verbindung mit Pfeil 6"/>
          <p:cNvCxnSpPr/>
          <p:nvPr/>
        </p:nvCxnSpPr>
        <p:spPr>
          <a:xfrm flipH="1">
            <a:off x="3419872" y="1196752"/>
            <a:ext cx="1872208" cy="64807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/>
          <p:cNvSpPr txBox="1"/>
          <p:nvPr/>
        </p:nvSpPr>
        <p:spPr>
          <a:xfrm>
            <a:off x="5292080" y="881137"/>
            <a:ext cx="2193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mtClean="0">
                <a:solidFill>
                  <a:srgbClr val="FF0000"/>
                </a:solidFill>
              </a:rPr>
              <a:t>Define here as string!</a:t>
            </a:r>
            <a:endParaRPr lang="de-DE">
              <a:solidFill>
                <a:srgbClr val="FF0000"/>
              </a:solidFill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317160" y="2492896"/>
            <a:ext cx="525919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smtClean="0"/>
              <a:t>- Hit [</a:t>
            </a:r>
            <a:r>
              <a:rPr lang="de-DE" sz="1200" b="1" smtClean="0">
                <a:solidFill>
                  <a:srgbClr val="0070C0"/>
                </a:solidFill>
              </a:rPr>
              <a:t>OK</a:t>
            </a:r>
            <a:r>
              <a:rPr lang="de-DE" sz="1200" smtClean="0"/>
              <a:t>] and overwrite this setting (proj-file)</a:t>
            </a:r>
            <a:endParaRPr lang="de-DE" sz="1200"/>
          </a:p>
        </p:txBody>
      </p:sp>
      <p:sp>
        <p:nvSpPr>
          <p:cNvPr id="12" name="Textfeld 11"/>
          <p:cNvSpPr txBox="1"/>
          <p:nvPr/>
        </p:nvSpPr>
        <p:spPr>
          <a:xfrm>
            <a:off x="826276" y="3861048"/>
            <a:ext cx="7491448" cy="1169551"/>
          </a:xfrm>
          <a:prstGeom prst="rect">
            <a:avLst/>
          </a:prstGeom>
          <a:solidFill>
            <a:srgbClr val="FFC000"/>
          </a:solidFill>
        </p:spPr>
        <p:txBody>
          <a:bodyPr wrap="square" rtlCol="0">
            <a:spAutoFit/>
          </a:bodyPr>
          <a:lstStyle/>
          <a:p>
            <a:r>
              <a:rPr lang="de-DE" sz="1400" smtClean="0"/>
              <a:t>Now the orientation is defined for this animal. </a:t>
            </a:r>
          </a:p>
          <a:p>
            <a:r>
              <a:rPr lang="de-DE" sz="1400" smtClean="0"/>
              <a:t>Hopefully all animals of the same study are roughly oriented in same the way…</a:t>
            </a:r>
          </a:p>
          <a:p>
            <a:r>
              <a:rPr lang="de-DE" sz="1400" b="1" smtClean="0"/>
              <a:t> In this case the definition of the orientType has to be done only once per study!</a:t>
            </a:r>
          </a:p>
          <a:p>
            <a:endParaRPr lang="de-DE" sz="1400"/>
          </a:p>
          <a:p>
            <a:r>
              <a:rPr lang="de-DE" sz="1400" smtClean="0"/>
              <a:t>Now, we can register the „t2.nii“-image of this animal or all other animals to standard-space!</a:t>
            </a:r>
            <a:endParaRPr lang="de-DE" sz="1400"/>
          </a:p>
        </p:txBody>
      </p:sp>
    </p:spTree>
    <p:extLst>
      <p:ext uri="{BB962C8B-B14F-4D97-AF65-F5344CB8AC3E}">
        <p14:creationId xmlns:p14="http://schemas.microsoft.com/office/powerpoint/2010/main" val="426956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568</Words>
  <Application>Microsoft Office PowerPoint</Application>
  <PresentationFormat>Bildschirmpräsentation (4:3)</PresentationFormat>
  <Paragraphs>41</Paragraphs>
  <Slides>4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5" baseType="lpstr">
      <vt:lpstr>Larissa-Design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skoch</dc:creator>
  <cp:lastModifiedBy>stefan koch</cp:lastModifiedBy>
  <cp:revision>11</cp:revision>
  <dcterms:created xsi:type="dcterms:W3CDTF">2022-06-13T16:59:10Z</dcterms:created>
  <dcterms:modified xsi:type="dcterms:W3CDTF">2022-06-13T18:35:49Z</dcterms:modified>
</cp:coreProperties>
</file>