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62" r:id="rId5"/>
    <p:sldId id="2147469761" r:id="rId6"/>
    <p:sldId id="2147469765" r:id="rId7"/>
    <p:sldId id="2147469771" r:id="rId8"/>
    <p:sldId id="2147469774" r:id="rId9"/>
    <p:sldId id="2147469769" r:id="rId10"/>
    <p:sldId id="2147469763" r:id="rId11"/>
    <p:sldId id="2147469766" r:id="rId12"/>
    <p:sldId id="2147469772" r:id="rId13"/>
    <p:sldId id="2147469767" r:id="rId14"/>
    <p:sldId id="2147469773" r:id="rId15"/>
    <p:sldId id="2147469775" r:id="rId16"/>
    <p:sldId id="2147469777" r:id="rId17"/>
    <p:sldId id="2147469758" r:id="rId18"/>
    <p:sldId id="21474697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40692-5E98-1613-0998-E6E14382F68F}" v="15" dt="2024-06-10T09:02:46.035"/>
    <p1510:client id="{DA890FE3-14DD-C960-D696-198A8D4A39FB}" v="32" dt="2024-06-10T09:03:45.278"/>
    <p1510:client id="{F06B46FA-862B-465D-9CE9-FF6246AFB180}" v="25" dt="2024-06-10T06:37:06.557"/>
    <p1510:client id="{F9C792E0-6F4B-2DF4-5F17-B6BAF2422BEC}" v="24" dt="2024-06-10T03:44:44.22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3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6/12/2024</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7</a:t>
            </a:fld>
            <a:endParaRPr lang="en-US"/>
          </a:p>
        </p:txBody>
      </p:sp>
    </p:spTree>
    <p:extLst>
      <p:ext uri="{BB962C8B-B14F-4D97-AF65-F5344CB8AC3E}">
        <p14:creationId xmlns:p14="http://schemas.microsoft.com/office/powerpoint/2010/main" val="64999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8</a:t>
            </a:fld>
            <a:endParaRPr lang="en-US"/>
          </a:p>
        </p:txBody>
      </p:sp>
    </p:spTree>
    <p:extLst>
      <p:ext uri="{BB962C8B-B14F-4D97-AF65-F5344CB8AC3E}">
        <p14:creationId xmlns:p14="http://schemas.microsoft.com/office/powerpoint/2010/main" val="41802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10</a:t>
            </a:fld>
            <a:endParaRPr lang="en-US"/>
          </a:p>
        </p:txBody>
      </p:sp>
    </p:spTree>
    <p:extLst>
      <p:ext uri="{BB962C8B-B14F-4D97-AF65-F5344CB8AC3E}">
        <p14:creationId xmlns:p14="http://schemas.microsoft.com/office/powerpoint/2010/main" val="250469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2024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ase study 1">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960DC93-7ACB-4889-9787-DC1BB074F876}"/>
              </a:ext>
            </a:extLst>
          </p:cNvPr>
          <p:cNvSpPr>
            <a:spLocks noGrp="1"/>
          </p:cNvSpPr>
          <p:nvPr>
            <p:ph type="body" sz="quarter" idx="12"/>
          </p:nvPr>
        </p:nvSpPr>
        <p:spPr>
          <a:xfrm>
            <a:off x="3363468" y="1513113"/>
            <a:ext cx="4733544" cy="1692701"/>
          </a:xfrm>
          <a:solidFill>
            <a:schemeClr val="accent1"/>
          </a:solidFill>
        </p:spPr>
        <p:txBody>
          <a:bodyPr lIns="216000" tIns="108000" rIns="216000" bIns="180000"/>
          <a:lstStyle>
            <a:lvl1pPr marL="0" indent="0">
              <a:buNone/>
              <a:defRPr>
                <a:solidFill>
                  <a:schemeClr val="bg1"/>
                </a:solidFill>
              </a:defRPr>
            </a:lvl1pPr>
          </a:lstStyle>
          <a:p>
            <a:pPr>
              <a:lnSpc>
                <a:spcPct val="110000"/>
              </a:lnSpc>
              <a:spcBef>
                <a:spcPts val="0"/>
              </a:spcBef>
              <a:spcAft>
                <a:spcPts val="800"/>
              </a:spcAft>
            </a:pPr>
            <a:r>
              <a:rPr lang="en-US" sz="1100" b="1"/>
              <a:t>CHALLENGE</a:t>
            </a:r>
          </a:p>
          <a:p>
            <a:pPr marL="144000" indent="-144000">
              <a:lnSpc>
                <a:spcPct val="110000"/>
              </a:lnSpc>
              <a:spcBef>
                <a:spcPts val="0"/>
              </a:spcBef>
              <a:spcAft>
                <a:spcPts val="400"/>
              </a:spcAft>
              <a:buFont typeface="Arial" panose="020B0604020202020204" pitchFamily="34" charset="0"/>
              <a:buChar char="•"/>
            </a:pPr>
            <a:r>
              <a:rPr lang="en-US" sz="1200"/>
              <a:t>Migrate 180+ VMs and a complex set of 50+ applications. </a:t>
            </a:r>
          </a:p>
          <a:p>
            <a:pPr marL="144000" indent="-144000">
              <a:lnSpc>
                <a:spcPct val="110000"/>
              </a:lnSpc>
              <a:spcBef>
                <a:spcPts val="0"/>
              </a:spcBef>
              <a:spcAft>
                <a:spcPts val="400"/>
              </a:spcAft>
              <a:buFont typeface="Arial" panose="020B0604020202020204" pitchFamily="34" charset="0"/>
              <a:buChar char="•"/>
            </a:pPr>
            <a:r>
              <a:rPr lang="en-US" sz="1200"/>
              <a:t>Migrate workflows to cloud to reduce CapEx footprint and reduce cost of legacy QA environment</a:t>
            </a:r>
          </a:p>
          <a:p>
            <a:pPr marL="144000" indent="-144000">
              <a:lnSpc>
                <a:spcPct val="110000"/>
              </a:lnSpc>
              <a:spcBef>
                <a:spcPts val="0"/>
              </a:spcBef>
              <a:spcAft>
                <a:spcPts val="400"/>
              </a:spcAft>
              <a:buFont typeface="Arial" panose="020B0604020202020204" pitchFamily="34" charset="0"/>
              <a:buChar char="•"/>
            </a:pPr>
            <a:r>
              <a:rPr lang="en-US" sz="1200"/>
              <a:t>Elasticity and scalability to support  proper compliance and governance policies </a:t>
            </a:r>
          </a:p>
        </p:txBody>
      </p:sp>
      <p:sp>
        <p:nvSpPr>
          <p:cNvPr id="12" name="Text Placeholder 3">
            <a:extLst>
              <a:ext uri="{FF2B5EF4-FFF2-40B4-BE49-F238E27FC236}">
                <a16:creationId xmlns:a16="http://schemas.microsoft.com/office/drawing/2014/main" id="{72D65AB0-A361-4162-969B-0A7946CCF84A}"/>
              </a:ext>
            </a:extLst>
          </p:cNvPr>
          <p:cNvSpPr>
            <a:spLocks noGrp="1"/>
          </p:cNvSpPr>
          <p:nvPr>
            <p:ph type="body" sz="quarter" idx="14" hasCustomPrompt="1"/>
          </p:nvPr>
        </p:nvSpPr>
        <p:spPr>
          <a:xfrm>
            <a:off x="8298180" y="1513113"/>
            <a:ext cx="3525012" cy="4557167"/>
          </a:xfrm>
          <a:solidFill>
            <a:schemeClr val="tx2"/>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en-GB"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BENEFITS</a:t>
            </a:r>
            <a:endParaRPr lang="en-GB" sz="1100" b="1"/>
          </a:p>
          <a:p>
            <a:pPr marL="144000" indent="-144000">
              <a:lnSpc>
                <a:spcPct val="110000"/>
              </a:lnSpc>
              <a:spcBef>
                <a:spcPts val="0"/>
              </a:spcBef>
              <a:spcAft>
                <a:spcPts val="800"/>
              </a:spcAft>
              <a:buFont typeface="Arial" panose="020B0604020202020204" pitchFamily="34" charset="0"/>
              <a:buChar char="•"/>
            </a:pPr>
            <a:r>
              <a:rPr lang="en-US" sz="1200"/>
              <a:t>By migrating to AWS, the client can now innovate on a more robust, secure and highly available platform.</a:t>
            </a:r>
          </a:p>
          <a:p>
            <a:pPr marL="144000" indent="-144000">
              <a:lnSpc>
                <a:spcPct val="110000"/>
              </a:lnSpc>
              <a:spcBef>
                <a:spcPts val="0"/>
              </a:spcBef>
              <a:spcAft>
                <a:spcPts val="800"/>
              </a:spcAft>
              <a:buFont typeface="Arial" panose="020B0604020202020204" pitchFamily="34" charset="0"/>
              <a:buChar char="•"/>
            </a:pPr>
            <a:r>
              <a:rPr lang="en-US" sz="1200"/>
              <a:t>Increased digital agility to innovate faster in the cloud</a:t>
            </a:r>
          </a:p>
          <a:p>
            <a:pPr marL="144000" indent="-144000">
              <a:lnSpc>
                <a:spcPct val="110000"/>
              </a:lnSpc>
              <a:spcBef>
                <a:spcPts val="0"/>
              </a:spcBef>
              <a:spcAft>
                <a:spcPts val="800"/>
              </a:spcAft>
              <a:buFont typeface="Arial" panose="020B0604020202020204" pitchFamily="34" charset="0"/>
              <a:buChar char="•"/>
            </a:pPr>
            <a:r>
              <a:rPr lang="en-US" sz="1200"/>
              <a:t>Reduced infrastructure TCO by ~ 20%</a:t>
            </a:r>
          </a:p>
          <a:p>
            <a:pPr marL="144000" indent="-144000">
              <a:lnSpc>
                <a:spcPct val="110000"/>
              </a:lnSpc>
              <a:spcBef>
                <a:spcPts val="0"/>
              </a:spcBef>
              <a:spcAft>
                <a:spcPts val="800"/>
              </a:spcAft>
              <a:buFont typeface="Arial" panose="020B0604020202020204" pitchFamily="34" charset="0"/>
              <a:buChar char="•"/>
            </a:pPr>
            <a:r>
              <a:rPr lang="en-US" sz="1200"/>
              <a:t>Reduce operational costs by ~ 25%</a:t>
            </a:r>
          </a:p>
        </p:txBody>
      </p:sp>
      <p:sp>
        <p:nvSpPr>
          <p:cNvPr id="13" name="Text Placeholder 4">
            <a:extLst>
              <a:ext uri="{FF2B5EF4-FFF2-40B4-BE49-F238E27FC236}">
                <a16:creationId xmlns:a16="http://schemas.microsoft.com/office/drawing/2014/main" id="{E9C84E5E-2721-48AC-BF1F-1E18FD7EC5B6}"/>
              </a:ext>
            </a:extLst>
          </p:cNvPr>
          <p:cNvSpPr>
            <a:spLocks noGrp="1"/>
          </p:cNvSpPr>
          <p:nvPr>
            <p:ph type="body" sz="quarter" idx="11" hasCustomPrompt="1"/>
          </p:nvPr>
        </p:nvSpPr>
        <p:spPr>
          <a:xfrm>
            <a:off x="3363468" y="3374571"/>
            <a:ext cx="4733545" cy="2696620"/>
          </a:xfrm>
          <a:solidFill>
            <a:schemeClr val="accent4"/>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uk-UA"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SOLUTION</a:t>
            </a:r>
            <a:endParaRPr lang="uk-UA" sz="1100" b="1"/>
          </a:p>
          <a:p>
            <a:pPr marL="144000" indent="-144000">
              <a:lnSpc>
                <a:spcPct val="110000"/>
              </a:lnSpc>
              <a:spcBef>
                <a:spcPts val="0"/>
              </a:spcBef>
              <a:spcAft>
                <a:spcPts val="800"/>
              </a:spcAft>
              <a:buFont typeface="Arial" panose="020B0604020202020204" pitchFamily="34" charset="0"/>
              <a:buChar char="•"/>
            </a:pPr>
            <a:r>
              <a:rPr lang="en-US" sz="1200"/>
              <a:t>Migrated legacy environments to AWS</a:t>
            </a:r>
          </a:p>
          <a:p>
            <a:pPr marL="144000" indent="-144000">
              <a:lnSpc>
                <a:spcPct val="110000"/>
              </a:lnSpc>
              <a:spcBef>
                <a:spcPts val="0"/>
              </a:spcBef>
              <a:spcAft>
                <a:spcPts val="800"/>
              </a:spcAft>
              <a:buFont typeface="Arial" panose="020B0604020202020204" pitchFamily="34" charset="0"/>
              <a:buChar char="•"/>
            </a:pPr>
            <a:r>
              <a:rPr lang="en-US" sz="1200"/>
              <a:t>Established new automated security and compliance processes and best practices for internal orchestration and management </a:t>
            </a:r>
          </a:p>
          <a:p>
            <a:pPr marL="144000" indent="-144000">
              <a:lnSpc>
                <a:spcPct val="110000"/>
              </a:lnSpc>
              <a:spcBef>
                <a:spcPts val="0"/>
              </a:spcBef>
              <a:spcAft>
                <a:spcPts val="800"/>
              </a:spcAft>
              <a:buFont typeface="Arial" panose="020B0604020202020204" pitchFamily="34" charset="0"/>
              <a:buChar char="•"/>
            </a:pPr>
            <a:r>
              <a:rPr lang="en-US" sz="1200"/>
              <a:t>Retained the existing configuration production, regression, test, and QA environments to maintain business continuity. </a:t>
            </a:r>
          </a:p>
          <a:p>
            <a:pPr marL="144000" indent="-144000">
              <a:lnSpc>
                <a:spcPct val="110000"/>
              </a:lnSpc>
              <a:spcBef>
                <a:spcPts val="0"/>
              </a:spcBef>
              <a:spcAft>
                <a:spcPts val="800"/>
              </a:spcAft>
              <a:buFont typeface="Arial" panose="020B0604020202020204" pitchFamily="34" charset="0"/>
              <a:buChar char="•"/>
            </a:pPr>
            <a:r>
              <a:rPr lang="en-US" sz="1200"/>
              <a:t>Re-factoring and re-platforming took full advantage of AWS’ extensive cloud benefits. </a:t>
            </a:r>
          </a:p>
        </p:txBody>
      </p:sp>
      <p:sp>
        <p:nvSpPr>
          <p:cNvPr id="17" name="Picture Placeholder 4">
            <a:extLst>
              <a:ext uri="{FF2B5EF4-FFF2-40B4-BE49-F238E27FC236}">
                <a16:creationId xmlns:a16="http://schemas.microsoft.com/office/drawing/2014/main" id="{473AB640-D256-4EBA-8FBC-DDFDA7AD04D3}"/>
              </a:ext>
            </a:extLst>
          </p:cNvPr>
          <p:cNvSpPr>
            <a:spLocks noGrp="1"/>
          </p:cNvSpPr>
          <p:nvPr>
            <p:ph type="pic" sz="quarter" idx="16" hasCustomPrompt="1"/>
          </p:nvPr>
        </p:nvSpPr>
        <p:spPr>
          <a:xfrm>
            <a:off x="365760" y="1514066"/>
            <a:ext cx="2797175" cy="4566059"/>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8" name="Title 1">
            <a:extLst>
              <a:ext uri="{FF2B5EF4-FFF2-40B4-BE49-F238E27FC236}">
                <a16:creationId xmlns:a16="http://schemas.microsoft.com/office/drawing/2014/main" id="{272FCC85-3D37-4837-B4CA-BB9295449B5A}"/>
              </a:ext>
            </a:extLst>
          </p:cNvPr>
          <p:cNvSpPr>
            <a:spLocks noGrp="1"/>
          </p:cNvSpPr>
          <p:nvPr>
            <p:ph type="title"/>
          </p:nvPr>
        </p:nvSpPr>
        <p:spPr>
          <a:xfrm>
            <a:off x="365760" y="365760"/>
            <a:ext cx="11457432" cy="914400"/>
          </a:xfrm>
        </p:spPr>
        <p:txBody>
          <a:bodyPr>
            <a:spAutoFit/>
          </a:body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1D0C9B1A-4978-D14B-9F8A-8BB486C22C94}"/>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17468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 id="214748371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3698-F020-3B49-BB62-E011A3A8F288}"/>
              </a:ext>
            </a:extLst>
          </p:cNvPr>
          <p:cNvSpPr>
            <a:spLocks noGrp="1"/>
          </p:cNvSpPr>
          <p:nvPr>
            <p:ph type="ctrTitle"/>
          </p:nvPr>
        </p:nvSpPr>
        <p:spPr>
          <a:xfrm>
            <a:off x="2750017" y="722439"/>
            <a:ext cx="8686800" cy="2105012"/>
          </a:xfrm>
        </p:spPr>
        <p:txBody>
          <a:bodyPr/>
          <a:lstStyle/>
          <a:p>
            <a:r>
              <a:rPr lang="en-GB" dirty="0"/>
              <a:t>MATERIAL STOCK REPORT</a:t>
            </a:r>
            <a:endParaRPr lang="en-UA" dirty="0"/>
          </a:p>
        </p:txBody>
      </p:sp>
      <p:sp>
        <p:nvSpPr>
          <p:cNvPr id="3" name="Subtitle 2">
            <a:extLst>
              <a:ext uri="{FF2B5EF4-FFF2-40B4-BE49-F238E27FC236}">
                <a16:creationId xmlns:a16="http://schemas.microsoft.com/office/drawing/2014/main" id="{7098806D-D9C7-4A4C-8BA6-DE721B8C22F5}"/>
              </a:ext>
            </a:extLst>
          </p:cNvPr>
          <p:cNvSpPr>
            <a:spLocks noGrp="1"/>
          </p:cNvSpPr>
          <p:nvPr>
            <p:ph type="subTitle" idx="1"/>
          </p:nvPr>
        </p:nvSpPr>
        <p:spPr>
          <a:xfrm>
            <a:off x="1702052" y="3429000"/>
            <a:ext cx="8686800" cy="3331396"/>
          </a:xfrm>
        </p:spPr>
        <p:txBody>
          <a:bodyPr vert="horz" lIns="0" tIns="0" rIns="0" bIns="0" spcCol="301752" rtlCol="0" anchor="t">
            <a:noAutofit/>
          </a:bodyPr>
          <a:lstStyle/>
          <a:p>
            <a:endParaRPr lang="en-GB" dirty="0"/>
          </a:p>
          <a:p>
            <a:r>
              <a:rPr lang="en-GB" sz="2800" dirty="0">
                <a:cs typeface="Arial"/>
              </a:rPr>
              <a:t>GROUP 10 CASE STUDY:</a:t>
            </a:r>
          </a:p>
          <a:p>
            <a:endParaRPr lang="en-GB" dirty="0">
              <a:cs typeface="Arial"/>
            </a:endParaRPr>
          </a:p>
          <a:p>
            <a:r>
              <a:rPr lang="en-GB" dirty="0">
                <a:cs typeface="Arial"/>
              </a:rPr>
              <a:t> 1. 280466 – CHARITH VARMA VUYYURI</a:t>
            </a:r>
          </a:p>
          <a:p>
            <a:r>
              <a:rPr lang="en-GB" dirty="0">
                <a:cs typeface="Arial"/>
              </a:rPr>
              <a:t> 2. 280473 – RAJU MADIPELLI</a:t>
            </a:r>
          </a:p>
          <a:p>
            <a:r>
              <a:rPr lang="en-GB" dirty="0">
                <a:cs typeface="Arial"/>
              </a:rPr>
              <a:t> 3. 280415 – DHRUVI KHASIA 				</a:t>
            </a:r>
          </a:p>
          <a:p>
            <a:r>
              <a:rPr lang="en-GB" dirty="0">
                <a:cs typeface="Arial"/>
              </a:rPr>
              <a:t>						Under the Guidance of</a:t>
            </a:r>
          </a:p>
          <a:p>
            <a:r>
              <a:rPr lang="en-GB" dirty="0">
                <a:cs typeface="Arial"/>
              </a:rPr>
              <a:t>						</a:t>
            </a:r>
            <a:r>
              <a:rPr lang="en-GB" dirty="0" err="1">
                <a:cs typeface="Arial"/>
              </a:rPr>
              <a:t>Upender</a:t>
            </a:r>
            <a:r>
              <a:rPr lang="en-GB" dirty="0">
                <a:cs typeface="Arial"/>
              </a:rPr>
              <a:t> Reddy </a:t>
            </a:r>
            <a:r>
              <a:rPr lang="en-GB" dirty="0" err="1">
                <a:cs typeface="Arial"/>
              </a:rPr>
              <a:t>Nallori</a:t>
            </a:r>
            <a:endParaRPr lang="en-GB" dirty="0">
              <a:cs typeface="Arial"/>
            </a:endParaRPr>
          </a:p>
        </p:txBody>
      </p:sp>
    </p:spTree>
    <p:extLst>
      <p:ext uri="{BB962C8B-B14F-4D97-AF65-F5344CB8AC3E}">
        <p14:creationId xmlns:p14="http://schemas.microsoft.com/office/powerpoint/2010/main" val="22974620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r>
              <a:rPr lang="en-GB" sz="3600" dirty="0"/>
              <a:t>OOPS ALV</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10</a:t>
            </a:fld>
            <a:endParaRPr lang="en-US"/>
          </a:p>
        </p:txBody>
      </p:sp>
      <p:pic>
        <p:nvPicPr>
          <p:cNvPr id="5" name="Picture 4">
            <a:extLst>
              <a:ext uri="{FF2B5EF4-FFF2-40B4-BE49-F238E27FC236}">
                <a16:creationId xmlns:a16="http://schemas.microsoft.com/office/drawing/2014/main" id="{ECDBF4D7-5A3C-AA83-8734-BDADD6BE196F}"/>
              </a:ext>
            </a:extLst>
          </p:cNvPr>
          <p:cNvPicPr>
            <a:picLocks noChangeAspect="1"/>
          </p:cNvPicPr>
          <p:nvPr/>
        </p:nvPicPr>
        <p:blipFill>
          <a:blip r:embed="rId3"/>
          <a:stretch>
            <a:fillRect/>
          </a:stretch>
        </p:blipFill>
        <p:spPr>
          <a:xfrm>
            <a:off x="0" y="863600"/>
            <a:ext cx="12192000" cy="5130800"/>
          </a:xfrm>
          <a:prstGeom prst="rect">
            <a:avLst/>
          </a:prstGeom>
        </p:spPr>
      </p:pic>
    </p:spTree>
    <p:extLst>
      <p:ext uri="{BB962C8B-B14F-4D97-AF65-F5344CB8AC3E}">
        <p14:creationId xmlns:p14="http://schemas.microsoft.com/office/powerpoint/2010/main" val="428268471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574D-A4C6-FB69-41C3-21611713E442}"/>
              </a:ext>
            </a:extLst>
          </p:cNvPr>
          <p:cNvSpPr>
            <a:spLocks noGrp="1"/>
          </p:cNvSpPr>
          <p:nvPr>
            <p:ph type="title"/>
          </p:nvPr>
        </p:nvSpPr>
        <p:spPr/>
        <p:txBody>
          <a:bodyPr/>
          <a:lstStyle/>
          <a:p>
            <a:r>
              <a:rPr lang="en-US" dirty="0"/>
              <a:t>ADOBE FORM for Relevant Material Data</a:t>
            </a:r>
            <a:endParaRPr lang="en-IN" dirty="0"/>
          </a:p>
        </p:txBody>
      </p:sp>
      <p:pic>
        <p:nvPicPr>
          <p:cNvPr id="9" name="Content Placeholder 8">
            <a:extLst>
              <a:ext uri="{FF2B5EF4-FFF2-40B4-BE49-F238E27FC236}">
                <a16:creationId xmlns:a16="http://schemas.microsoft.com/office/drawing/2014/main" id="{24AD644E-9B5B-C1B4-8585-270492C939BC}"/>
              </a:ext>
            </a:extLst>
          </p:cNvPr>
          <p:cNvPicPr>
            <a:picLocks noGrp="1" noChangeAspect="1"/>
          </p:cNvPicPr>
          <p:nvPr>
            <p:ph sz="half" idx="1"/>
          </p:nvPr>
        </p:nvPicPr>
        <p:blipFill>
          <a:blip r:embed="rId2"/>
          <a:stretch>
            <a:fillRect/>
          </a:stretch>
        </p:blipFill>
        <p:spPr>
          <a:xfrm>
            <a:off x="1059290" y="1541124"/>
            <a:ext cx="10073420" cy="4551452"/>
          </a:xfrm>
        </p:spPr>
      </p:pic>
      <p:sp>
        <p:nvSpPr>
          <p:cNvPr id="7" name="Slide Number Placeholder 6">
            <a:extLst>
              <a:ext uri="{FF2B5EF4-FFF2-40B4-BE49-F238E27FC236}">
                <a16:creationId xmlns:a16="http://schemas.microsoft.com/office/drawing/2014/main" id="{3AEC6D68-FE83-DF7B-B8CF-E28C45B8C6F6}"/>
              </a:ext>
            </a:extLst>
          </p:cNvPr>
          <p:cNvSpPr>
            <a:spLocks noGrp="1"/>
          </p:cNvSpPr>
          <p:nvPr>
            <p:ph type="sldNum" sz="quarter" idx="12"/>
          </p:nvPr>
        </p:nvSpPr>
        <p:spPr/>
        <p:txBody>
          <a:bodyPr/>
          <a:lstStyle/>
          <a:p>
            <a:fld id="{B58DE5F1-E0F9-4CCA-92B7-7A6FC4DFEE14}" type="slidenum">
              <a:rPr lang="en-US" smtClean="0"/>
              <a:t>11</a:t>
            </a:fld>
            <a:endParaRPr lang="en-US"/>
          </a:p>
        </p:txBody>
      </p:sp>
    </p:spTree>
    <p:extLst>
      <p:ext uri="{BB962C8B-B14F-4D97-AF65-F5344CB8AC3E}">
        <p14:creationId xmlns:p14="http://schemas.microsoft.com/office/powerpoint/2010/main" val="4159334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F889-7502-DA7A-DC55-02081470C136}"/>
              </a:ext>
            </a:extLst>
          </p:cNvPr>
          <p:cNvSpPr>
            <a:spLocks noGrp="1"/>
          </p:cNvSpPr>
          <p:nvPr>
            <p:ph type="title"/>
          </p:nvPr>
        </p:nvSpPr>
        <p:spPr/>
        <p:txBody>
          <a:bodyPr/>
          <a:lstStyle/>
          <a:p>
            <a:r>
              <a:rPr lang="en-US" dirty="0"/>
              <a:t>CDS VIEW</a:t>
            </a:r>
            <a:endParaRPr lang="en-IN" dirty="0"/>
          </a:p>
        </p:txBody>
      </p:sp>
      <p:pic>
        <p:nvPicPr>
          <p:cNvPr id="9" name="Content Placeholder 8">
            <a:extLst>
              <a:ext uri="{FF2B5EF4-FFF2-40B4-BE49-F238E27FC236}">
                <a16:creationId xmlns:a16="http://schemas.microsoft.com/office/drawing/2014/main" id="{413D7981-76E2-9441-FDCA-297CF77B51D7}"/>
              </a:ext>
            </a:extLst>
          </p:cNvPr>
          <p:cNvPicPr>
            <a:picLocks noGrp="1" noChangeAspect="1"/>
          </p:cNvPicPr>
          <p:nvPr>
            <p:ph sz="half" idx="2"/>
          </p:nvPr>
        </p:nvPicPr>
        <p:blipFill>
          <a:blip r:embed="rId2"/>
          <a:stretch>
            <a:fillRect/>
          </a:stretch>
        </p:blipFill>
        <p:spPr>
          <a:xfrm>
            <a:off x="696472" y="1287297"/>
            <a:ext cx="10796007" cy="3597901"/>
          </a:xfrm>
        </p:spPr>
      </p:pic>
      <p:sp>
        <p:nvSpPr>
          <p:cNvPr id="7" name="Slide Number Placeholder 6">
            <a:extLst>
              <a:ext uri="{FF2B5EF4-FFF2-40B4-BE49-F238E27FC236}">
                <a16:creationId xmlns:a16="http://schemas.microsoft.com/office/drawing/2014/main" id="{C2311D4C-2390-410C-8248-97C7628377A6}"/>
              </a:ext>
            </a:extLst>
          </p:cNvPr>
          <p:cNvSpPr>
            <a:spLocks noGrp="1"/>
          </p:cNvSpPr>
          <p:nvPr>
            <p:ph type="sldNum" sz="quarter" idx="12"/>
          </p:nvPr>
        </p:nvSpPr>
        <p:spPr/>
        <p:txBody>
          <a:bodyPr/>
          <a:lstStyle/>
          <a:p>
            <a:fld id="{B58DE5F1-E0F9-4CCA-92B7-7A6FC4DFEE14}" type="slidenum">
              <a:rPr lang="en-US" smtClean="0"/>
              <a:t>12</a:t>
            </a:fld>
            <a:endParaRPr lang="en-US"/>
          </a:p>
        </p:txBody>
      </p:sp>
    </p:spTree>
    <p:extLst>
      <p:ext uri="{BB962C8B-B14F-4D97-AF65-F5344CB8AC3E}">
        <p14:creationId xmlns:p14="http://schemas.microsoft.com/office/powerpoint/2010/main" val="130751065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BBC1C2D-480B-656B-C7E9-DB152275E67B}"/>
              </a:ext>
            </a:extLst>
          </p:cNvPr>
          <p:cNvSpPr>
            <a:spLocks noGrp="1"/>
          </p:cNvSpPr>
          <p:nvPr>
            <p:ph sz="quarter" idx="14"/>
          </p:nvPr>
        </p:nvSpPr>
        <p:spPr>
          <a:xfrm>
            <a:off x="1211819" y="2198671"/>
            <a:ext cx="9768361" cy="1674688"/>
          </a:xfrm>
        </p:spPr>
        <p:txBody>
          <a:bodyPr>
            <a:normAutofit/>
          </a:bodyPr>
          <a:lstStyle/>
          <a:p>
            <a:r>
              <a:rPr lang="en-US" sz="3600" dirty="0"/>
              <a:t>Special thanks to </a:t>
            </a:r>
            <a:r>
              <a:rPr lang="en-US" sz="3600" dirty="0" err="1"/>
              <a:t>Upender</a:t>
            </a:r>
            <a:r>
              <a:rPr lang="en-US" sz="3600" dirty="0"/>
              <a:t> Reddy </a:t>
            </a:r>
            <a:r>
              <a:rPr lang="en-US" sz="3600" dirty="0" err="1"/>
              <a:t>Nallori</a:t>
            </a:r>
            <a:r>
              <a:rPr lang="en-US" sz="3600" dirty="0"/>
              <a:t> and Ramesh </a:t>
            </a:r>
            <a:r>
              <a:rPr lang="en-US" sz="3600" dirty="0" err="1"/>
              <a:t>Kalavakota</a:t>
            </a:r>
            <a:r>
              <a:rPr lang="en-US" sz="3600" dirty="0"/>
              <a:t> for their guidance throughout this case study.</a:t>
            </a:r>
            <a:endParaRPr lang="en-IN" sz="3200" dirty="0"/>
          </a:p>
        </p:txBody>
      </p:sp>
      <p:sp>
        <p:nvSpPr>
          <p:cNvPr id="7" name="Slide Number Placeholder 6">
            <a:extLst>
              <a:ext uri="{FF2B5EF4-FFF2-40B4-BE49-F238E27FC236}">
                <a16:creationId xmlns:a16="http://schemas.microsoft.com/office/drawing/2014/main" id="{5B7ED3C1-B48C-DCA9-99E7-A19EB2EFE617}"/>
              </a:ext>
            </a:extLst>
          </p:cNvPr>
          <p:cNvSpPr>
            <a:spLocks noGrp="1"/>
          </p:cNvSpPr>
          <p:nvPr>
            <p:ph type="sldNum" sz="quarter" idx="12"/>
          </p:nvPr>
        </p:nvSpPr>
        <p:spPr/>
        <p:txBody>
          <a:bodyPr/>
          <a:lstStyle/>
          <a:p>
            <a:fld id="{B58DE5F1-E0F9-4CCA-92B7-7A6FC4DFEE14}" type="slidenum">
              <a:rPr lang="en-US" smtClean="0"/>
              <a:t>13</a:t>
            </a:fld>
            <a:endParaRPr lang="en-US"/>
          </a:p>
        </p:txBody>
      </p:sp>
    </p:spTree>
    <p:extLst>
      <p:ext uri="{BB962C8B-B14F-4D97-AF65-F5344CB8AC3E}">
        <p14:creationId xmlns:p14="http://schemas.microsoft.com/office/powerpoint/2010/main" val="37595397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EBCFCC-885C-7DE0-2E13-9B489099A9E1}"/>
              </a:ext>
            </a:extLst>
          </p:cNvPr>
          <p:cNvSpPr>
            <a:spLocks noGrp="1"/>
          </p:cNvSpPr>
          <p:nvPr>
            <p:ph type="sldNum" sz="quarter" idx="12"/>
          </p:nvPr>
        </p:nvSpPr>
        <p:spPr/>
        <p:txBody>
          <a:bodyPr/>
          <a:lstStyle/>
          <a:p>
            <a:fld id="{B58DE5F1-E0F9-4CCA-92B7-7A6FC4DFEE14}" type="slidenum">
              <a:rPr lang="en-US" smtClean="0"/>
              <a:t>15</a:t>
            </a:fld>
            <a:endParaRPr lang="en-US"/>
          </a:p>
        </p:txBody>
      </p:sp>
      <p:pic>
        <p:nvPicPr>
          <p:cNvPr id="1026" name="Picture 2" descr="Any Questions Images – Browse 4,783 Stock Photos, Vectors, and Video |  Adobe Stock">
            <a:extLst>
              <a:ext uri="{FF2B5EF4-FFF2-40B4-BE49-F238E27FC236}">
                <a16:creationId xmlns:a16="http://schemas.microsoft.com/office/drawing/2014/main" id="{82A19874-808E-3507-DF1D-DDEB08091F6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353" y="493159"/>
            <a:ext cx="10927799" cy="557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533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pPr algn="ctr"/>
            <a:r>
              <a:rPr lang="en-GB" sz="3600" dirty="0"/>
              <a:t>PROJECT REQUIREMENTS</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2</a:t>
            </a:fld>
            <a:endParaRPr lang="en-US"/>
          </a:p>
        </p:txBody>
      </p:sp>
      <p:sp>
        <p:nvSpPr>
          <p:cNvPr id="11" name="Content Placeholder 10">
            <a:extLst>
              <a:ext uri="{FF2B5EF4-FFF2-40B4-BE49-F238E27FC236}">
                <a16:creationId xmlns:a16="http://schemas.microsoft.com/office/drawing/2014/main" id="{705C9829-8EDA-0C4A-4B3C-8012C6D02F96}"/>
              </a:ext>
            </a:extLst>
          </p:cNvPr>
          <p:cNvSpPr>
            <a:spLocks noGrp="1"/>
          </p:cNvSpPr>
          <p:nvPr>
            <p:ph sz="half" idx="1"/>
          </p:nvPr>
        </p:nvSpPr>
        <p:spPr>
          <a:xfrm>
            <a:off x="365759" y="1438382"/>
            <a:ext cx="11457432" cy="4642378"/>
          </a:xfrm>
        </p:spPr>
        <p:txBody>
          <a:bodyPr>
            <a:normAutofit/>
          </a:bodyPr>
          <a:lstStyle/>
          <a:p>
            <a:r>
              <a:rPr lang="en-US" sz="2800" dirty="0"/>
              <a:t>Generate an OOALV Report by passing 3 Select-Options:</a:t>
            </a:r>
          </a:p>
          <a:p>
            <a:pPr marL="514350" indent="-514350">
              <a:buAutoNum type="arabicPeriod"/>
            </a:pPr>
            <a:r>
              <a:rPr lang="en-US" sz="2800" b="1" dirty="0"/>
              <a:t>Creation Date (ESRDA)</a:t>
            </a:r>
            <a:r>
              <a:rPr lang="en-US" sz="2800" dirty="0"/>
              <a:t> - Mandatory</a:t>
            </a:r>
          </a:p>
          <a:p>
            <a:pPr marL="514350" indent="-514350">
              <a:buAutoNum type="arabicPeriod"/>
            </a:pPr>
            <a:r>
              <a:rPr lang="en-US" sz="2800" b="1" dirty="0"/>
              <a:t>Plant (WERKS)</a:t>
            </a:r>
          </a:p>
          <a:p>
            <a:pPr marL="514350" indent="-514350">
              <a:buAutoNum type="arabicPeriod"/>
            </a:pPr>
            <a:r>
              <a:rPr lang="en-US" sz="2800" b="1" dirty="0"/>
              <a:t>Storage Location (LGORT)</a:t>
            </a:r>
          </a:p>
          <a:p>
            <a:pPr marL="514350" indent="-514350">
              <a:buAutoNum type="arabicPeriod"/>
            </a:pPr>
            <a:endParaRPr lang="en-US" sz="2800" dirty="0"/>
          </a:p>
          <a:p>
            <a:r>
              <a:rPr lang="en-US" sz="2800" dirty="0"/>
              <a:t>Data is retrieved through For All Entries.</a:t>
            </a:r>
          </a:p>
          <a:p>
            <a:r>
              <a:rPr lang="en-US" sz="2800" dirty="0"/>
              <a:t>Print Adobe Form when user clicks print button in OOALV Report.</a:t>
            </a:r>
          </a:p>
          <a:p>
            <a:r>
              <a:rPr lang="en-US" sz="2800" dirty="0"/>
              <a:t>CDS VIEW.</a:t>
            </a:r>
          </a:p>
          <a:p>
            <a:pPr marL="0" indent="0">
              <a:buNone/>
            </a:pPr>
            <a:endParaRPr lang="en-US" sz="2800" dirty="0"/>
          </a:p>
        </p:txBody>
      </p:sp>
    </p:spTree>
    <p:extLst>
      <p:ext uri="{BB962C8B-B14F-4D97-AF65-F5344CB8AC3E}">
        <p14:creationId xmlns:p14="http://schemas.microsoft.com/office/powerpoint/2010/main" val="10262835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pPr algn="ctr"/>
            <a:r>
              <a:rPr lang="en-GB" sz="3600" dirty="0"/>
              <a:t>CONTENTS</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3</a:t>
            </a:fld>
            <a:endParaRPr lang="en-US"/>
          </a:p>
        </p:txBody>
      </p:sp>
      <p:sp>
        <p:nvSpPr>
          <p:cNvPr id="11" name="Content Placeholder 10">
            <a:extLst>
              <a:ext uri="{FF2B5EF4-FFF2-40B4-BE49-F238E27FC236}">
                <a16:creationId xmlns:a16="http://schemas.microsoft.com/office/drawing/2014/main" id="{705C9829-8EDA-0C4A-4B3C-8012C6D02F96}"/>
              </a:ext>
            </a:extLst>
          </p:cNvPr>
          <p:cNvSpPr>
            <a:spLocks noGrp="1"/>
          </p:cNvSpPr>
          <p:nvPr>
            <p:ph sz="half" idx="1"/>
          </p:nvPr>
        </p:nvSpPr>
        <p:spPr>
          <a:xfrm>
            <a:off x="365759" y="1438382"/>
            <a:ext cx="11457432" cy="4642378"/>
          </a:xfrm>
        </p:spPr>
        <p:txBody>
          <a:bodyPr>
            <a:normAutofit/>
          </a:bodyPr>
          <a:lstStyle/>
          <a:p>
            <a:pPr marL="514350" indent="-514350">
              <a:buAutoNum type="arabicPeriod"/>
            </a:pPr>
            <a:r>
              <a:rPr lang="en-US" sz="2800" dirty="0"/>
              <a:t>SELECTION SCREEN VALIDATIONS</a:t>
            </a:r>
          </a:p>
          <a:p>
            <a:pPr marL="514350" indent="-514350">
              <a:buAutoNum type="arabicPeriod"/>
            </a:pPr>
            <a:r>
              <a:rPr lang="en-US" sz="2800" dirty="0"/>
              <a:t>OOALV REPORT</a:t>
            </a:r>
          </a:p>
          <a:p>
            <a:pPr marL="514350" indent="-514350">
              <a:buAutoNum type="arabicPeriod"/>
            </a:pPr>
            <a:r>
              <a:rPr lang="en-US" sz="2800" dirty="0"/>
              <a:t>ADOBE FORM FOR RELEVANT DATA</a:t>
            </a:r>
          </a:p>
          <a:p>
            <a:pPr marL="514350" indent="-514350">
              <a:buAutoNum type="arabicPeriod"/>
            </a:pPr>
            <a:r>
              <a:rPr lang="en-US" sz="2800" dirty="0"/>
              <a:t>ADOBE FORM FOR ALL STORAGE LOCATIONS</a:t>
            </a:r>
          </a:p>
          <a:p>
            <a:pPr marL="514350" indent="-514350">
              <a:buAutoNum type="arabicPeriod"/>
            </a:pPr>
            <a:r>
              <a:rPr lang="en-US" sz="2800" dirty="0"/>
              <a:t>CDS VIEW</a:t>
            </a:r>
          </a:p>
          <a:p>
            <a:pPr marL="0" indent="0">
              <a:buNone/>
            </a:pPr>
            <a:endParaRPr lang="en-IN" sz="2800" dirty="0"/>
          </a:p>
        </p:txBody>
      </p:sp>
    </p:spTree>
    <p:extLst>
      <p:ext uri="{BB962C8B-B14F-4D97-AF65-F5344CB8AC3E}">
        <p14:creationId xmlns:p14="http://schemas.microsoft.com/office/powerpoint/2010/main" val="187117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pPr algn="ctr"/>
            <a:r>
              <a:rPr lang="en-GB" sz="3600" dirty="0"/>
              <a:t>TABLES USED</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4</a:t>
            </a:fld>
            <a:endParaRPr lang="en-US"/>
          </a:p>
        </p:txBody>
      </p:sp>
      <p:sp>
        <p:nvSpPr>
          <p:cNvPr id="11" name="Content Placeholder 10">
            <a:extLst>
              <a:ext uri="{FF2B5EF4-FFF2-40B4-BE49-F238E27FC236}">
                <a16:creationId xmlns:a16="http://schemas.microsoft.com/office/drawing/2014/main" id="{705C9829-8EDA-0C4A-4B3C-8012C6D02F96}"/>
              </a:ext>
            </a:extLst>
          </p:cNvPr>
          <p:cNvSpPr>
            <a:spLocks noGrp="1"/>
          </p:cNvSpPr>
          <p:nvPr>
            <p:ph sz="half" idx="1"/>
          </p:nvPr>
        </p:nvSpPr>
        <p:spPr>
          <a:xfrm>
            <a:off x="365759" y="1438382"/>
            <a:ext cx="11457432" cy="4642378"/>
          </a:xfrm>
        </p:spPr>
        <p:txBody>
          <a:bodyPr>
            <a:normAutofit/>
          </a:bodyPr>
          <a:lstStyle/>
          <a:p>
            <a:pPr marL="0" indent="0">
              <a:buNone/>
            </a:pPr>
            <a:r>
              <a:rPr lang="en-US" sz="2800" dirty="0"/>
              <a:t>We have used 3’Z-Transparent tables in our project:</a:t>
            </a:r>
          </a:p>
          <a:p>
            <a:pPr marL="0" indent="0">
              <a:buNone/>
            </a:pPr>
            <a:endParaRPr lang="en-US" sz="2800" dirty="0"/>
          </a:p>
          <a:p>
            <a:pPr marL="514350" indent="-514350">
              <a:buAutoNum type="arabicPeriod"/>
            </a:pPr>
            <a:r>
              <a:rPr lang="en-US" sz="2800" b="1" dirty="0"/>
              <a:t>ZMATERIAL</a:t>
            </a:r>
            <a:r>
              <a:rPr lang="en-US" sz="2800" dirty="0"/>
              <a:t> – Contains Material Information</a:t>
            </a:r>
          </a:p>
          <a:p>
            <a:pPr marL="514350" indent="-514350">
              <a:buAutoNum type="arabicPeriod"/>
            </a:pPr>
            <a:r>
              <a:rPr lang="en-US" sz="2800" b="1" dirty="0"/>
              <a:t>ZPLANT_STOR </a:t>
            </a:r>
            <a:r>
              <a:rPr lang="en-US" sz="2800" dirty="0"/>
              <a:t>– Plant and Storage Location</a:t>
            </a:r>
          </a:p>
          <a:p>
            <a:pPr marL="514350" indent="-514350">
              <a:buAutoNum type="arabicPeriod"/>
            </a:pPr>
            <a:r>
              <a:rPr lang="en-US" sz="2800" b="1" dirty="0"/>
              <a:t>ZMATERIAL_STOCK </a:t>
            </a:r>
            <a:r>
              <a:rPr lang="en-US" sz="2800" dirty="0"/>
              <a:t>-  Material Stock Details</a:t>
            </a:r>
          </a:p>
        </p:txBody>
      </p:sp>
    </p:spTree>
    <p:extLst>
      <p:ext uri="{BB962C8B-B14F-4D97-AF65-F5344CB8AC3E}">
        <p14:creationId xmlns:p14="http://schemas.microsoft.com/office/powerpoint/2010/main" val="1177896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7D027-B997-C1E8-C6A8-30331B287E40}"/>
              </a:ext>
            </a:extLst>
          </p:cNvPr>
          <p:cNvSpPr>
            <a:spLocks noGrp="1"/>
          </p:cNvSpPr>
          <p:nvPr>
            <p:ph sz="half" idx="1"/>
          </p:nvPr>
        </p:nvSpPr>
        <p:spPr>
          <a:xfrm>
            <a:off x="365760" y="534256"/>
            <a:ext cx="11457432" cy="5546504"/>
          </a:xfrm>
        </p:spPr>
        <p:txBody>
          <a:bodyPr>
            <a:normAutofit/>
          </a:bodyPr>
          <a:lstStyle/>
          <a:p>
            <a:endParaRPr lang="en-US" sz="2000" dirty="0"/>
          </a:p>
          <a:p>
            <a:endParaRPr lang="en-US" sz="2000" dirty="0"/>
          </a:p>
          <a:p>
            <a:r>
              <a:rPr lang="en-US" sz="2000" dirty="0"/>
              <a:t>Package : 				ZG10_PROJ_PACK</a:t>
            </a:r>
          </a:p>
          <a:p>
            <a:r>
              <a:rPr lang="en-US" sz="2000" dirty="0"/>
              <a:t>OOALV Report : 			ZG10_FORALL_OOALV</a:t>
            </a:r>
          </a:p>
          <a:p>
            <a:r>
              <a:rPr lang="en-US" sz="2000" dirty="0"/>
              <a:t>ADOBE FORM1 : 			ZG10_ALL_ADOBE</a:t>
            </a:r>
          </a:p>
          <a:p>
            <a:r>
              <a:rPr lang="en-US" sz="2000" dirty="0"/>
              <a:t>ADOBE FORM1 Driver Program :	ZG10_ALL_ADOBE_INC (Include Program)</a:t>
            </a:r>
          </a:p>
          <a:p>
            <a:r>
              <a:rPr lang="en-US" sz="2000" dirty="0"/>
              <a:t>ADOBE FORM2 : 			ZG10_AF_REL_DATA</a:t>
            </a:r>
          </a:p>
          <a:p>
            <a:r>
              <a:rPr lang="en-US" sz="2000" dirty="0"/>
              <a:t>ADOBE FORM2 Driver Program:	ZG10_ADOBE_FORM (Include Program)</a:t>
            </a:r>
          </a:p>
          <a:p>
            <a:r>
              <a:rPr lang="en-US" sz="2000" dirty="0"/>
              <a:t>CDS VIEW : 				ZG10_CDS_VIEW</a:t>
            </a:r>
          </a:p>
          <a:p>
            <a:r>
              <a:rPr lang="en-US" sz="2000" dirty="0"/>
              <a:t>CDS VIEW Driver Program : 		ZG10_CDS_REPORT</a:t>
            </a:r>
            <a:endParaRPr lang="en-IN" sz="2000" dirty="0"/>
          </a:p>
        </p:txBody>
      </p:sp>
      <p:sp>
        <p:nvSpPr>
          <p:cNvPr id="7" name="Slide Number Placeholder 6">
            <a:extLst>
              <a:ext uri="{FF2B5EF4-FFF2-40B4-BE49-F238E27FC236}">
                <a16:creationId xmlns:a16="http://schemas.microsoft.com/office/drawing/2014/main" id="{7AE2E26A-3141-AB5F-DEB8-76C8B5A2DFF6}"/>
              </a:ext>
            </a:extLst>
          </p:cNvPr>
          <p:cNvSpPr>
            <a:spLocks noGrp="1"/>
          </p:cNvSpPr>
          <p:nvPr>
            <p:ph type="sldNum" sz="quarter" idx="12"/>
          </p:nvPr>
        </p:nvSpPr>
        <p:spPr/>
        <p:txBody>
          <a:bodyPr/>
          <a:lstStyle/>
          <a:p>
            <a:fld id="{B58DE5F1-E0F9-4CCA-92B7-7A6FC4DFEE14}" type="slidenum">
              <a:rPr lang="en-US" smtClean="0"/>
              <a:t>5</a:t>
            </a:fld>
            <a:endParaRPr lang="en-US"/>
          </a:p>
        </p:txBody>
      </p:sp>
    </p:spTree>
    <p:extLst>
      <p:ext uri="{BB962C8B-B14F-4D97-AF65-F5344CB8AC3E}">
        <p14:creationId xmlns:p14="http://schemas.microsoft.com/office/powerpoint/2010/main" val="3200723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pPr algn="ctr"/>
            <a:r>
              <a:rPr lang="en-GB" sz="3600" dirty="0"/>
              <a:t>SELECTION SCREEN</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6</a:t>
            </a:fld>
            <a:endParaRPr lang="en-US"/>
          </a:p>
        </p:txBody>
      </p:sp>
      <p:sp>
        <p:nvSpPr>
          <p:cNvPr id="11" name="Content Placeholder 10">
            <a:extLst>
              <a:ext uri="{FF2B5EF4-FFF2-40B4-BE49-F238E27FC236}">
                <a16:creationId xmlns:a16="http://schemas.microsoft.com/office/drawing/2014/main" id="{705C9829-8EDA-0C4A-4B3C-8012C6D02F96}"/>
              </a:ext>
            </a:extLst>
          </p:cNvPr>
          <p:cNvSpPr>
            <a:spLocks noGrp="1"/>
          </p:cNvSpPr>
          <p:nvPr>
            <p:ph sz="half" idx="1"/>
          </p:nvPr>
        </p:nvSpPr>
        <p:spPr>
          <a:xfrm>
            <a:off x="365759" y="1438382"/>
            <a:ext cx="11457432" cy="4642378"/>
          </a:xfrm>
        </p:spPr>
        <p:txBody>
          <a:bodyPr>
            <a:normAutofit/>
          </a:bodyPr>
          <a:lstStyle/>
          <a:p>
            <a:r>
              <a:rPr lang="en-US" sz="2800" dirty="0"/>
              <a:t>Consists of 3 Select-Options:</a:t>
            </a:r>
          </a:p>
          <a:p>
            <a:endParaRPr lang="en-US" sz="2800" dirty="0"/>
          </a:p>
          <a:p>
            <a:r>
              <a:rPr lang="en-US" sz="2800" dirty="0"/>
              <a:t> Created On – Mandatory</a:t>
            </a:r>
          </a:p>
          <a:p>
            <a:r>
              <a:rPr lang="en-US" sz="2800" dirty="0"/>
              <a:t> Plant – Optional</a:t>
            </a:r>
          </a:p>
          <a:p>
            <a:r>
              <a:rPr lang="en-US" sz="2800" dirty="0"/>
              <a:t> Storage Location – Optional</a:t>
            </a:r>
          </a:p>
          <a:p>
            <a:endParaRPr lang="en-US" sz="2800" dirty="0"/>
          </a:p>
        </p:txBody>
      </p:sp>
    </p:spTree>
    <p:extLst>
      <p:ext uri="{BB962C8B-B14F-4D97-AF65-F5344CB8AC3E}">
        <p14:creationId xmlns:p14="http://schemas.microsoft.com/office/powerpoint/2010/main" val="3511029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r>
              <a:rPr lang="en-GB" sz="3600" dirty="0"/>
              <a:t>SELECTION SCREEN</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7</a:t>
            </a:fld>
            <a:endParaRPr lang="en-US"/>
          </a:p>
        </p:txBody>
      </p:sp>
      <p:pic>
        <p:nvPicPr>
          <p:cNvPr id="5" name="Picture 4">
            <a:extLst>
              <a:ext uri="{FF2B5EF4-FFF2-40B4-BE49-F238E27FC236}">
                <a16:creationId xmlns:a16="http://schemas.microsoft.com/office/drawing/2014/main" id="{6D8C51A1-E544-D885-2DE6-1F4B3EF91E32}"/>
              </a:ext>
            </a:extLst>
          </p:cNvPr>
          <p:cNvPicPr>
            <a:picLocks noChangeAspect="1"/>
          </p:cNvPicPr>
          <p:nvPr/>
        </p:nvPicPr>
        <p:blipFill>
          <a:blip r:embed="rId3"/>
          <a:stretch>
            <a:fillRect/>
          </a:stretch>
        </p:blipFill>
        <p:spPr>
          <a:xfrm>
            <a:off x="365760" y="870734"/>
            <a:ext cx="10299907" cy="5116532"/>
          </a:xfrm>
          <a:prstGeom prst="rect">
            <a:avLst/>
          </a:prstGeom>
        </p:spPr>
      </p:pic>
    </p:spTree>
    <p:extLst>
      <p:ext uri="{BB962C8B-B14F-4D97-AF65-F5344CB8AC3E}">
        <p14:creationId xmlns:p14="http://schemas.microsoft.com/office/powerpoint/2010/main" val="214422900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340-7B82-884A-8E90-93CBF17BC6FE}"/>
              </a:ext>
            </a:extLst>
          </p:cNvPr>
          <p:cNvSpPr>
            <a:spLocks noGrp="1"/>
          </p:cNvSpPr>
          <p:nvPr>
            <p:ph type="title"/>
          </p:nvPr>
        </p:nvSpPr>
        <p:spPr/>
        <p:txBody>
          <a:bodyPr/>
          <a:lstStyle/>
          <a:p>
            <a:r>
              <a:rPr lang="en-GB" sz="3600" dirty="0"/>
              <a:t>OOPS ALV</a:t>
            </a:r>
            <a:endParaRPr lang="en-UA" sz="3600" dirty="0"/>
          </a:p>
        </p:txBody>
      </p:sp>
      <p:sp>
        <p:nvSpPr>
          <p:cNvPr id="7" name="Slide Number Placeholder 6">
            <a:extLst>
              <a:ext uri="{FF2B5EF4-FFF2-40B4-BE49-F238E27FC236}">
                <a16:creationId xmlns:a16="http://schemas.microsoft.com/office/drawing/2014/main" id="{DD0E2645-AA47-F34C-9F77-7D4A1C14795F}"/>
              </a:ext>
            </a:extLst>
          </p:cNvPr>
          <p:cNvSpPr>
            <a:spLocks noGrp="1"/>
          </p:cNvSpPr>
          <p:nvPr>
            <p:ph type="sldNum" sz="quarter" idx="12"/>
          </p:nvPr>
        </p:nvSpPr>
        <p:spPr/>
        <p:txBody>
          <a:bodyPr/>
          <a:lstStyle/>
          <a:p>
            <a:fld id="{B58DE5F1-E0F9-4CCA-92B7-7A6FC4DFEE14}" type="slidenum">
              <a:rPr lang="en-US" smtClean="0"/>
              <a:t>8</a:t>
            </a:fld>
            <a:endParaRPr lang="en-US"/>
          </a:p>
        </p:txBody>
      </p:sp>
      <p:pic>
        <p:nvPicPr>
          <p:cNvPr id="4" name="Picture 3">
            <a:extLst>
              <a:ext uri="{FF2B5EF4-FFF2-40B4-BE49-F238E27FC236}">
                <a16:creationId xmlns:a16="http://schemas.microsoft.com/office/drawing/2014/main" id="{50ABA8E3-7C87-026A-BDA9-04360144109B}"/>
              </a:ext>
            </a:extLst>
          </p:cNvPr>
          <p:cNvPicPr>
            <a:picLocks noChangeAspect="1"/>
          </p:cNvPicPr>
          <p:nvPr/>
        </p:nvPicPr>
        <p:blipFill>
          <a:blip r:embed="rId3"/>
          <a:stretch>
            <a:fillRect/>
          </a:stretch>
        </p:blipFill>
        <p:spPr>
          <a:xfrm>
            <a:off x="0" y="881226"/>
            <a:ext cx="12192000" cy="5095548"/>
          </a:xfrm>
          <a:prstGeom prst="rect">
            <a:avLst/>
          </a:prstGeom>
        </p:spPr>
      </p:pic>
    </p:spTree>
    <p:extLst>
      <p:ext uri="{BB962C8B-B14F-4D97-AF65-F5344CB8AC3E}">
        <p14:creationId xmlns:p14="http://schemas.microsoft.com/office/powerpoint/2010/main" val="20891024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B32B-76D4-6CF9-252D-A13936FD1DAB}"/>
              </a:ext>
            </a:extLst>
          </p:cNvPr>
          <p:cNvSpPr>
            <a:spLocks noGrp="1"/>
          </p:cNvSpPr>
          <p:nvPr>
            <p:ph type="title"/>
          </p:nvPr>
        </p:nvSpPr>
        <p:spPr/>
        <p:txBody>
          <a:bodyPr/>
          <a:lstStyle/>
          <a:p>
            <a:r>
              <a:rPr lang="en-US" dirty="0"/>
              <a:t>ADOBE FORM for all Materials in Storage Locations</a:t>
            </a:r>
            <a:endParaRPr lang="en-IN" dirty="0"/>
          </a:p>
        </p:txBody>
      </p:sp>
      <p:pic>
        <p:nvPicPr>
          <p:cNvPr id="9" name="Content Placeholder 8">
            <a:extLst>
              <a:ext uri="{FF2B5EF4-FFF2-40B4-BE49-F238E27FC236}">
                <a16:creationId xmlns:a16="http://schemas.microsoft.com/office/drawing/2014/main" id="{5A5D628F-FA0B-C5B3-99AC-AF816BA38944}"/>
              </a:ext>
            </a:extLst>
          </p:cNvPr>
          <p:cNvPicPr>
            <a:picLocks noGrp="1" noChangeAspect="1"/>
          </p:cNvPicPr>
          <p:nvPr>
            <p:ph sz="quarter" idx="14"/>
          </p:nvPr>
        </p:nvPicPr>
        <p:blipFill>
          <a:blip r:embed="rId2"/>
          <a:stretch>
            <a:fillRect/>
          </a:stretch>
        </p:blipFill>
        <p:spPr>
          <a:xfrm>
            <a:off x="1767156" y="1098550"/>
            <a:ext cx="7705618" cy="4981575"/>
          </a:xfrm>
        </p:spPr>
      </p:pic>
      <p:sp>
        <p:nvSpPr>
          <p:cNvPr id="7" name="Slide Number Placeholder 6">
            <a:extLst>
              <a:ext uri="{FF2B5EF4-FFF2-40B4-BE49-F238E27FC236}">
                <a16:creationId xmlns:a16="http://schemas.microsoft.com/office/drawing/2014/main" id="{732E69EF-F0D7-F294-BB1E-8F05061AA904}"/>
              </a:ext>
            </a:extLst>
          </p:cNvPr>
          <p:cNvSpPr>
            <a:spLocks noGrp="1"/>
          </p:cNvSpPr>
          <p:nvPr>
            <p:ph type="sldNum" sz="quarter" idx="12"/>
          </p:nvPr>
        </p:nvSpPr>
        <p:spPr/>
        <p:txBody>
          <a:bodyPr/>
          <a:lstStyle/>
          <a:p>
            <a:fld id="{B58DE5F1-E0F9-4CCA-92B7-7A6FC4DFEE14}" type="slidenum">
              <a:rPr lang="en-US" smtClean="0"/>
              <a:t>9</a:t>
            </a:fld>
            <a:endParaRPr lang="en-US"/>
          </a:p>
        </p:txBody>
      </p:sp>
    </p:spTree>
    <p:extLst>
      <p:ext uri="{BB962C8B-B14F-4D97-AF65-F5344CB8AC3E}">
        <p14:creationId xmlns:p14="http://schemas.microsoft.com/office/powerpoint/2010/main" val="251944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BA25364D9C4E4786A27F131F82BF80" ma:contentTypeVersion="6" ma:contentTypeDescription="Create a new document." ma:contentTypeScope="" ma:versionID="257a6a16ae3c46646dc59ec46c0f2f86">
  <xsd:schema xmlns:xsd="http://www.w3.org/2001/XMLSchema" xmlns:xs="http://www.w3.org/2001/XMLSchema" xmlns:p="http://schemas.microsoft.com/office/2006/metadata/properties" xmlns:ns2="a8a48011-3807-46b2-8a7f-148d7d7d2019" xmlns:ns3="a72782fd-4a91-4927-853b-0c820ca2fd49" targetNamespace="http://schemas.microsoft.com/office/2006/metadata/properties" ma:root="true" ma:fieldsID="df31ae3534da61e61aa4fc6b1e36a7c1" ns2:_="" ns3:_="">
    <xsd:import namespace="a8a48011-3807-46b2-8a7f-148d7d7d2019"/>
    <xsd:import namespace="a72782fd-4a91-4927-853b-0c820ca2fd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48011-3807-46b2-8a7f-148d7d7d2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782fd-4a91-4927-853b-0c820ca2fd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87E24-B5DB-41FB-95E5-193CDAF2A57B}">
  <ds:schemaRefs>
    <ds:schemaRef ds:uri="a72782fd-4a91-4927-853b-0c820ca2fd49"/>
    <ds:schemaRef ds:uri="a8a48011-3807-46b2-8a7f-148d7d7d20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A8DD57A-72D1-48C6-AD75-D10A1090C28F}">
  <ds:schemaRefs>
    <ds:schemaRef ds:uri="http://schemas.microsoft.com/sharepoint/v3/contenttype/forms"/>
  </ds:schemaRefs>
</ds:datastoreItem>
</file>

<file path=customXml/itemProps3.xml><?xml version="1.0" encoding="utf-8"?>
<ds:datastoreItem xmlns:ds="http://schemas.openxmlformats.org/officeDocument/2006/customXml" ds:itemID="{C44B4988-AF94-4530-A572-2D8F68FA16E5}">
  <ds:schemaRefs>
    <ds:schemaRef ds:uri="a72782fd-4a91-4927-853b-0c820ca2fd49"/>
    <ds:schemaRef ds:uri="a8a48011-3807-46b2-8a7f-148d7d7d20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UST</Template>
  <TotalTime>744</TotalTime>
  <Words>331</Words>
  <Application>Microsoft Office PowerPoint</Application>
  <PresentationFormat>Widescreen</PresentationFormat>
  <Paragraphs>69</Paragraphs>
  <Slides>15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UST</vt:lpstr>
      <vt:lpstr>MATERIAL STOCK REPORT</vt:lpstr>
      <vt:lpstr>PROJECT REQUIREMENTS</vt:lpstr>
      <vt:lpstr>CONTENTS</vt:lpstr>
      <vt:lpstr>TABLES USED</vt:lpstr>
      <vt:lpstr>PowerPoint Presentation</vt:lpstr>
      <vt:lpstr>SELECTION SCREEN</vt:lpstr>
      <vt:lpstr>SELECTION SCREEN</vt:lpstr>
      <vt:lpstr>OOPS ALV</vt:lpstr>
      <vt:lpstr>ADOBE FORM for all Materials in Storage Locations</vt:lpstr>
      <vt:lpstr>OOPS ALV</vt:lpstr>
      <vt:lpstr>ADOBE FORM for Relevant Material Data</vt:lpstr>
      <vt:lpstr>CDS VIEW</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Charith Varma Vuyyuri(UST,IN)</cp:lastModifiedBy>
  <cp:revision>15</cp:revision>
  <cp:lastPrinted>2019-10-06T00:46:52Z</cp:lastPrinted>
  <dcterms:created xsi:type="dcterms:W3CDTF">2020-11-03T11:34:40Z</dcterms:created>
  <dcterms:modified xsi:type="dcterms:W3CDTF">2024-06-12T12:07:57Z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