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Canva Sans Bold" charset="1" panose="020B0803030501040103"/>
      <p:regular r:id="rId32"/>
    </p:embeddedFont>
    <p:embeddedFont>
      <p:font typeface="Canva Sans" charset="1" panose="020B0503030501040103"/>
      <p:regular r:id="rId33"/>
    </p:embeddedFont>
    <p:embeddedFont>
      <p:font typeface="The Seasons Italics" charset="1" panose="00000000000000000000"/>
      <p:regular r:id="rId34"/>
    </p:embeddedFont>
    <p:embeddedFont>
      <p:font typeface="The Seasons" charset="1" panose="00000000000000000000"/>
      <p:regular r:id="rId35"/>
    </p:embeddedFont>
    <p:embeddedFont>
      <p:font typeface="Canva Sans Bold Italics" charset="1" panose="020B08030305010401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0" y="7411416"/>
            <a:ext cx="2478231" cy="2875584"/>
          </a:xfrm>
          <a:custGeom>
            <a:avLst/>
            <a:gdLst/>
            <a:ahLst/>
            <a:cxnLst/>
            <a:rect r="r" b="b" t="t" l="l"/>
            <a:pathLst>
              <a:path h="2875584" w="2478231">
                <a:moveTo>
                  <a:pt x="0" y="0"/>
                </a:moveTo>
                <a:lnTo>
                  <a:pt x="2478231" y="0"/>
                </a:lnTo>
                <a:lnTo>
                  <a:pt x="2478231" y="2875584"/>
                </a:lnTo>
                <a:lnTo>
                  <a:pt x="0" y="2875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04536" y="3412692"/>
            <a:ext cx="13766843" cy="5265818"/>
          </a:xfrm>
          <a:custGeom>
            <a:avLst/>
            <a:gdLst/>
            <a:ahLst/>
            <a:cxnLst/>
            <a:rect r="r" b="b" t="t" l="l"/>
            <a:pathLst>
              <a:path h="5265818" w="13766843">
                <a:moveTo>
                  <a:pt x="0" y="0"/>
                </a:moveTo>
                <a:lnTo>
                  <a:pt x="13766843" y="0"/>
                </a:lnTo>
                <a:lnTo>
                  <a:pt x="13766843" y="5265818"/>
                </a:lnTo>
                <a:lnTo>
                  <a:pt x="0" y="5265818"/>
                </a:lnTo>
                <a:lnTo>
                  <a:pt x="0" y="0"/>
                </a:lnTo>
                <a:close/>
              </a:path>
            </a:pathLst>
          </a:custGeom>
          <a:blipFill>
            <a:blip r:embed="rId5"/>
            <a:stretch>
              <a:fillRect l="0" t="0" r="0" b="0"/>
            </a:stretch>
          </a:blipFill>
        </p:spPr>
      </p:sp>
      <p:sp>
        <p:nvSpPr>
          <p:cNvPr name="TextBox 5" id="5"/>
          <p:cNvSpPr txBox="true"/>
          <p:nvPr/>
        </p:nvSpPr>
        <p:spPr>
          <a:xfrm rot="0">
            <a:off x="2124918" y="83892"/>
            <a:ext cx="14422992" cy="1326541"/>
          </a:xfrm>
          <a:prstGeom prst="rect">
            <a:avLst/>
          </a:prstGeom>
        </p:spPr>
        <p:txBody>
          <a:bodyPr anchor="t" rtlCol="false" tIns="0" lIns="0" bIns="0" rIns="0">
            <a:spAutoFit/>
          </a:bodyPr>
          <a:lstStyle/>
          <a:p>
            <a:pPr algn="ctr">
              <a:lnSpc>
                <a:spcPts val="10883"/>
              </a:lnSpc>
            </a:pPr>
            <a:r>
              <a:rPr lang="en-US" sz="7773">
                <a:solidFill>
                  <a:srgbClr val="CE915C"/>
                </a:solidFill>
                <a:latin typeface="Canva Sans Bold"/>
              </a:rPr>
              <a:t>Lok Sabha Elections Analysis</a:t>
            </a:r>
          </a:p>
        </p:txBody>
      </p:sp>
      <p:sp>
        <p:nvSpPr>
          <p:cNvPr name="TextBox 6" id="6"/>
          <p:cNvSpPr txBox="true"/>
          <p:nvPr/>
        </p:nvSpPr>
        <p:spPr>
          <a:xfrm rot="0">
            <a:off x="3447562" y="1714232"/>
            <a:ext cx="12537628" cy="2314792"/>
          </a:xfrm>
          <a:prstGeom prst="rect">
            <a:avLst/>
          </a:prstGeom>
        </p:spPr>
        <p:txBody>
          <a:bodyPr anchor="t" rtlCol="false" tIns="0" lIns="0" bIns="0" rIns="0">
            <a:spAutoFit/>
          </a:bodyPr>
          <a:lstStyle/>
          <a:p>
            <a:pPr algn="ctr">
              <a:lnSpc>
                <a:spcPts val="9371"/>
              </a:lnSpc>
            </a:pPr>
            <a:r>
              <a:rPr lang="en-US" sz="6693">
                <a:solidFill>
                  <a:srgbClr val="FFDE59"/>
                </a:solidFill>
                <a:latin typeface="Canva Sans Bold"/>
              </a:rPr>
              <a:t>CodeBasics Resume Project Challenge 11</a:t>
            </a:r>
          </a:p>
        </p:txBody>
      </p:sp>
      <p:sp>
        <p:nvSpPr>
          <p:cNvPr name="TextBox 7" id="7"/>
          <p:cNvSpPr txBox="true"/>
          <p:nvPr/>
        </p:nvSpPr>
        <p:spPr>
          <a:xfrm rot="0">
            <a:off x="14968085" y="8932366"/>
            <a:ext cx="3159650" cy="1180465"/>
          </a:xfrm>
          <a:prstGeom prst="rect">
            <a:avLst/>
          </a:prstGeom>
        </p:spPr>
        <p:txBody>
          <a:bodyPr anchor="t" rtlCol="false" tIns="0" lIns="0" bIns="0" rIns="0">
            <a:spAutoFit/>
          </a:bodyPr>
          <a:lstStyle/>
          <a:p>
            <a:pPr algn="ctr">
              <a:lnSpc>
                <a:spcPts val="4759"/>
              </a:lnSpc>
            </a:pPr>
            <a:r>
              <a:rPr lang="en-US" sz="3399">
                <a:solidFill>
                  <a:srgbClr val="FF5757"/>
                </a:solidFill>
                <a:latin typeface="Canva Sans"/>
              </a:rPr>
              <a:t>Presented by </a:t>
            </a:r>
          </a:p>
          <a:p>
            <a:pPr algn="ctr">
              <a:lnSpc>
                <a:spcPts val="4759"/>
              </a:lnSpc>
            </a:pPr>
            <a:r>
              <a:rPr lang="en-US" sz="3399">
                <a:solidFill>
                  <a:srgbClr val="FF5757"/>
                </a:solidFill>
                <a:latin typeface="Canva Sans"/>
              </a:rPr>
              <a:t> A.O.Charitha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028700" y="2208687"/>
          <a:ext cx="7788171" cy="7049613"/>
        </p:xfrm>
        <a:graphic>
          <a:graphicData uri="http://schemas.openxmlformats.org/drawingml/2006/table">
            <a:tbl>
              <a:tblPr/>
              <a:tblGrid>
                <a:gridCol w="3548169"/>
                <a:gridCol w="4240002"/>
              </a:tblGrid>
              <a:tr h="1138123">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Turnout Ratio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8123">
                <a:tc>
                  <a:txBody>
                    <a:bodyPr anchor="t" rtlCol="false"/>
                    <a:lstStyle/>
                    <a:p>
                      <a:pPr algn="ctr">
                        <a:lnSpc>
                          <a:spcPts val="3499"/>
                        </a:lnSpc>
                        <a:defRPr/>
                      </a:pPr>
                      <a:r>
                        <a:rPr lang="en-US" sz="2499">
                          <a:solidFill>
                            <a:srgbClr val="FFFFFF"/>
                          </a:solidFill>
                          <a:latin typeface="Canva Sans Bold"/>
                        </a:rPr>
                        <a:t>Lakshadweep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85.17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8123">
                <a:tc>
                  <a:txBody>
                    <a:bodyPr anchor="t" rtlCol="false"/>
                    <a:lstStyle/>
                    <a:p>
                      <a:pPr algn="ctr">
                        <a:lnSpc>
                          <a:spcPts val="3499"/>
                        </a:lnSpc>
                        <a:defRPr/>
                      </a:pPr>
                      <a:r>
                        <a:rPr lang="en-US" sz="2499">
                          <a:solidFill>
                            <a:srgbClr val="FFFFFF"/>
                          </a:solidFill>
                          <a:latin typeface="Canva Sans Bold"/>
                        </a:rPr>
                        <a:t>Nagaland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82.91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8123">
                <a:tc>
                  <a:txBody>
                    <a:bodyPr anchor="t" rtlCol="false"/>
                    <a:lstStyle/>
                    <a:p>
                      <a:pPr algn="ctr">
                        <a:lnSpc>
                          <a:spcPts val="3499"/>
                        </a:lnSpc>
                        <a:defRPr/>
                      </a:pPr>
                      <a:r>
                        <a:rPr lang="en-US" sz="2499">
                          <a:solidFill>
                            <a:srgbClr val="FFFFFF"/>
                          </a:solidFill>
                          <a:latin typeface="Canva Sans"/>
                        </a:rPr>
                        <a:t>Manipur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82.53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8123">
                <a:tc>
                  <a:txBody>
                    <a:bodyPr anchor="t" rtlCol="false"/>
                    <a:lstStyle/>
                    <a:p>
                      <a:pPr algn="ctr">
                        <a:lnSpc>
                          <a:spcPts val="3499"/>
                        </a:lnSpc>
                        <a:defRPr/>
                      </a:pPr>
                      <a:r>
                        <a:rPr lang="en-US" sz="2499">
                          <a:solidFill>
                            <a:srgbClr val="FFFFFF"/>
                          </a:solidFill>
                          <a:latin typeface="Canva Sans"/>
                        </a:rPr>
                        <a:t>Tripura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82.34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8996">
                <a:tc>
                  <a:txBody>
                    <a:bodyPr anchor="t" rtlCol="false"/>
                    <a:lstStyle/>
                    <a:p>
                      <a:pPr algn="ctr">
                        <a:lnSpc>
                          <a:spcPts val="3499"/>
                        </a:lnSpc>
                        <a:defRPr/>
                      </a:pPr>
                      <a:r>
                        <a:rPr lang="en-US" sz="2499">
                          <a:solidFill>
                            <a:srgbClr val="FFFFFF"/>
                          </a:solidFill>
                          <a:latin typeface="Canva Sans"/>
                        </a:rPr>
                        <a:t>West Bengal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81.72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1028700" y="1475740"/>
            <a:ext cx="7788171"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States 2019</a:t>
            </a:r>
          </a:p>
        </p:txBody>
      </p:sp>
      <p:sp>
        <p:nvSpPr>
          <p:cNvPr name="TextBox 5" id="5"/>
          <p:cNvSpPr txBox="true"/>
          <p:nvPr/>
        </p:nvSpPr>
        <p:spPr>
          <a:xfrm rot="0">
            <a:off x="9497741" y="1475740"/>
            <a:ext cx="7448629"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Bottom 5 States 2019</a:t>
            </a:r>
          </a:p>
        </p:txBody>
      </p:sp>
      <p:graphicFrame>
        <p:nvGraphicFramePr>
          <p:cNvPr name="Table 6" id="6"/>
          <p:cNvGraphicFramePr>
            <a:graphicFrameLocks noGrp="true"/>
          </p:cNvGraphicFramePr>
          <p:nvPr/>
        </p:nvGraphicFramePr>
        <p:xfrm>
          <a:off x="9497741" y="2208687"/>
          <a:ext cx="7448629" cy="7049613"/>
        </p:xfrm>
        <a:graphic>
          <a:graphicData uri="http://schemas.openxmlformats.org/drawingml/2006/table">
            <a:tbl>
              <a:tblPr/>
              <a:tblGrid>
                <a:gridCol w="3724315"/>
                <a:gridCol w="3724315"/>
              </a:tblGrid>
              <a:tr h="1024713">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Turnout Ratio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0">
                <a:tc>
                  <a:txBody>
                    <a:bodyPr anchor="t" rtlCol="false"/>
                    <a:lstStyle/>
                    <a:p>
                      <a:pPr algn="ctr">
                        <a:lnSpc>
                          <a:spcPts val="3499"/>
                        </a:lnSpc>
                        <a:defRPr/>
                      </a:pPr>
                      <a:r>
                        <a:rPr lang="en-US" sz="2499">
                          <a:solidFill>
                            <a:srgbClr val="FFFFFF"/>
                          </a:solidFill>
                          <a:latin typeface="Canva Sans Bold"/>
                        </a:rPr>
                        <a:t>Jammu &amp; Kashmir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44.84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0">
                <a:tc>
                  <a:txBody>
                    <a:bodyPr anchor="t" rtlCol="false"/>
                    <a:lstStyle/>
                    <a:p>
                      <a:pPr algn="ctr">
                        <a:lnSpc>
                          <a:spcPts val="3499"/>
                        </a:lnSpc>
                        <a:defRPr/>
                      </a:pPr>
                      <a:r>
                        <a:rPr lang="en-US" sz="2499">
                          <a:solidFill>
                            <a:srgbClr val="FFFFFF"/>
                          </a:solidFill>
                          <a:latin typeface="Canva Sans Bold"/>
                        </a:rPr>
                        <a:t>Bihar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57.29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74575">
                <a:tc>
                  <a:txBody>
                    <a:bodyPr anchor="t" rtlCol="false"/>
                    <a:lstStyle/>
                    <a:p>
                      <a:pPr algn="ctr">
                        <a:lnSpc>
                          <a:spcPts val="3499"/>
                        </a:lnSpc>
                        <a:defRPr/>
                      </a:pPr>
                      <a:r>
                        <a:rPr lang="en-US" sz="2499">
                          <a:solidFill>
                            <a:srgbClr val="FFFFFF"/>
                          </a:solidFill>
                          <a:latin typeface="Canva Sans"/>
                        </a:rPr>
                        <a:t>Uttar Pradesh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59.17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96044">
                <a:tc>
                  <a:txBody>
                    <a:bodyPr anchor="t" rtlCol="false"/>
                    <a:lstStyle/>
                    <a:p>
                      <a:pPr algn="ctr">
                        <a:lnSpc>
                          <a:spcPts val="3499"/>
                        </a:lnSpc>
                        <a:defRPr/>
                      </a:pPr>
                      <a:r>
                        <a:rPr lang="en-US" sz="2499">
                          <a:solidFill>
                            <a:srgbClr val="FFFFFF"/>
                          </a:solidFill>
                          <a:latin typeface="Canva Sans"/>
                        </a:rPr>
                        <a:t>NCT Of Delhi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60.57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4481">
                <a:tc>
                  <a:txBody>
                    <a:bodyPr anchor="t" rtlCol="false"/>
                    <a:lstStyle/>
                    <a:p>
                      <a:pPr algn="ctr">
                        <a:lnSpc>
                          <a:spcPts val="3499"/>
                        </a:lnSpc>
                        <a:defRPr/>
                      </a:pPr>
                      <a:r>
                        <a:rPr lang="en-US" sz="2499">
                          <a:solidFill>
                            <a:srgbClr val="FFFFFF"/>
                          </a:solidFill>
                          <a:latin typeface="Canva Sans"/>
                        </a:rPr>
                        <a:t>Maharashtra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60.95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5249915" y="2314759"/>
          <a:ext cx="7788171" cy="6943541"/>
        </p:xfrm>
        <a:graphic>
          <a:graphicData uri="http://schemas.openxmlformats.org/drawingml/2006/table">
            <a:tbl>
              <a:tblPr/>
              <a:tblGrid>
                <a:gridCol w="2437625"/>
                <a:gridCol w="2437625"/>
                <a:gridCol w="2912921"/>
              </a:tblGrid>
              <a:tr h="1117867">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Party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Vote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867">
                <a:tc>
                  <a:txBody>
                    <a:bodyPr anchor="t" rtlCol="false"/>
                    <a:lstStyle/>
                    <a:p>
                      <a:pPr algn="ctr">
                        <a:lnSpc>
                          <a:spcPts val="3499"/>
                        </a:lnSpc>
                        <a:defRPr/>
                      </a:pPr>
                      <a:r>
                        <a:rPr lang="en-US" sz="2499">
                          <a:solidFill>
                            <a:srgbClr val="FFFFFF"/>
                          </a:solidFill>
                          <a:latin typeface="Canva Sans Bold"/>
                        </a:rPr>
                        <a:t>Surat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74.47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867">
                <a:tc>
                  <a:txBody>
                    <a:bodyPr anchor="t" rtlCol="false"/>
                    <a:lstStyle/>
                    <a:p>
                      <a:pPr algn="ctr">
                        <a:lnSpc>
                          <a:spcPts val="3499"/>
                        </a:lnSpc>
                        <a:defRPr/>
                      </a:pPr>
                      <a:r>
                        <a:rPr lang="en-US" sz="2499">
                          <a:solidFill>
                            <a:srgbClr val="FFFFFF"/>
                          </a:solidFill>
                          <a:latin typeface="Canva Sans Bold"/>
                        </a:rPr>
                        <a:t>Navsari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74.36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867">
                <a:tc>
                  <a:txBody>
                    <a:bodyPr anchor="t" rtlCol="false"/>
                    <a:lstStyle/>
                    <a:p>
                      <a:pPr algn="ctr">
                        <a:lnSpc>
                          <a:spcPts val="3499"/>
                        </a:lnSpc>
                        <a:defRPr/>
                      </a:pPr>
                      <a:r>
                        <a:rPr lang="en-US" sz="2499">
                          <a:solidFill>
                            <a:srgbClr val="FFFFFF"/>
                          </a:solidFill>
                          <a:latin typeface="Canva Sans"/>
                        </a:rPr>
                        <a:t>Vadodara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72.29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4207">
                <a:tc>
                  <a:txBody>
                    <a:bodyPr anchor="t" rtlCol="false"/>
                    <a:lstStyle/>
                    <a:p>
                      <a:pPr algn="ctr">
                        <a:lnSpc>
                          <a:spcPts val="3499"/>
                        </a:lnSpc>
                        <a:defRPr/>
                      </a:pPr>
                      <a:r>
                        <a:rPr lang="en-US" sz="2499">
                          <a:solidFill>
                            <a:srgbClr val="FFFFFF"/>
                          </a:solidFill>
                          <a:latin typeface="Canva Sans"/>
                        </a:rPr>
                        <a:t>Kangra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72.01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867">
                <a:tc>
                  <a:txBody>
                    <a:bodyPr anchor="t" rtlCol="false"/>
                    <a:lstStyle/>
                    <a:p>
                      <a:pPr algn="ctr">
                        <a:lnSpc>
                          <a:spcPts val="3499"/>
                        </a:lnSpc>
                        <a:defRPr/>
                      </a:pPr>
                      <a:r>
                        <a:rPr lang="en-US" sz="2499">
                          <a:solidFill>
                            <a:srgbClr val="FFFFFF"/>
                          </a:solidFill>
                          <a:latin typeface="Canva Sans"/>
                        </a:rPr>
                        <a:t>Bhilwara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71.58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616589" y="146490"/>
            <a:ext cx="16341448"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Q3. Which constituencies have elected the same party for 2 consecutive </a:t>
            </a:r>
          </a:p>
          <a:p>
            <a:pPr algn="ctr">
              <a:lnSpc>
                <a:spcPts val="4759"/>
              </a:lnSpc>
              <a:spcBef>
                <a:spcPct val="0"/>
              </a:spcBef>
            </a:pPr>
            <a:r>
              <a:rPr lang="en-US" sz="3399">
                <a:solidFill>
                  <a:srgbClr val="FFFFFF"/>
                </a:solidFill>
                <a:latin typeface="Canva Sans Bold"/>
              </a:rPr>
              <a:t>elections, rank them by % of votes to that winning party in 2019</a:t>
            </a:r>
          </a:p>
        </p:txBody>
      </p:sp>
      <p:sp>
        <p:nvSpPr>
          <p:cNvPr name="TextBox 5" id="5"/>
          <p:cNvSpPr txBox="true"/>
          <p:nvPr/>
        </p:nvSpPr>
        <p:spPr>
          <a:xfrm rot="0">
            <a:off x="5249915" y="1498405"/>
            <a:ext cx="7788171"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Constituencies</a:t>
            </a:r>
          </a:p>
        </p:txBody>
      </p:sp>
      <p:sp>
        <p:nvSpPr>
          <p:cNvPr name="TextBox 6" id="6"/>
          <p:cNvSpPr txBox="true"/>
          <p:nvPr/>
        </p:nvSpPr>
        <p:spPr>
          <a:xfrm rot="0">
            <a:off x="334353" y="9563100"/>
            <a:ext cx="17714501" cy="514350"/>
          </a:xfrm>
          <a:prstGeom prst="rect">
            <a:avLst/>
          </a:prstGeom>
        </p:spPr>
        <p:txBody>
          <a:bodyPr anchor="t" rtlCol="false" tIns="0" lIns="0" bIns="0" rIns="0">
            <a:spAutoFit/>
          </a:bodyPr>
          <a:lstStyle/>
          <a:p>
            <a:pPr algn="ctr">
              <a:lnSpc>
                <a:spcPts val="4200"/>
              </a:lnSpc>
              <a:spcBef>
                <a:spcPct val="0"/>
              </a:spcBef>
            </a:pPr>
            <a:r>
              <a:rPr lang="en-US" sz="3000">
                <a:solidFill>
                  <a:srgbClr val="FF914D"/>
                </a:solidFill>
                <a:latin typeface="Canva Sans"/>
              </a:rPr>
              <a:t>There are 336 Constituencies that elected the same party for 2 consecutive elections.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0294"/>
            <a:ext cx="18341011" cy="10316819"/>
          </a:xfrm>
          <a:custGeom>
            <a:avLst/>
            <a:gdLst/>
            <a:ahLst/>
            <a:cxnLst/>
            <a:rect r="r" b="b" t="t" l="l"/>
            <a:pathLst>
              <a:path h="10316819" w="18341011">
                <a:moveTo>
                  <a:pt x="0" y="0"/>
                </a:moveTo>
                <a:lnTo>
                  <a:pt x="18341011" y="0"/>
                </a:lnTo>
                <a:lnTo>
                  <a:pt x="18341011" y="10316819"/>
                </a:lnTo>
                <a:lnTo>
                  <a:pt x="0" y="10316819"/>
                </a:lnTo>
                <a:lnTo>
                  <a:pt x="0" y="0"/>
                </a:lnTo>
                <a:close/>
              </a:path>
            </a:pathLst>
          </a:custGeom>
          <a:blipFill>
            <a:blip r:embed="rId2"/>
            <a:stretch>
              <a:fillRect l="0" t="0" r="0" b="0"/>
            </a:stretch>
          </a:blipFill>
        </p:spPr>
      </p:sp>
      <p:sp>
        <p:nvSpPr>
          <p:cNvPr name="Freeform 3" id="3"/>
          <p:cNvSpPr/>
          <p:nvPr/>
        </p:nvSpPr>
        <p:spPr>
          <a:xfrm flipH="false" flipV="false" rot="0">
            <a:off x="426140" y="2902236"/>
            <a:ext cx="17503642" cy="4870887"/>
          </a:xfrm>
          <a:custGeom>
            <a:avLst/>
            <a:gdLst/>
            <a:ahLst/>
            <a:cxnLst/>
            <a:rect r="r" b="b" t="t" l="l"/>
            <a:pathLst>
              <a:path h="4870887" w="17503642">
                <a:moveTo>
                  <a:pt x="0" y="0"/>
                </a:moveTo>
                <a:lnTo>
                  <a:pt x="17503642" y="0"/>
                </a:lnTo>
                <a:lnTo>
                  <a:pt x="17503642" y="4870888"/>
                </a:lnTo>
                <a:lnTo>
                  <a:pt x="0" y="4870888"/>
                </a:lnTo>
                <a:lnTo>
                  <a:pt x="0" y="0"/>
                </a:lnTo>
                <a:close/>
              </a:path>
            </a:pathLst>
          </a:custGeom>
          <a:blipFill>
            <a:blip r:embed="rId3"/>
            <a:stretch>
              <a:fillRect l="-3696" t="0" r="-601" b="0"/>
            </a:stretch>
          </a:blipFill>
        </p:spPr>
      </p:sp>
      <p:sp>
        <p:nvSpPr>
          <p:cNvPr name="TextBox 4" id="4"/>
          <p:cNvSpPr txBox="true"/>
          <p:nvPr/>
        </p:nvSpPr>
        <p:spPr>
          <a:xfrm rot="0">
            <a:off x="426140" y="263987"/>
            <a:ext cx="16255086" cy="178054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Bold"/>
              </a:rPr>
              <a:t>Q4. Which constituencies have voted for different parties in two elections? List the top 10 based on the difference(2019-2014) in winner vote percentage in two elections).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50" y="9525"/>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169941" y="104835"/>
            <a:ext cx="15986218" cy="1180439"/>
          </a:xfrm>
          <a:prstGeom prst="rect">
            <a:avLst/>
          </a:prstGeom>
        </p:spPr>
        <p:txBody>
          <a:bodyPr anchor="t" rtlCol="false" tIns="0" lIns="0" bIns="0" rIns="0">
            <a:spAutoFit/>
          </a:bodyPr>
          <a:lstStyle/>
          <a:p>
            <a:pPr algn="ctr">
              <a:lnSpc>
                <a:spcPts val="4761"/>
              </a:lnSpc>
            </a:pPr>
            <a:r>
              <a:rPr lang="en-US" sz="3401">
                <a:solidFill>
                  <a:srgbClr val="FFFFFF"/>
                </a:solidFill>
                <a:latin typeface="Canva Sans Bold"/>
              </a:rPr>
              <a:t>Q5. Top 5 candidates based on margin difference with runners in </a:t>
            </a:r>
          </a:p>
          <a:p>
            <a:pPr algn="ctr">
              <a:lnSpc>
                <a:spcPts val="4761"/>
              </a:lnSpc>
              <a:spcBef>
                <a:spcPct val="0"/>
              </a:spcBef>
            </a:pPr>
            <a:r>
              <a:rPr lang="en-US" sz="3401">
                <a:solidFill>
                  <a:srgbClr val="FFFFFF"/>
                </a:solidFill>
                <a:latin typeface="Canva Sans Bold"/>
              </a:rPr>
              <a:t>2014 and 2019</a:t>
            </a:r>
          </a:p>
        </p:txBody>
      </p:sp>
      <p:sp>
        <p:nvSpPr>
          <p:cNvPr name="TextBox 4" id="4"/>
          <p:cNvSpPr txBox="true"/>
          <p:nvPr/>
        </p:nvSpPr>
        <p:spPr>
          <a:xfrm rot="0">
            <a:off x="612141" y="1797190"/>
            <a:ext cx="7878316"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Candidates for 2014 dataset </a:t>
            </a:r>
          </a:p>
        </p:txBody>
      </p:sp>
      <p:sp>
        <p:nvSpPr>
          <p:cNvPr name="TextBox 5" id="5"/>
          <p:cNvSpPr txBox="true"/>
          <p:nvPr/>
        </p:nvSpPr>
        <p:spPr>
          <a:xfrm rot="0">
            <a:off x="9144000" y="1797190"/>
            <a:ext cx="7945009"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Candidates for 2019 dataset </a:t>
            </a:r>
          </a:p>
        </p:txBody>
      </p:sp>
      <p:graphicFrame>
        <p:nvGraphicFramePr>
          <p:cNvPr name="Table 6" id="6"/>
          <p:cNvGraphicFramePr>
            <a:graphicFrameLocks noGrp="true"/>
          </p:cNvGraphicFramePr>
          <p:nvPr/>
        </p:nvGraphicFramePr>
        <p:xfrm>
          <a:off x="612141" y="2571750"/>
          <a:ext cx="7878316" cy="6838950"/>
        </p:xfrm>
        <a:graphic>
          <a:graphicData uri="http://schemas.openxmlformats.org/drawingml/2006/table">
            <a:tbl>
              <a:tblPr/>
              <a:tblGrid>
                <a:gridCol w="2956680"/>
                <a:gridCol w="2458570"/>
                <a:gridCol w="2463066"/>
              </a:tblGrid>
              <a:tr h="919523">
                <a:tc>
                  <a:txBody>
                    <a:bodyPr anchor="t" rtlCol="false"/>
                    <a:lstStyle/>
                    <a:p>
                      <a:pPr algn="ctr">
                        <a:lnSpc>
                          <a:spcPts val="3499"/>
                        </a:lnSpc>
                        <a:defRPr/>
                      </a:pPr>
                      <a:r>
                        <a:rPr lang="en-US" sz="2499">
                          <a:solidFill>
                            <a:srgbClr val="FFFFFF"/>
                          </a:solidFill>
                          <a:latin typeface="Canva Sans Bold"/>
                        </a:rPr>
                        <a:t>Candidate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Margin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19523">
                <a:tc>
                  <a:txBody>
                    <a:bodyPr anchor="t" rtlCol="false"/>
                    <a:lstStyle/>
                    <a:p>
                      <a:pPr algn="ctr">
                        <a:lnSpc>
                          <a:spcPts val="3499"/>
                        </a:lnSpc>
                        <a:defRPr/>
                      </a:pPr>
                      <a:r>
                        <a:rPr lang="en-US" sz="2499">
                          <a:solidFill>
                            <a:srgbClr val="FFFFFF"/>
                          </a:solidFill>
                          <a:latin typeface="Canva Sans Bold"/>
                        </a:rPr>
                        <a:t>Narendra Modi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Vadodara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570128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60127">
                <a:tc>
                  <a:txBody>
                    <a:bodyPr anchor="t" rtlCol="false"/>
                    <a:lstStyle/>
                    <a:p>
                      <a:pPr algn="ctr">
                        <a:lnSpc>
                          <a:spcPts val="3499"/>
                        </a:lnSpc>
                        <a:defRPr/>
                      </a:pPr>
                      <a:r>
                        <a:rPr lang="en-US" sz="2499">
                          <a:solidFill>
                            <a:srgbClr val="FFFFFF"/>
                          </a:solidFill>
                          <a:latin typeface="Canva Sans"/>
                        </a:rPr>
                        <a:t>Vijay Kumar SIngh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Ghaziabad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567260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19523">
                <a:tc>
                  <a:txBody>
                    <a:bodyPr anchor="t" rtlCol="false"/>
                    <a:lstStyle/>
                    <a:p>
                      <a:pPr algn="ctr">
                        <a:lnSpc>
                          <a:spcPts val="3499"/>
                        </a:lnSpc>
                        <a:defRPr/>
                      </a:pPr>
                      <a:r>
                        <a:rPr lang="en-US" sz="2499">
                          <a:solidFill>
                            <a:srgbClr val="FFFFFF"/>
                          </a:solidFill>
                          <a:latin typeface="Canva Sans"/>
                        </a:rPr>
                        <a:t>C.R.Patil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Navsari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558116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60127">
                <a:tc>
                  <a:txBody>
                    <a:bodyPr anchor="t" rtlCol="false"/>
                    <a:lstStyle/>
                    <a:p>
                      <a:pPr algn="ctr">
                        <a:lnSpc>
                          <a:spcPts val="3499"/>
                        </a:lnSpc>
                        <a:defRPr/>
                      </a:pPr>
                      <a:r>
                        <a:rPr lang="en-US" sz="2499">
                          <a:solidFill>
                            <a:srgbClr val="FFFFFF"/>
                          </a:solidFill>
                          <a:latin typeface="Canva Sans"/>
                        </a:rPr>
                        <a:t>Ramchandra Bohora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Jaipur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539345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60127">
                <a:tc>
                  <a:txBody>
                    <a:bodyPr anchor="t" rtlCol="false"/>
                    <a:lstStyle/>
                    <a:p>
                      <a:pPr algn="ctr">
                        <a:lnSpc>
                          <a:spcPts val="3499"/>
                        </a:lnSpc>
                        <a:defRPr/>
                      </a:pPr>
                      <a:r>
                        <a:rPr lang="en-US" sz="2499">
                          <a:solidFill>
                            <a:srgbClr val="FFFFFF"/>
                          </a:solidFill>
                          <a:latin typeface="Canva Sans"/>
                        </a:rPr>
                        <a:t>Darshana Vikram Jardosh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Surat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533190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aphicFrame>
        <p:nvGraphicFramePr>
          <p:cNvPr name="Table 7" id="7"/>
          <p:cNvGraphicFramePr>
            <a:graphicFrameLocks noGrp="true"/>
          </p:cNvGraphicFramePr>
          <p:nvPr/>
        </p:nvGraphicFramePr>
        <p:xfrm>
          <a:off x="9153525" y="2571750"/>
          <a:ext cx="7935484" cy="6838950"/>
        </p:xfrm>
        <a:graphic>
          <a:graphicData uri="http://schemas.openxmlformats.org/drawingml/2006/table">
            <a:tbl>
              <a:tblPr/>
              <a:tblGrid>
                <a:gridCol w="3001858"/>
                <a:gridCol w="2435843"/>
                <a:gridCol w="2497783"/>
              </a:tblGrid>
              <a:tr h="1031981">
                <a:tc>
                  <a:txBody>
                    <a:bodyPr anchor="t" rtlCol="false"/>
                    <a:lstStyle/>
                    <a:p>
                      <a:pPr algn="ctr">
                        <a:lnSpc>
                          <a:spcPts val="3499"/>
                        </a:lnSpc>
                        <a:defRPr/>
                      </a:pPr>
                      <a:r>
                        <a:rPr lang="en-US" sz="2499">
                          <a:solidFill>
                            <a:srgbClr val="FFFFFF"/>
                          </a:solidFill>
                          <a:latin typeface="Canva Sans Bold"/>
                        </a:rPr>
                        <a:t>Candidate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Margin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31981">
                <a:tc>
                  <a:txBody>
                    <a:bodyPr anchor="t" rtlCol="false"/>
                    <a:lstStyle/>
                    <a:p>
                      <a:pPr algn="ctr">
                        <a:lnSpc>
                          <a:spcPts val="3499"/>
                        </a:lnSpc>
                        <a:defRPr/>
                      </a:pPr>
                      <a:r>
                        <a:rPr lang="en-US" sz="2499">
                          <a:solidFill>
                            <a:srgbClr val="FFFFFF"/>
                          </a:solidFill>
                          <a:latin typeface="Canva Sans Bold"/>
                        </a:rPr>
                        <a:t>C.R.Patil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Navsari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689668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31981">
                <a:tc>
                  <a:txBody>
                    <a:bodyPr anchor="t" rtlCol="false"/>
                    <a:lstStyle/>
                    <a:p>
                      <a:pPr algn="ctr">
                        <a:lnSpc>
                          <a:spcPts val="3499"/>
                        </a:lnSpc>
                        <a:defRPr/>
                      </a:pPr>
                      <a:r>
                        <a:rPr lang="en-US" sz="2499">
                          <a:solidFill>
                            <a:srgbClr val="FFFFFF"/>
                          </a:solidFill>
                          <a:latin typeface="Canva Sans Bold"/>
                        </a:rPr>
                        <a:t>Sanjay Bhatia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Karnal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656142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31981">
                <a:tc>
                  <a:txBody>
                    <a:bodyPr anchor="t" rtlCol="false"/>
                    <a:lstStyle/>
                    <a:p>
                      <a:pPr algn="ctr">
                        <a:lnSpc>
                          <a:spcPts val="3499"/>
                        </a:lnSpc>
                        <a:defRPr/>
                      </a:pPr>
                      <a:r>
                        <a:rPr lang="en-US" sz="2499">
                          <a:solidFill>
                            <a:srgbClr val="FFFFFF"/>
                          </a:solidFill>
                          <a:latin typeface="Canva Sans"/>
                        </a:rPr>
                        <a:t>Krishna pal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Faridabad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638239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26471">
                <a:tc>
                  <a:txBody>
                    <a:bodyPr anchor="t" rtlCol="false"/>
                    <a:lstStyle/>
                    <a:p>
                      <a:pPr algn="ctr">
                        <a:lnSpc>
                          <a:spcPts val="3499"/>
                        </a:lnSpc>
                        <a:defRPr/>
                      </a:pPr>
                      <a:r>
                        <a:rPr lang="en-US" sz="2499">
                          <a:solidFill>
                            <a:srgbClr val="FFFFFF"/>
                          </a:solidFill>
                          <a:latin typeface="Canva Sans"/>
                        </a:rPr>
                        <a:t>Subhash Chandra Baheria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Bhilwara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612000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84556">
                <a:tc>
                  <a:txBody>
                    <a:bodyPr anchor="t" rtlCol="false"/>
                    <a:lstStyle/>
                    <a:p>
                      <a:pPr algn="ctr">
                        <a:lnSpc>
                          <a:spcPts val="3499"/>
                        </a:lnSpc>
                        <a:defRPr/>
                      </a:pPr>
                      <a:r>
                        <a:rPr lang="en-US" sz="2499">
                          <a:solidFill>
                            <a:srgbClr val="FFFFFF"/>
                          </a:solidFill>
                          <a:latin typeface="Canva Sans"/>
                        </a:rPr>
                        <a:t>Ranjanben Bhatt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Vadodara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589177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9525"/>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885800" y="1698292"/>
            <a:ext cx="15336208" cy="7560008"/>
          </a:xfrm>
          <a:custGeom>
            <a:avLst/>
            <a:gdLst/>
            <a:ahLst/>
            <a:cxnLst/>
            <a:rect r="r" b="b" t="t" l="l"/>
            <a:pathLst>
              <a:path h="7560008" w="15336208">
                <a:moveTo>
                  <a:pt x="0" y="0"/>
                </a:moveTo>
                <a:lnTo>
                  <a:pt x="15336207" y="0"/>
                </a:lnTo>
                <a:lnTo>
                  <a:pt x="15336207" y="7560008"/>
                </a:lnTo>
                <a:lnTo>
                  <a:pt x="0" y="7560008"/>
                </a:lnTo>
                <a:lnTo>
                  <a:pt x="0" y="0"/>
                </a:lnTo>
                <a:close/>
              </a:path>
            </a:pathLst>
          </a:custGeom>
          <a:blipFill>
            <a:blip r:embed="rId3"/>
            <a:stretch>
              <a:fillRect l="-6731" t="0" r="-2791" b="0"/>
            </a:stretch>
          </a:blipFill>
        </p:spPr>
      </p:sp>
      <p:sp>
        <p:nvSpPr>
          <p:cNvPr name="TextBox 4" id="4"/>
          <p:cNvSpPr txBox="true"/>
          <p:nvPr/>
        </p:nvSpPr>
        <p:spPr>
          <a:xfrm rot="0">
            <a:off x="362861" y="230495"/>
            <a:ext cx="16107345"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Q6. % split of votes of parties between 2014 vs 2019 at the national level</a:t>
            </a:r>
          </a:p>
          <a:p>
            <a:pPr algn="ctr">
              <a:lnSpc>
                <a:spcPts val="475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028700" y="2565832"/>
          <a:ext cx="7788171" cy="6819900"/>
        </p:xfrm>
        <a:graphic>
          <a:graphicData uri="http://schemas.openxmlformats.org/drawingml/2006/table">
            <a:tbl>
              <a:tblPr/>
              <a:tblGrid>
                <a:gridCol w="2437625"/>
                <a:gridCol w="2437625"/>
                <a:gridCol w="2912921"/>
              </a:tblGrid>
              <a:tr h="1136650">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Party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Vote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6650">
                <a:tc>
                  <a:txBody>
                    <a:bodyPr anchor="t" rtlCol="false"/>
                    <a:lstStyle/>
                    <a:p>
                      <a:pPr algn="ctr">
                        <a:lnSpc>
                          <a:spcPts val="3499"/>
                        </a:lnSpc>
                        <a:defRPr/>
                      </a:pPr>
                      <a:r>
                        <a:rPr lang="en-US" sz="2499">
                          <a:solidFill>
                            <a:srgbClr val="FFFFFF"/>
                          </a:solidFill>
                          <a:latin typeface="Canva Sans Bold"/>
                        </a:rPr>
                        <a:t>Nagaland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NPF</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68.67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6650">
                <a:tc>
                  <a:txBody>
                    <a:bodyPr anchor="t" rtlCol="false"/>
                    <a:lstStyle/>
                    <a:p>
                      <a:pPr algn="ctr">
                        <a:lnSpc>
                          <a:spcPts val="3499"/>
                        </a:lnSpc>
                        <a:defRPr/>
                      </a:pPr>
                      <a:r>
                        <a:rPr lang="en-US" sz="2499">
                          <a:solidFill>
                            <a:srgbClr val="FFFFFF"/>
                          </a:solidFill>
                          <a:latin typeface="Canva Sans Bold"/>
                        </a:rPr>
                        <a:t>Tripura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CPM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64.01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6650">
                <a:tc>
                  <a:txBody>
                    <a:bodyPr anchor="t" rtlCol="false"/>
                    <a:lstStyle/>
                    <a:p>
                      <a:pPr algn="ctr">
                        <a:lnSpc>
                          <a:spcPts val="3499"/>
                        </a:lnSpc>
                        <a:defRPr/>
                      </a:pPr>
                      <a:r>
                        <a:rPr lang="en-US" sz="2499">
                          <a:solidFill>
                            <a:srgbClr val="FFFFFF"/>
                          </a:solidFill>
                          <a:latin typeface="Canva Sans"/>
                        </a:rPr>
                        <a:t>Gujarat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59.05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6650">
                <a:tc>
                  <a:txBody>
                    <a:bodyPr anchor="t" rtlCol="false"/>
                    <a:lstStyle/>
                    <a:p>
                      <a:pPr algn="ctr">
                        <a:lnSpc>
                          <a:spcPts val="3499"/>
                        </a:lnSpc>
                        <a:defRPr/>
                      </a:pPr>
                      <a:r>
                        <a:rPr lang="en-US" sz="2499">
                          <a:solidFill>
                            <a:srgbClr val="FFFFFF"/>
                          </a:solidFill>
                          <a:latin typeface="Canva Sans"/>
                        </a:rPr>
                        <a:t>Uttarakhand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55.32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6650">
                <a:tc>
                  <a:txBody>
                    <a:bodyPr anchor="t" rtlCol="false"/>
                    <a:lstStyle/>
                    <a:p>
                      <a:pPr algn="ctr">
                        <a:lnSpc>
                          <a:spcPts val="3499"/>
                        </a:lnSpc>
                        <a:defRPr/>
                      </a:pPr>
                      <a:r>
                        <a:rPr lang="en-US" sz="2499">
                          <a:solidFill>
                            <a:srgbClr val="FFFFFF"/>
                          </a:solidFill>
                          <a:latin typeface="Canva Sans"/>
                        </a:rPr>
                        <a:t>Rajasthan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54.94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1028700" y="405130"/>
            <a:ext cx="15604269"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Bold"/>
              </a:rPr>
              <a:t>Q7. % split of votes of parties between 2014 vs 2019 at the state level</a:t>
            </a:r>
          </a:p>
        </p:txBody>
      </p:sp>
      <p:sp>
        <p:nvSpPr>
          <p:cNvPr name="TextBox 5" id="5"/>
          <p:cNvSpPr txBox="true"/>
          <p:nvPr/>
        </p:nvSpPr>
        <p:spPr>
          <a:xfrm rot="0">
            <a:off x="1066470" y="1840253"/>
            <a:ext cx="7750401"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Parties 2014</a:t>
            </a:r>
          </a:p>
        </p:txBody>
      </p:sp>
      <p:sp>
        <p:nvSpPr>
          <p:cNvPr name="TextBox 6" id="6"/>
          <p:cNvSpPr txBox="true"/>
          <p:nvPr/>
        </p:nvSpPr>
        <p:spPr>
          <a:xfrm rot="0">
            <a:off x="9635402" y="1840253"/>
            <a:ext cx="7623898"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Parties 2019</a:t>
            </a:r>
          </a:p>
        </p:txBody>
      </p:sp>
      <p:graphicFrame>
        <p:nvGraphicFramePr>
          <p:cNvPr name="Table 7" id="7"/>
          <p:cNvGraphicFramePr>
            <a:graphicFrameLocks noGrp="true"/>
          </p:cNvGraphicFramePr>
          <p:nvPr/>
        </p:nvGraphicFramePr>
        <p:xfrm>
          <a:off x="9635402" y="2565832"/>
          <a:ext cx="7623898" cy="6819900"/>
        </p:xfrm>
        <a:graphic>
          <a:graphicData uri="http://schemas.openxmlformats.org/drawingml/2006/table">
            <a:tbl>
              <a:tblPr/>
              <a:tblGrid>
                <a:gridCol w="2437883"/>
                <a:gridCol w="2437883"/>
                <a:gridCol w="2748132"/>
              </a:tblGrid>
              <a:tr h="1024901">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Party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Vote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60149">
                <a:tc>
                  <a:txBody>
                    <a:bodyPr anchor="t" rtlCol="false"/>
                    <a:lstStyle/>
                    <a:p>
                      <a:pPr algn="ctr">
                        <a:lnSpc>
                          <a:spcPts val="3499"/>
                        </a:lnSpc>
                        <a:defRPr/>
                      </a:pPr>
                      <a:r>
                        <a:rPr lang="en-US" sz="2499">
                          <a:solidFill>
                            <a:srgbClr val="FFFFFF"/>
                          </a:solidFill>
                          <a:latin typeface="Canva Sans Bold"/>
                        </a:rPr>
                        <a:t>Himachal Pradesh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69.11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4901">
                <a:tc>
                  <a:txBody>
                    <a:bodyPr anchor="t" rtlCol="false"/>
                    <a:lstStyle/>
                    <a:p>
                      <a:pPr algn="ctr">
                        <a:lnSpc>
                          <a:spcPts val="3499"/>
                        </a:lnSpc>
                        <a:defRPr/>
                      </a:pPr>
                      <a:r>
                        <a:rPr lang="en-US" sz="2499">
                          <a:solidFill>
                            <a:srgbClr val="FFFFFF"/>
                          </a:solidFill>
                          <a:latin typeface="Canva Sans Bold"/>
                        </a:rPr>
                        <a:t>Gujarat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62.21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4901">
                <a:tc>
                  <a:txBody>
                    <a:bodyPr anchor="t" rtlCol="false"/>
                    <a:lstStyle/>
                    <a:p>
                      <a:pPr algn="ctr">
                        <a:lnSpc>
                          <a:spcPts val="3499"/>
                        </a:lnSpc>
                        <a:defRPr/>
                      </a:pPr>
                      <a:r>
                        <a:rPr lang="en-US" sz="2499">
                          <a:solidFill>
                            <a:srgbClr val="FFFFFF"/>
                          </a:solidFill>
                          <a:latin typeface="Canva Sans"/>
                        </a:rPr>
                        <a:t>Uttarakhand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61.01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4901">
                <a:tc>
                  <a:txBody>
                    <a:bodyPr anchor="t" rtlCol="false"/>
                    <a:lstStyle/>
                    <a:p>
                      <a:pPr algn="ctr">
                        <a:lnSpc>
                          <a:spcPts val="3499"/>
                        </a:lnSpc>
                        <a:defRPr/>
                      </a:pPr>
                      <a:r>
                        <a:rPr lang="en-US" sz="2499">
                          <a:solidFill>
                            <a:srgbClr val="FFFFFF"/>
                          </a:solidFill>
                          <a:latin typeface="Canva Sans"/>
                        </a:rPr>
                        <a:t>Rajasthan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58.47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60149">
                <a:tc>
                  <a:txBody>
                    <a:bodyPr anchor="t" rtlCol="false"/>
                    <a:lstStyle/>
                    <a:p>
                      <a:pPr algn="ctr">
                        <a:lnSpc>
                          <a:spcPts val="3499"/>
                        </a:lnSpc>
                        <a:defRPr/>
                      </a:pPr>
                      <a:r>
                        <a:rPr lang="en-US" sz="2499">
                          <a:solidFill>
                            <a:srgbClr val="FFFFFF"/>
                          </a:solidFill>
                          <a:latin typeface="Canva Sans"/>
                        </a:rPr>
                        <a:t>Arunachal Pradesh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BJP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58.22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50" y="9525"/>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2062477"/>
            <a:ext cx="15626863" cy="3593515"/>
          </a:xfrm>
          <a:custGeom>
            <a:avLst/>
            <a:gdLst/>
            <a:ahLst/>
            <a:cxnLst/>
            <a:rect r="r" b="b" t="t" l="l"/>
            <a:pathLst>
              <a:path h="3593515" w="15626863">
                <a:moveTo>
                  <a:pt x="0" y="0"/>
                </a:moveTo>
                <a:lnTo>
                  <a:pt x="15626863" y="0"/>
                </a:lnTo>
                <a:lnTo>
                  <a:pt x="15626863" y="3593515"/>
                </a:lnTo>
                <a:lnTo>
                  <a:pt x="0" y="3593515"/>
                </a:lnTo>
                <a:lnTo>
                  <a:pt x="0" y="0"/>
                </a:lnTo>
                <a:close/>
              </a:path>
            </a:pathLst>
          </a:custGeom>
          <a:blipFill>
            <a:blip r:embed="rId3"/>
            <a:stretch>
              <a:fillRect l="-6211" t="-1970" r="0" b="-1970"/>
            </a:stretch>
          </a:blipFill>
        </p:spPr>
      </p:sp>
      <p:sp>
        <p:nvSpPr>
          <p:cNvPr name="Freeform 4" id="4"/>
          <p:cNvSpPr/>
          <p:nvPr/>
        </p:nvSpPr>
        <p:spPr>
          <a:xfrm flipH="false" flipV="false" rot="0">
            <a:off x="1096296" y="6379257"/>
            <a:ext cx="15491672" cy="3792190"/>
          </a:xfrm>
          <a:custGeom>
            <a:avLst/>
            <a:gdLst/>
            <a:ahLst/>
            <a:cxnLst/>
            <a:rect r="r" b="b" t="t" l="l"/>
            <a:pathLst>
              <a:path h="3792190" w="15491672">
                <a:moveTo>
                  <a:pt x="0" y="0"/>
                </a:moveTo>
                <a:lnTo>
                  <a:pt x="15491671" y="0"/>
                </a:lnTo>
                <a:lnTo>
                  <a:pt x="15491671" y="3792190"/>
                </a:lnTo>
                <a:lnTo>
                  <a:pt x="0" y="3792190"/>
                </a:lnTo>
                <a:lnTo>
                  <a:pt x="0" y="0"/>
                </a:lnTo>
                <a:close/>
              </a:path>
            </a:pathLst>
          </a:custGeom>
          <a:blipFill>
            <a:blip r:embed="rId4"/>
            <a:stretch>
              <a:fillRect l="-7159" t="0" r="0" b="0"/>
            </a:stretch>
          </a:blipFill>
        </p:spPr>
      </p:sp>
      <p:sp>
        <p:nvSpPr>
          <p:cNvPr name="TextBox 5" id="5"/>
          <p:cNvSpPr txBox="true"/>
          <p:nvPr/>
        </p:nvSpPr>
        <p:spPr>
          <a:xfrm rot="0">
            <a:off x="155007" y="66675"/>
            <a:ext cx="17104293" cy="1175607"/>
          </a:xfrm>
          <a:prstGeom prst="rect">
            <a:avLst/>
          </a:prstGeom>
        </p:spPr>
        <p:txBody>
          <a:bodyPr anchor="t" rtlCol="false" tIns="0" lIns="0" bIns="0" rIns="0">
            <a:spAutoFit/>
          </a:bodyPr>
          <a:lstStyle/>
          <a:p>
            <a:pPr algn="ctr">
              <a:lnSpc>
                <a:spcPts val="4779"/>
              </a:lnSpc>
              <a:spcBef>
                <a:spcPct val="0"/>
              </a:spcBef>
            </a:pPr>
            <a:r>
              <a:rPr lang="en-US" sz="3414">
                <a:solidFill>
                  <a:srgbClr val="FFFFFF"/>
                </a:solidFill>
                <a:latin typeface="Canva Sans Bold"/>
              </a:rPr>
              <a:t>Q8. List the top 5 constituencies for two major national parties where they have gained vote share in 2019 compared to 2014. </a:t>
            </a:r>
          </a:p>
        </p:txBody>
      </p:sp>
      <p:sp>
        <p:nvSpPr>
          <p:cNvPr name="TextBox 6" id="6"/>
          <p:cNvSpPr txBox="true"/>
          <p:nvPr/>
        </p:nvSpPr>
        <p:spPr>
          <a:xfrm rot="0">
            <a:off x="3024119" y="1377312"/>
            <a:ext cx="12629442"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Constituencies for BJP where vote share is gained</a:t>
            </a:r>
          </a:p>
        </p:txBody>
      </p:sp>
      <p:sp>
        <p:nvSpPr>
          <p:cNvPr name="TextBox 7" id="7"/>
          <p:cNvSpPr txBox="true"/>
          <p:nvPr/>
        </p:nvSpPr>
        <p:spPr>
          <a:xfrm rot="0">
            <a:off x="3038084" y="5694092"/>
            <a:ext cx="12615477"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Constituencies for INC where vote share is gained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50" y="9525"/>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215597" y="2488793"/>
            <a:ext cx="15626863" cy="3451871"/>
          </a:xfrm>
          <a:custGeom>
            <a:avLst/>
            <a:gdLst/>
            <a:ahLst/>
            <a:cxnLst/>
            <a:rect r="r" b="b" t="t" l="l"/>
            <a:pathLst>
              <a:path h="3451871" w="15626863">
                <a:moveTo>
                  <a:pt x="0" y="0"/>
                </a:moveTo>
                <a:lnTo>
                  <a:pt x="15626863" y="0"/>
                </a:lnTo>
                <a:lnTo>
                  <a:pt x="15626863" y="3451871"/>
                </a:lnTo>
                <a:lnTo>
                  <a:pt x="0" y="3451871"/>
                </a:lnTo>
                <a:lnTo>
                  <a:pt x="0" y="0"/>
                </a:lnTo>
                <a:close/>
              </a:path>
            </a:pathLst>
          </a:custGeom>
          <a:blipFill>
            <a:blip r:embed="rId3"/>
            <a:stretch>
              <a:fillRect l="-5155" t="-1958" r="0" b="0"/>
            </a:stretch>
          </a:blipFill>
        </p:spPr>
      </p:sp>
      <p:sp>
        <p:nvSpPr>
          <p:cNvPr name="Freeform 4" id="4"/>
          <p:cNvSpPr/>
          <p:nvPr/>
        </p:nvSpPr>
        <p:spPr>
          <a:xfrm flipH="false" flipV="false" rot="0">
            <a:off x="880195" y="6794618"/>
            <a:ext cx="16379105" cy="3333256"/>
          </a:xfrm>
          <a:custGeom>
            <a:avLst/>
            <a:gdLst/>
            <a:ahLst/>
            <a:cxnLst/>
            <a:rect r="r" b="b" t="t" l="l"/>
            <a:pathLst>
              <a:path h="3333256" w="16379105">
                <a:moveTo>
                  <a:pt x="0" y="0"/>
                </a:moveTo>
                <a:lnTo>
                  <a:pt x="16379105" y="0"/>
                </a:lnTo>
                <a:lnTo>
                  <a:pt x="16379105" y="3333256"/>
                </a:lnTo>
                <a:lnTo>
                  <a:pt x="0" y="3333256"/>
                </a:lnTo>
                <a:lnTo>
                  <a:pt x="0" y="0"/>
                </a:lnTo>
                <a:close/>
              </a:path>
            </a:pathLst>
          </a:custGeom>
          <a:blipFill>
            <a:blip r:embed="rId4"/>
            <a:stretch>
              <a:fillRect l="-4906" t="0" r="0" b="0"/>
            </a:stretch>
          </a:blipFill>
        </p:spPr>
      </p:sp>
      <p:sp>
        <p:nvSpPr>
          <p:cNvPr name="TextBox 5" id="5"/>
          <p:cNvSpPr txBox="true"/>
          <p:nvPr/>
        </p:nvSpPr>
        <p:spPr>
          <a:xfrm rot="0">
            <a:off x="295066" y="124163"/>
            <a:ext cx="16410024" cy="118046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Bold"/>
              </a:rPr>
              <a:t>Q9. List the top 5 constituencies for two major national parties where they have lost vote share in 2019 as compared to 2014</a:t>
            </a:r>
          </a:p>
        </p:txBody>
      </p:sp>
      <p:sp>
        <p:nvSpPr>
          <p:cNvPr name="TextBox 6" id="6"/>
          <p:cNvSpPr txBox="true"/>
          <p:nvPr/>
        </p:nvSpPr>
        <p:spPr>
          <a:xfrm rot="0">
            <a:off x="2714307" y="1697908"/>
            <a:ext cx="12629442"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Constituencies for BJP where vote share is lost</a:t>
            </a:r>
          </a:p>
        </p:txBody>
      </p:sp>
      <p:sp>
        <p:nvSpPr>
          <p:cNvPr name="TextBox 7" id="7"/>
          <p:cNvSpPr txBox="true"/>
          <p:nvPr/>
        </p:nvSpPr>
        <p:spPr>
          <a:xfrm rot="0">
            <a:off x="2836261" y="6045439"/>
            <a:ext cx="12615477"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Constituencies for INC where vote share is lost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2323324" y="2844800"/>
          <a:ext cx="13641352" cy="2298700"/>
        </p:xfrm>
        <a:graphic>
          <a:graphicData uri="http://schemas.openxmlformats.org/drawingml/2006/table">
            <a:tbl>
              <a:tblPr/>
              <a:tblGrid>
                <a:gridCol w="4565904"/>
                <a:gridCol w="4676326"/>
                <a:gridCol w="4399123"/>
              </a:tblGrid>
              <a:tr h="1218085">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Nota Vote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80615">
                <a:tc>
                  <a:txBody>
                    <a:bodyPr anchor="t" rtlCol="false"/>
                    <a:lstStyle/>
                    <a:p>
                      <a:pPr algn="ctr">
                        <a:lnSpc>
                          <a:spcPts val="3499"/>
                        </a:lnSpc>
                        <a:defRPr/>
                      </a:pPr>
                      <a:r>
                        <a:rPr lang="en-US" sz="2499">
                          <a:solidFill>
                            <a:srgbClr val="FFFFFF"/>
                          </a:solidFill>
                          <a:latin typeface="Canva Sans"/>
                        </a:rPr>
                        <a:t>Tamilnadu</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Nilgiris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4.99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1424381" y="297838"/>
            <a:ext cx="15077276"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Bold"/>
              </a:rPr>
              <a:t>Q10. Which constituency has voted the most for nota?</a:t>
            </a:r>
          </a:p>
        </p:txBody>
      </p:sp>
      <p:sp>
        <p:nvSpPr>
          <p:cNvPr name="TextBox 5" id="5"/>
          <p:cNvSpPr txBox="true"/>
          <p:nvPr/>
        </p:nvSpPr>
        <p:spPr>
          <a:xfrm rot="0">
            <a:off x="2378403" y="1840253"/>
            <a:ext cx="13586273"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Constituency in  2014</a:t>
            </a:r>
          </a:p>
        </p:txBody>
      </p:sp>
      <p:sp>
        <p:nvSpPr>
          <p:cNvPr name="TextBox 6" id="6"/>
          <p:cNvSpPr txBox="true"/>
          <p:nvPr/>
        </p:nvSpPr>
        <p:spPr>
          <a:xfrm rot="0">
            <a:off x="2323324" y="5824722"/>
            <a:ext cx="13641352"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Constituency in 2019</a:t>
            </a:r>
          </a:p>
        </p:txBody>
      </p:sp>
      <p:graphicFrame>
        <p:nvGraphicFramePr>
          <p:cNvPr name="Table 7" id="7"/>
          <p:cNvGraphicFramePr>
            <a:graphicFrameLocks noGrp="true"/>
          </p:cNvGraphicFramePr>
          <p:nvPr/>
        </p:nvGraphicFramePr>
        <p:xfrm>
          <a:off x="2323324" y="6787947"/>
          <a:ext cx="13641352" cy="2069687"/>
        </p:xfrm>
        <a:graphic>
          <a:graphicData uri="http://schemas.openxmlformats.org/drawingml/2006/table">
            <a:tbl>
              <a:tblPr/>
              <a:tblGrid>
                <a:gridCol w="4614494"/>
                <a:gridCol w="4614494"/>
                <a:gridCol w="4412364"/>
              </a:tblGrid>
              <a:tr h="931548">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Nota Vote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8138">
                <a:tc>
                  <a:txBody>
                    <a:bodyPr anchor="t" rtlCol="false"/>
                    <a:lstStyle/>
                    <a:p>
                      <a:pPr algn="ctr">
                        <a:lnSpc>
                          <a:spcPts val="3499"/>
                        </a:lnSpc>
                        <a:defRPr/>
                      </a:pPr>
                      <a:r>
                        <a:rPr lang="en-US" sz="2499">
                          <a:solidFill>
                            <a:srgbClr val="FFFFFF"/>
                          </a:solidFill>
                          <a:latin typeface="Canva Sans"/>
                        </a:rPr>
                        <a:t>Bihar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Gopalganj</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5.04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328111"/>
          </a:xfrm>
          <a:custGeom>
            <a:avLst/>
            <a:gdLst/>
            <a:ahLst/>
            <a:cxnLst/>
            <a:rect r="r" b="b" t="t" l="l"/>
            <a:pathLst>
              <a:path h="10328111" w="18288000">
                <a:moveTo>
                  <a:pt x="0" y="0"/>
                </a:moveTo>
                <a:lnTo>
                  <a:pt x="18288000" y="0"/>
                </a:lnTo>
                <a:lnTo>
                  <a:pt x="18288000" y="10328111"/>
                </a:lnTo>
                <a:lnTo>
                  <a:pt x="0" y="10328111"/>
                </a:lnTo>
                <a:lnTo>
                  <a:pt x="0" y="0"/>
                </a:lnTo>
                <a:close/>
              </a:path>
            </a:pathLst>
          </a:custGeom>
          <a:blipFill>
            <a:blip r:embed="rId2"/>
            <a:stretch>
              <a:fillRect l="0" t="0" r="-399" b="0"/>
            </a:stretch>
          </a:blipFill>
        </p:spPr>
      </p:sp>
      <p:sp>
        <p:nvSpPr>
          <p:cNvPr name="Freeform 3" id="3"/>
          <p:cNvSpPr/>
          <p:nvPr/>
        </p:nvSpPr>
        <p:spPr>
          <a:xfrm flipH="false" flipV="false" rot="0">
            <a:off x="1028700" y="2909673"/>
            <a:ext cx="16376773" cy="4486705"/>
          </a:xfrm>
          <a:custGeom>
            <a:avLst/>
            <a:gdLst/>
            <a:ahLst/>
            <a:cxnLst/>
            <a:rect r="r" b="b" t="t" l="l"/>
            <a:pathLst>
              <a:path h="4486705" w="16376773">
                <a:moveTo>
                  <a:pt x="0" y="0"/>
                </a:moveTo>
                <a:lnTo>
                  <a:pt x="16376773" y="0"/>
                </a:lnTo>
                <a:lnTo>
                  <a:pt x="16376773" y="4486704"/>
                </a:lnTo>
                <a:lnTo>
                  <a:pt x="0" y="4486704"/>
                </a:lnTo>
                <a:lnTo>
                  <a:pt x="0" y="0"/>
                </a:lnTo>
                <a:close/>
              </a:path>
            </a:pathLst>
          </a:custGeom>
          <a:blipFill>
            <a:blip r:embed="rId3"/>
            <a:stretch>
              <a:fillRect l="-5527" t="-3228" r="-848" b="0"/>
            </a:stretch>
          </a:blipFill>
        </p:spPr>
      </p:sp>
      <p:sp>
        <p:nvSpPr>
          <p:cNvPr name="TextBox 4" id="4"/>
          <p:cNvSpPr txBox="true"/>
          <p:nvPr/>
        </p:nvSpPr>
        <p:spPr>
          <a:xfrm rot="0">
            <a:off x="685274" y="300571"/>
            <a:ext cx="16008470" cy="118046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Bold"/>
              </a:rPr>
              <a:t>Q11. Which constituencies have elected candidates whose party has less than 10% vote share at the state level in 2019?</a:t>
            </a:r>
          </a:p>
        </p:txBody>
      </p:sp>
      <p:sp>
        <p:nvSpPr>
          <p:cNvPr name="TextBox 5" id="5"/>
          <p:cNvSpPr txBox="true"/>
          <p:nvPr/>
        </p:nvSpPr>
        <p:spPr>
          <a:xfrm rot="0">
            <a:off x="1531662" y="7996452"/>
            <a:ext cx="15370850" cy="1099820"/>
          </a:xfrm>
          <a:prstGeom prst="rect">
            <a:avLst/>
          </a:prstGeom>
        </p:spPr>
        <p:txBody>
          <a:bodyPr anchor="t" rtlCol="false" tIns="0" lIns="0" bIns="0" rIns="0">
            <a:spAutoFit/>
          </a:bodyPr>
          <a:lstStyle/>
          <a:p>
            <a:pPr algn="ctr">
              <a:lnSpc>
                <a:spcPts val="4480"/>
              </a:lnSpc>
            </a:pPr>
            <a:r>
              <a:rPr lang="en-US" sz="3200">
                <a:solidFill>
                  <a:srgbClr val="FF914D"/>
                </a:solidFill>
                <a:latin typeface="Canva Sans"/>
              </a:rPr>
              <a:t>There are 36 Constituencies where the elected candidate’s party has less than </a:t>
            </a:r>
          </a:p>
          <a:p>
            <a:pPr algn="ctr">
              <a:lnSpc>
                <a:spcPts val="4480"/>
              </a:lnSpc>
              <a:spcBef>
                <a:spcPct val="0"/>
              </a:spcBef>
            </a:pPr>
            <a:r>
              <a:rPr lang="en-US" sz="3200">
                <a:solidFill>
                  <a:srgbClr val="FF914D"/>
                </a:solidFill>
                <a:latin typeface="Canva Sans"/>
              </a:rPr>
              <a:t>10% vote share at the state level in 2019 elections.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071982"/>
          </a:xfrm>
          <a:custGeom>
            <a:avLst/>
            <a:gdLst/>
            <a:ahLst/>
            <a:cxnLst/>
            <a:rect r="r" b="b" t="t" l="l"/>
            <a:pathLst>
              <a:path h="10071982" w="18288000">
                <a:moveTo>
                  <a:pt x="0" y="0"/>
                </a:moveTo>
                <a:lnTo>
                  <a:pt x="18288000" y="0"/>
                </a:lnTo>
                <a:lnTo>
                  <a:pt x="18288000" y="10071982"/>
                </a:lnTo>
                <a:lnTo>
                  <a:pt x="0" y="10071982"/>
                </a:lnTo>
                <a:lnTo>
                  <a:pt x="0" y="0"/>
                </a:lnTo>
                <a:close/>
              </a:path>
            </a:pathLst>
          </a:custGeom>
          <a:blipFill>
            <a:blip r:embed="rId2"/>
            <a:stretch>
              <a:fillRect l="0" t="-2134" r="0" b="0"/>
            </a:stretch>
          </a:blipFill>
        </p:spPr>
      </p:sp>
      <p:sp>
        <p:nvSpPr>
          <p:cNvPr name="TextBox 3" id="3"/>
          <p:cNvSpPr txBox="true"/>
          <p:nvPr/>
        </p:nvSpPr>
        <p:spPr>
          <a:xfrm rot="0">
            <a:off x="1932504" y="-7332"/>
            <a:ext cx="14422992" cy="1368424"/>
          </a:xfrm>
          <a:prstGeom prst="rect">
            <a:avLst/>
          </a:prstGeom>
        </p:spPr>
        <p:txBody>
          <a:bodyPr anchor="t" rtlCol="false" tIns="0" lIns="0" bIns="0" rIns="0">
            <a:spAutoFit/>
          </a:bodyPr>
          <a:lstStyle/>
          <a:p>
            <a:pPr algn="ctr">
              <a:lnSpc>
                <a:spcPts val="11200"/>
              </a:lnSpc>
            </a:pPr>
            <a:r>
              <a:rPr lang="en-US" sz="8000">
                <a:solidFill>
                  <a:srgbClr val="FFFFFF"/>
                </a:solidFill>
                <a:latin typeface="Canva Sans Bold"/>
              </a:rPr>
              <a:t>List of Contents</a:t>
            </a:r>
          </a:p>
        </p:txBody>
      </p:sp>
      <p:grpSp>
        <p:nvGrpSpPr>
          <p:cNvPr name="Group 4" id="4"/>
          <p:cNvGrpSpPr/>
          <p:nvPr/>
        </p:nvGrpSpPr>
        <p:grpSpPr>
          <a:xfrm rot="0">
            <a:off x="2318592" y="2744456"/>
            <a:ext cx="3062256" cy="1234434"/>
            <a:chOff x="0" y="0"/>
            <a:chExt cx="4083008" cy="1645912"/>
          </a:xfrm>
        </p:grpSpPr>
        <p:sp>
          <p:nvSpPr>
            <p:cNvPr name="TextBox 5" id="5"/>
            <p:cNvSpPr txBox="true"/>
            <p:nvPr/>
          </p:nvSpPr>
          <p:spPr>
            <a:xfrm rot="0">
              <a:off x="0" y="-190500"/>
              <a:ext cx="4083008" cy="1185428"/>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Italics"/>
                </a:rPr>
                <a:t>Problem</a:t>
              </a:r>
            </a:p>
          </p:txBody>
        </p:sp>
        <p:sp>
          <p:nvSpPr>
            <p:cNvPr name="TextBox 6" id="6"/>
            <p:cNvSpPr txBox="true"/>
            <p:nvPr/>
          </p:nvSpPr>
          <p:spPr>
            <a:xfrm rot="0">
              <a:off x="0" y="475606"/>
              <a:ext cx="4083008" cy="1170306"/>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a:rPr>
                <a:t>Statement</a:t>
              </a:r>
            </a:p>
          </p:txBody>
        </p:sp>
      </p:grpSp>
      <p:grpSp>
        <p:nvGrpSpPr>
          <p:cNvPr name="Group 7" id="7"/>
          <p:cNvGrpSpPr/>
          <p:nvPr/>
        </p:nvGrpSpPr>
        <p:grpSpPr>
          <a:xfrm rot="0">
            <a:off x="11329981" y="2664497"/>
            <a:ext cx="3062256" cy="1234434"/>
            <a:chOff x="0" y="0"/>
            <a:chExt cx="4083008" cy="1645912"/>
          </a:xfrm>
        </p:grpSpPr>
        <p:sp>
          <p:nvSpPr>
            <p:cNvPr name="TextBox 8" id="8"/>
            <p:cNvSpPr txBox="true"/>
            <p:nvPr/>
          </p:nvSpPr>
          <p:spPr>
            <a:xfrm rot="0">
              <a:off x="0" y="-190500"/>
              <a:ext cx="4083008" cy="1185428"/>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Italics"/>
                </a:rPr>
                <a:t>Primary</a:t>
              </a:r>
            </a:p>
          </p:txBody>
        </p:sp>
        <p:sp>
          <p:nvSpPr>
            <p:cNvPr name="TextBox 9" id="9"/>
            <p:cNvSpPr txBox="true"/>
            <p:nvPr/>
          </p:nvSpPr>
          <p:spPr>
            <a:xfrm rot="0">
              <a:off x="0" y="475606"/>
              <a:ext cx="4083008" cy="1170306"/>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a:rPr>
                <a:t>Questions</a:t>
              </a:r>
            </a:p>
          </p:txBody>
        </p:sp>
      </p:grpSp>
      <p:grpSp>
        <p:nvGrpSpPr>
          <p:cNvPr name="Group 10" id="10"/>
          <p:cNvGrpSpPr/>
          <p:nvPr/>
        </p:nvGrpSpPr>
        <p:grpSpPr>
          <a:xfrm rot="0">
            <a:off x="11400925" y="5362254"/>
            <a:ext cx="3265043" cy="1234434"/>
            <a:chOff x="0" y="0"/>
            <a:chExt cx="4353390" cy="1645912"/>
          </a:xfrm>
        </p:grpSpPr>
        <p:sp>
          <p:nvSpPr>
            <p:cNvPr name="TextBox 11" id="11"/>
            <p:cNvSpPr txBox="true"/>
            <p:nvPr/>
          </p:nvSpPr>
          <p:spPr>
            <a:xfrm rot="0">
              <a:off x="0" y="-190500"/>
              <a:ext cx="4353390" cy="1185428"/>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Italics"/>
                </a:rPr>
                <a:t>Secondary</a:t>
              </a:r>
            </a:p>
          </p:txBody>
        </p:sp>
        <p:sp>
          <p:nvSpPr>
            <p:cNvPr name="TextBox 12" id="12"/>
            <p:cNvSpPr txBox="true"/>
            <p:nvPr/>
          </p:nvSpPr>
          <p:spPr>
            <a:xfrm rot="0">
              <a:off x="0" y="475606"/>
              <a:ext cx="4353390" cy="1170306"/>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a:rPr>
                <a:t>Questions</a:t>
              </a:r>
            </a:p>
          </p:txBody>
        </p:sp>
      </p:grpSp>
      <p:sp>
        <p:nvSpPr>
          <p:cNvPr name="TextBox 13" id="13"/>
          <p:cNvSpPr txBox="true"/>
          <p:nvPr/>
        </p:nvSpPr>
        <p:spPr>
          <a:xfrm rot="0">
            <a:off x="11400925" y="8231786"/>
            <a:ext cx="5112657" cy="936696"/>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Italics"/>
              </a:rPr>
              <a:t>Recommendations</a:t>
            </a:r>
          </a:p>
        </p:txBody>
      </p:sp>
      <p:grpSp>
        <p:nvGrpSpPr>
          <p:cNvPr name="Group 14" id="14"/>
          <p:cNvGrpSpPr/>
          <p:nvPr/>
        </p:nvGrpSpPr>
        <p:grpSpPr>
          <a:xfrm rot="0">
            <a:off x="2158327" y="5510597"/>
            <a:ext cx="3062256" cy="1234434"/>
            <a:chOff x="0" y="0"/>
            <a:chExt cx="4083008" cy="1645912"/>
          </a:xfrm>
        </p:grpSpPr>
        <p:sp>
          <p:nvSpPr>
            <p:cNvPr name="TextBox 15" id="15"/>
            <p:cNvSpPr txBox="true"/>
            <p:nvPr/>
          </p:nvSpPr>
          <p:spPr>
            <a:xfrm rot="0">
              <a:off x="0" y="-190500"/>
              <a:ext cx="4083008" cy="1185428"/>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Italics"/>
                </a:rPr>
                <a:t>Dataset</a:t>
              </a:r>
            </a:p>
          </p:txBody>
        </p:sp>
        <p:sp>
          <p:nvSpPr>
            <p:cNvPr name="TextBox 16" id="16"/>
            <p:cNvSpPr txBox="true"/>
            <p:nvPr/>
          </p:nvSpPr>
          <p:spPr>
            <a:xfrm rot="0">
              <a:off x="0" y="475606"/>
              <a:ext cx="4083008" cy="1170306"/>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a:rPr>
                <a:t>Overview</a:t>
              </a:r>
            </a:p>
          </p:txBody>
        </p:sp>
      </p:grpSp>
      <p:grpSp>
        <p:nvGrpSpPr>
          <p:cNvPr name="Group 17" id="17"/>
          <p:cNvGrpSpPr/>
          <p:nvPr/>
        </p:nvGrpSpPr>
        <p:grpSpPr>
          <a:xfrm rot="0">
            <a:off x="2318592" y="8278556"/>
            <a:ext cx="3062256" cy="1234434"/>
            <a:chOff x="0" y="0"/>
            <a:chExt cx="4083008" cy="1645912"/>
          </a:xfrm>
        </p:grpSpPr>
        <p:sp>
          <p:nvSpPr>
            <p:cNvPr name="TextBox 18" id="18"/>
            <p:cNvSpPr txBox="true"/>
            <p:nvPr/>
          </p:nvSpPr>
          <p:spPr>
            <a:xfrm rot="0">
              <a:off x="0" y="-190500"/>
              <a:ext cx="4083008" cy="1185428"/>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Italics"/>
                </a:rPr>
                <a:t>Data</a:t>
              </a:r>
            </a:p>
          </p:txBody>
        </p:sp>
        <p:sp>
          <p:nvSpPr>
            <p:cNvPr name="TextBox 19" id="19"/>
            <p:cNvSpPr txBox="true"/>
            <p:nvPr/>
          </p:nvSpPr>
          <p:spPr>
            <a:xfrm rot="0">
              <a:off x="0" y="475606"/>
              <a:ext cx="4083008" cy="1170306"/>
            </a:xfrm>
            <a:prstGeom prst="rect">
              <a:avLst/>
            </a:prstGeom>
          </p:spPr>
          <p:txBody>
            <a:bodyPr anchor="t" rtlCol="false" tIns="0" lIns="0" bIns="0" rIns="0">
              <a:spAutoFit/>
            </a:bodyPr>
            <a:lstStyle/>
            <a:p>
              <a:pPr algn="ctr" marL="0" indent="0" lvl="0">
                <a:lnSpc>
                  <a:spcPts val="6771"/>
                </a:lnSpc>
                <a:spcBef>
                  <a:spcPct val="0"/>
                </a:spcBef>
              </a:pPr>
              <a:r>
                <a:rPr lang="en-US" sz="4837">
                  <a:solidFill>
                    <a:srgbClr val="F48807"/>
                  </a:solidFill>
                  <a:latin typeface="The Seasons"/>
                </a:rPr>
                <a:t>Cleaning</a:t>
              </a:r>
            </a:p>
          </p:txBody>
        </p:sp>
      </p:grpSp>
      <p:sp>
        <p:nvSpPr>
          <p:cNvPr name="TextBox 20" id="20"/>
          <p:cNvSpPr txBox="true"/>
          <p:nvPr/>
        </p:nvSpPr>
        <p:spPr>
          <a:xfrm rot="0">
            <a:off x="655831" y="2138359"/>
            <a:ext cx="1502495" cy="2210509"/>
          </a:xfrm>
          <a:prstGeom prst="rect">
            <a:avLst/>
          </a:prstGeom>
        </p:spPr>
        <p:txBody>
          <a:bodyPr anchor="t" rtlCol="false" tIns="0" lIns="0" bIns="0" rIns="0">
            <a:spAutoFit/>
          </a:bodyPr>
          <a:lstStyle/>
          <a:p>
            <a:pPr algn="ctr">
              <a:lnSpc>
                <a:spcPts val="5958"/>
              </a:lnSpc>
            </a:pPr>
          </a:p>
          <a:p>
            <a:pPr algn="ctr">
              <a:lnSpc>
                <a:spcPts val="5958"/>
              </a:lnSpc>
            </a:pPr>
            <a:r>
              <a:rPr lang="en-US" sz="4256">
                <a:solidFill>
                  <a:srgbClr val="FF914D"/>
                </a:solidFill>
                <a:latin typeface="Canva Sans Bold Italics"/>
              </a:rPr>
              <a:t>1</a:t>
            </a:r>
          </a:p>
          <a:p>
            <a:pPr algn="ctr">
              <a:lnSpc>
                <a:spcPts val="5958"/>
              </a:lnSpc>
              <a:spcBef>
                <a:spcPct val="0"/>
              </a:spcBef>
            </a:pPr>
          </a:p>
        </p:txBody>
      </p:sp>
      <p:sp>
        <p:nvSpPr>
          <p:cNvPr name="TextBox 21" id="21"/>
          <p:cNvSpPr txBox="true"/>
          <p:nvPr/>
        </p:nvSpPr>
        <p:spPr>
          <a:xfrm rot="0">
            <a:off x="655831" y="4852282"/>
            <a:ext cx="1479736" cy="2178178"/>
          </a:xfrm>
          <a:prstGeom prst="rect">
            <a:avLst/>
          </a:prstGeom>
        </p:spPr>
        <p:txBody>
          <a:bodyPr anchor="t" rtlCol="false" tIns="0" lIns="0" bIns="0" rIns="0">
            <a:spAutoFit/>
          </a:bodyPr>
          <a:lstStyle/>
          <a:p>
            <a:pPr algn="ctr">
              <a:lnSpc>
                <a:spcPts val="5868"/>
              </a:lnSpc>
            </a:pPr>
          </a:p>
          <a:p>
            <a:pPr algn="ctr">
              <a:lnSpc>
                <a:spcPts val="5868"/>
              </a:lnSpc>
            </a:pPr>
            <a:r>
              <a:rPr lang="en-US" sz="4191">
                <a:solidFill>
                  <a:srgbClr val="FF914D"/>
                </a:solidFill>
                <a:latin typeface="Canva Sans Bold Italics"/>
              </a:rPr>
              <a:t>2</a:t>
            </a:r>
          </a:p>
          <a:p>
            <a:pPr algn="ctr">
              <a:lnSpc>
                <a:spcPts val="5868"/>
              </a:lnSpc>
              <a:spcBef>
                <a:spcPct val="0"/>
              </a:spcBef>
            </a:pPr>
          </a:p>
        </p:txBody>
      </p:sp>
      <p:sp>
        <p:nvSpPr>
          <p:cNvPr name="TextBox 22" id="22"/>
          <p:cNvSpPr txBox="true"/>
          <p:nvPr/>
        </p:nvSpPr>
        <p:spPr>
          <a:xfrm rot="0">
            <a:off x="678591" y="7840085"/>
            <a:ext cx="1479736" cy="1843923"/>
          </a:xfrm>
          <a:prstGeom prst="rect">
            <a:avLst/>
          </a:prstGeom>
        </p:spPr>
        <p:txBody>
          <a:bodyPr anchor="t" rtlCol="false" tIns="0" lIns="0" bIns="0" rIns="0">
            <a:spAutoFit/>
          </a:bodyPr>
          <a:lstStyle/>
          <a:p>
            <a:pPr algn="ctr">
              <a:lnSpc>
                <a:spcPts val="4511"/>
              </a:lnSpc>
            </a:pPr>
          </a:p>
          <a:p>
            <a:pPr algn="ctr">
              <a:lnSpc>
                <a:spcPts val="5868"/>
              </a:lnSpc>
            </a:pPr>
            <a:r>
              <a:rPr lang="en-US" sz="4191">
                <a:solidFill>
                  <a:srgbClr val="FF914D"/>
                </a:solidFill>
                <a:latin typeface="Canva Sans Bold Italics"/>
              </a:rPr>
              <a:t>3</a:t>
            </a:r>
          </a:p>
          <a:p>
            <a:pPr algn="ctr">
              <a:lnSpc>
                <a:spcPts val="4511"/>
              </a:lnSpc>
              <a:spcBef>
                <a:spcPct val="0"/>
              </a:spcBef>
            </a:pPr>
          </a:p>
        </p:txBody>
      </p:sp>
      <p:sp>
        <p:nvSpPr>
          <p:cNvPr name="TextBox 23" id="23"/>
          <p:cNvSpPr txBox="true"/>
          <p:nvPr/>
        </p:nvSpPr>
        <p:spPr>
          <a:xfrm rot="0">
            <a:off x="9539786" y="1851964"/>
            <a:ext cx="1628270" cy="2220034"/>
          </a:xfrm>
          <a:prstGeom prst="rect">
            <a:avLst/>
          </a:prstGeom>
        </p:spPr>
        <p:txBody>
          <a:bodyPr anchor="t" rtlCol="false" tIns="0" lIns="0" bIns="0" rIns="0">
            <a:spAutoFit/>
          </a:bodyPr>
          <a:lstStyle/>
          <a:p>
            <a:pPr algn="ctr">
              <a:lnSpc>
                <a:spcPts val="6457"/>
              </a:lnSpc>
            </a:pPr>
          </a:p>
          <a:p>
            <a:pPr algn="ctr">
              <a:lnSpc>
                <a:spcPts val="6457"/>
              </a:lnSpc>
            </a:pPr>
            <a:r>
              <a:rPr lang="en-US" sz="4612">
                <a:solidFill>
                  <a:srgbClr val="FF914D"/>
                </a:solidFill>
                <a:latin typeface="Canva Sans Bold"/>
              </a:rPr>
              <a:t>4</a:t>
            </a:r>
          </a:p>
          <a:p>
            <a:pPr algn="ctr">
              <a:lnSpc>
                <a:spcPts val="4963"/>
              </a:lnSpc>
              <a:spcBef>
                <a:spcPct val="0"/>
              </a:spcBef>
            </a:pPr>
          </a:p>
        </p:txBody>
      </p:sp>
      <p:sp>
        <p:nvSpPr>
          <p:cNvPr name="TextBox 24" id="24"/>
          <p:cNvSpPr txBox="true"/>
          <p:nvPr/>
        </p:nvSpPr>
        <p:spPr>
          <a:xfrm rot="0">
            <a:off x="9596973" y="4871332"/>
            <a:ext cx="1571082" cy="1944110"/>
          </a:xfrm>
          <a:prstGeom prst="rect">
            <a:avLst/>
          </a:prstGeom>
        </p:spPr>
        <p:txBody>
          <a:bodyPr anchor="t" rtlCol="false" tIns="0" lIns="0" bIns="0" rIns="0">
            <a:spAutoFit/>
          </a:bodyPr>
          <a:lstStyle/>
          <a:p>
            <a:pPr algn="ctr">
              <a:lnSpc>
                <a:spcPts val="4789"/>
              </a:lnSpc>
            </a:pPr>
          </a:p>
          <a:p>
            <a:pPr algn="ctr">
              <a:lnSpc>
                <a:spcPts val="6230"/>
              </a:lnSpc>
            </a:pPr>
            <a:r>
              <a:rPr lang="en-US" sz="4450">
                <a:solidFill>
                  <a:srgbClr val="FF914D"/>
                </a:solidFill>
                <a:latin typeface="Canva Sans Bold Italics"/>
              </a:rPr>
              <a:t>5</a:t>
            </a:r>
          </a:p>
          <a:p>
            <a:pPr algn="ctr">
              <a:lnSpc>
                <a:spcPts val="4789"/>
              </a:lnSpc>
              <a:spcBef>
                <a:spcPct val="0"/>
              </a:spcBef>
            </a:pPr>
          </a:p>
        </p:txBody>
      </p:sp>
      <p:sp>
        <p:nvSpPr>
          <p:cNvPr name="TextBox 25" id="25"/>
          <p:cNvSpPr txBox="true"/>
          <p:nvPr/>
        </p:nvSpPr>
        <p:spPr>
          <a:xfrm rot="0">
            <a:off x="9526030" y="7441413"/>
            <a:ext cx="1712970" cy="2331058"/>
          </a:xfrm>
          <a:prstGeom prst="rect">
            <a:avLst/>
          </a:prstGeom>
        </p:spPr>
        <p:txBody>
          <a:bodyPr anchor="t" rtlCol="false" tIns="0" lIns="0" bIns="0" rIns="0">
            <a:spAutoFit/>
          </a:bodyPr>
          <a:lstStyle/>
          <a:p>
            <a:pPr algn="ctr">
              <a:lnSpc>
                <a:spcPts val="5222"/>
              </a:lnSpc>
            </a:pPr>
          </a:p>
          <a:p>
            <a:pPr algn="ctr">
              <a:lnSpc>
                <a:spcPts val="6793"/>
              </a:lnSpc>
            </a:pPr>
            <a:r>
              <a:rPr lang="en-US" sz="4852">
                <a:solidFill>
                  <a:srgbClr val="FF914D"/>
                </a:solidFill>
                <a:latin typeface="Canva Sans Bold Italics"/>
              </a:rPr>
              <a:t>6</a:t>
            </a:r>
          </a:p>
          <a:p>
            <a:pPr algn="ctr">
              <a:lnSpc>
                <a:spcPts val="6793"/>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877853" y="1028700"/>
            <a:ext cx="14532294" cy="7975518"/>
            <a:chOff x="0" y="0"/>
            <a:chExt cx="3827436" cy="2100548"/>
          </a:xfrm>
        </p:grpSpPr>
        <p:sp>
          <p:nvSpPr>
            <p:cNvPr name="Freeform 4" id="4"/>
            <p:cNvSpPr/>
            <p:nvPr/>
          </p:nvSpPr>
          <p:spPr>
            <a:xfrm flipH="false" flipV="false" rot="0">
              <a:off x="0" y="0"/>
              <a:ext cx="3827436" cy="2100548"/>
            </a:xfrm>
            <a:custGeom>
              <a:avLst/>
              <a:gdLst/>
              <a:ahLst/>
              <a:cxnLst/>
              <a:rect r="r" b="b" t="t" l="l"/>
              <a:pathLst>
                <a:path h="2100548" w="3827436">
                  <a:moveTo>
                    <a:pt x="0" y="0"/>
                  </a:moveTo>
                  <a:lnTo>
                    <a:pt x="3827436" y="0"/>
                  </a:lnTo>
                  <a:lnTo>
                    <a:pt x="3827436" y="2100548"/>
                  </a:lnTo>
                  <a:lnTo>
                    <a:pt x="0" y="2100548"/>
                  </a:lnTo>
                  <a:close/>
                </a:path>
              </a:pathLst>
            </a:custGeom>
            <a:solidFill>
              <a:srgbClr val="000000">
                <a:alpha val="0"/>
              </a:srgbClr>
            </a:solidFill>
          </p:spPr>
        </p:sp>
        <p:sp>
          <p:nvSpPr>
            <p:cNvPr name="TextBox 5" id="5"/>
            <p:cNvSpPr txBox="true"/>
            <p:nvPr/>
          </p:nvSpPr>
          <p:spPr>
            <a:xfrm>
              <a:off x="0" y="-190500"/>
              <a:ext cx="3827436" cy="2291048"/>
            </a:xfrm>
            <a:prstGeom prst="rect">
              <a:avLst/>
            </a:prstGeom>
          </p:spPr>
          <p:txBody>
            <a:bodyPr anchor="ctr" rtlCol="false" tIns="50800" lIns="50800" bIns="50800" rIns="50800"/>
            <a:lstStyle/>
            <a:p>
              <a:pPr algn="ctr">
                <a:lnSpc>
                  <a:spcPts val="13999"/>
                </a:lnSpc>
              </a:pPr>
              <a:r>
                <a:rPr lang="en-US" sz="9999">
                  <a:solidFill>
                    <a:srgbClr val="FFDE59"/>
                  </a:solidFill>
                  <a:latin typeface="Canva Sans"/>
                </a:rPr>
                <a:t>Secondary Questions</a:t>
              </a:r>
            </a:p>
            <a:p>
              <a:pPr algn="ctr">
                <a:lnSpc>
                  <a:spcPts val="4480"/>
                </a:lnSpc>
                <a:spcBef>
                  <a:spcPct val="0"/>
                </a:spcBef>
              </a:pPr>
              <a:r>
                <a:rPr lang="en-US" sz="3200">
                  <a:solidFill>
                    <a:srgbClr val="FFFFFF"/>
                  </a:solidFill>
                  <a:latin typeface="Canva Sans"/>
                </a:rPr>
                <a:t>(Extracted Literacy Data from an external resource)</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328111"/>
          </a:xfrm>
          <a:custGeom>
            <a:avLst/>
            <a:gdLst/>
            <a:ahLst/>
            <a:cxnLst/>
            <a:rect r="r" b="b" t="t" l="l"/>
            <a:pathLst>
              <a:path h="10328111" w="18288000">
                <a:moveTo>
                  <a:pt x="0" y="0"/>
                </a:moveTo>
                <a:lnTo>
                  <a:pt x="18288000" y="0"/>
                </a:lnTo>
                <a:lnTo>
                  <a:pt x="18288000" y="10328111"/>
                </a:lnTo>
                <a:lnTo>
                  <a:pt x="0" y="10328111"/>
                </a:lnTo>
                <a:lnTo>
                  <a:pt x="0" y="0"/>
                </a:lnTo>
                <a:close/>
              </a:path>
            </a:pathLst>
          </a:custGeom>
          <a:blipFill>
            <a:blip r:embed="rId2"/>
            <a:stretch>
              <a:fillRect l="0" t="0" r="-399" b="0"/>
            </a:stretch>
          </a:blipFill>
        </p:spPr>
      </p:sp>
      <p:sp>
        <p:nvSpPr>
          <p:cNvPr name="Freeform 3" id="3"/>
          <p:cNvSpPr/>
          <p:nvPr/>
        </p:nvSpPr>
        <p:spPr>
          <a:xfrm flipH="false" flipV="false" rot="0">
            <a:off x="703516" y="1389251"/>
            <a:ext cx="14287500" cy="8238690"/>
          </a:xfrm>
          <a:custGeom>
            <a:avLst/>
            <a:gdLst/>
            <a:ahLst/>
            <a:cxnLst/>
            <a:rect r="r" b="b" t="t" l="l"/>
            <a:pathLst>
              <a:path h="8238690" w="14287500">
                <a:moveTo>
                  <a:pt x="0" y="0"/>
                </a:moveTo>
                <a:lnTo>
                  <a:pt x="14287500" y="0"/>
                </a:lnTo>
                <a:lnTo>
                  <a:pt x="14287500" y="8238690"/>
                </a:lnTo>
                <a:lnTo>
                  <a:pt x="0" y="8238690"/>
                </a:lnTo>
                <a:lnTo>
                  <a:pt x="0" y="0"/>
                </a:lnTo>
                <a:close/>
              </a:path>
            </a:pathLst>
          </a:custGeom>
          <a:blipFill>
            <a:blip r:embed="rId3"/>
            <a:stretch>
              <a:fillRect l="0" t="0" r="-2513" b="0"/>
            </a:stretch>
          </a:blipFill>
        </p:spPr>
      </p:sp>
      <p:sp>
        <p:nvSpPr>
          <p:cNvPr name="TextBox 4" id="4"/>
          <p:cNvSpPr txBox="true"/>
          <p:nvPr/>
        </p:nvSpPr>
        <p:spPr>
          <a:xfrm rot="0">
            <a:off x="273163" y="298881"/>
            <a:ext cx="16194117"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Bold"/>
              </a:rPr>
              <a:t>Q1. Is there a correlation between postal votes % and voter turnout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328111"/>
          </a:xfrm>
          <a:custGeom>
            <a:avLst/>
            <a:gdLst/>
            <a:ahLst/>
            <a:cxnLst/>
            <a:rect r="r" b="b" t="t" l="l"/>
            <a:pathLst>
              <a:path h="10328111" w="18288000">
                <a:moveTo>
                  <a:pt x="0" y="0"/>
                </a:moveTo>
                <a:lnTo>
                  <a:pt x="18288000" y="0"/>
                </a:lnTo>
                <a:lnTo>
                  <a:pt x="18288000" y="10328111"/>
                </a:lnTo>
                <a:lnTo>
                  <a:pt x="0" y="10328111"/>
                </a:lnTo>
                <a:lnTo>
                  <a:pt x="0" y="0"/>
                </a:lnTo>
                <a:close/>
              </a:path>
            </a:pathLst>
          </a:custGeom>
          <a:blipFill>
            <a:blip r:embed="rId2"/>
            <a:stretch>
              <a:fillRect l="0" t="0" r="-399" b="0"/>
            </a:stretch>
          </a:blipFill>
        </p:spPr>
      </p:sp>
      <p:sp>
        <p:nvSpPr>
          <p:cNvPr name="Freeform 3" id="3"/>
          <p:cNvSpPr/>
          <p:nvPr/>
        </p:nvSpPr>
        <p:spPr>
          <a:xfrm flipH="false" flipV="false" rot="0">
            <a:off x="433429" y="1225387"/>
            <a:ext cx="14287500" cy="8239125"/>
          </a:xfrm>
          <a:custGeom>
            <a:avLst/>
            <a:gdLst/>
            <a:ahLst/>
            <a:cxnLst/>
            <a:rect r="r" b="b" t="t" l="l"/>
            <a:pathLst>
              <a:path h="8239125" w="14287500">
                <a:moveTo>
                  <a:pt x="0" y="0"/>
                </a:moveTo>
                <a:lnTo>
                  <a:pt x="14287500" y="0"/>
                </a:lnTo>
                <a:lnTo>
                  <a:pt x="14287500" y="8239125"/>
                </a:lnTo>
                <a:lnTo>
                  <a:pt x="0" y="8239125"/>
                </a:lnTo>
                <a:lnTo>
                  <a:pt x="0" y="0"/>
                </a:lnTo>
                <a:close/>
              </a:path>
            </a:pathLst>
          </a:custGeom>
          <a:blipFill>
            <a:blip r:embed="rId3"/>
            <a:stretch>
              <a:fillRect l="-1399" t="0" r="-1119" b="0"/>
            </a:stretch>
          </a:blipFill>
        </p:spPr>
      </p:sp>
      <p:sp>
        <p:nvSpPr>
          <p:cNvPr name="TextBox 4" id="4"/>
          <p:cNvSpPr txBox="true"/>
          <p:nvPr/>
        </p:nvSpPr>
        <p:spPr>
          <a:xfrm rot="0">
            <a:off x="14964253" y="1262191"/>
            <a:ext cx="3149700" cy="8112927"/>
          </a:xfrm>
          <a:prstGeom prst="rect">
            <a:avLst/>
          </a:prstGeom>
        </p:spPr>
        <p:txBody>
          <a:bodyPr anchor="t" rtlCol="false" tIns="0" lIns="0" bIns="0" rIns="0">
            <a:spAutoFit/>
          </a:bodyPr>
          <a:lstStyle/>
          <a:p>
            <a:pPr algn="l">
              <a:lnSpc>
                <a:spcPts val="4330"/>
              </a:lnSpc>
            </a:pPr>
          </a:p>
          <a:p>
            <a:pPr algn="l">
              <a:lnSpc>
                <a:spcPts val="4330"/>
              </a:lnSpc>
            </a:pPr>
            <a:r>
              <a:rPr lang="en-US" sz="3093">
                <a:solidFill>
                  <a:srgbClr val="FF914D"/>
                </a:solidFill>
                <a:latin typeface="Canva Sans"/>
              </a:rPr>
              <a:t>There is no Correlation since the scatter plot does not produce a lower-left-to-upper-right pattern(the lowest point of the x-axis to the highest point of the y-axis).</a:t>
            </a:r>
          </a:p>
          <a:p>
            <a:pPr algn="l">
              <a:lnSpc>
                <a:spcPts val="4330"/>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328111"/>
          </a:xfrm>
          <a:custGeom>
            <a:avLst/>
            <a:gdLst/>
            <a:ahLst/>
            <a:cxnLst/>
            <a:rect r="r" b="b" t="t" l="l"/>
            <a:pathLst>
              <a:path h="10328111" w="18288000">
                <a:moveTo>
                  <a:pt x="0" y="0"/>
                </a:moveTo>
                <a:lnTo>
                  <a:pt x="18288000" y="0"/>
                </a:lnTo>
                <a:lnTo>
                  <a:pt x="18288000" y="10328111"/>
                </a:lnTo>
                <a:lnTo>
                  <a:pt x="0" y="10328111"/>
                </a:lnTo>
                <a:lnTo>
                  <a:pt x="0" y="0"/>
                </a:lnTo>
                <a:close/>
              </a:path>
            </a:pathLst>
          </a:custGeom>
          <a:blipFill>
            <a:blip r:embed="rId2"/>
            <a:stretch>
              <a:fillRect l="0" t="0" r="-399" b="0"/>
            </a:stretch>
          </a:blipFill>
        </p:spPr>
      </p:sp>
      <p:sp>
        <p:nvSpPr>
          <p:cNvPr name="Freeform 3" id="3"/>
          <p:cNvSpPr/>
          <p:nvPr/>
        </p:nvSpPr>
        <p:spPr>
          <a:xfrm flipH="false" flipV="false" rot="0">
            <a:off x="1028700" y="1551523"/>
            <a:ext cx="14287500" cy="8239125"/>
          </a:xfrm>
          <a:custGeom>
            <a:avLst/>
            <a:gdLst/>
            <a:ahLst/>
            <a:cxnLst/>
            <a:rect r="r" b="b" t="t" l="l"/>
            <a:pathLst>
              <a:path h="8239125" w="14287500">
                <a:moveTo>
                  <a:pt x="0" y="0"/>
                </a:moveTo>
                <a:lnTo>
                  <a:pt x="14287500" y="0"/>
                </a:lnTo>
                <a:lnTo>
                  <a:pt x="14287500" y="8239125"/>
                </a:lnTo>
                <a:lnTo>
                  <a:pt x="0" y="8239125"/>
                </a:lnTo>
                <a:lnTo>
                  <a:pt x="0" y="0"/>
                </a:lnTo>
                <a:close/>
              </a:path>
            </a:pathLst>
          </a:custGeom>
          <a:blipFill>
            <a:blip r:embed="rId3"/>
            <a:stretch>
              <a:fillRect l="-2857" t="-3041" r="-2857" b="0"/>
            </a:stretch>
          </a:blipFill>
        </p:spPr>
      </p:sp>
      <p:sp>
        <p:nvSpPr>
          <p:cNvPr name="TextBox 4" id="4"/>
          <p:cNvSpPr txBox="true"/>
          <p:nvPr/>
        </p:nvSpPr>
        <p:spPr>
          <a:xfrm rot="0">
            <a:off x="330750" y="110080"/>
            <a:ext cx="17305969"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Q2. Is there a correlation between the Literacy rate of a state and </a:t>
            </a:r>
          </a:p>
          <a:p>
            <a:pPr algn="ctr">
              <a:lnSpc>
                <a:spcPts val="4759"/>
              </a:lnSpc>
              <a:spcBef>
                <a:spcPct val="0"/>
              </a:spcBef>
            </a:pPr>
            <a:r>
              <a:rPr lang="en-US" sz="3399">
                <a:solidFill>
                  <a:srgbClr val="FFFFFF"/>
                </a:solidFill>
                <a:latin typeface="Canva Sans Bold"/>
              </a:rPr>
              <a:t>voter turnout %?</a:t>
            </a:r>
          </a:p>
        </p:txBody>
      </p:sp>
      <p:sp>
        <p:nvSpPr>
          <p:cNvPr name="TextBox 5" id="5"/>
          <p:cNvSpPr txBox="true"/>
          <p:nvPr/>
        </p:nvSpPr>
        <p:spPr>
          <a:xfrm rot="0">
            <a:off x="15455332" y="2086772"/>
            <a:ext cx="2678258" cy="6063400"/>
          </a:xfrm>
          <a:prstGeom prst="rect">
            <a:avLst/>
          </a:prstGeom>
        </p:spPr>
        <p:txBody>
          <a:bodyPr anchor="t" rtlCol="false" tIns="0" lIns="0" bIns="0" rIns="0">
            <a:spAutoFit/>
          </a:bodyPr>
          <a:lstStyle/>
          <a:p>
            <a:pPr algn="l">
              <a:lnSpc>
                <a:spcPts val="4421"/>
              </a:lnSpc>
            </a:pPr>
          </a:p>
          <a:p>
            <a:pPr algn="l">
              <a:lnSpc>
                <a:spcPts val="4421"/>
              </a:lnSpc>
            </a:pPr>
            <a:r>
              <a:rPr lang="en-US" sz="3158">
                <a:solidFill>
                  <a:srgbClr val="FF914D"/>
                </a:solidFill>
                <a:latin typeface="Canva Sans"/>
              </a:rPr>
              <a:t>There is a Weak Correlation since the scatter plot  produce </a:t>
            </a:r>
          </a:p>
          <a:p>
            <a:pPr algn="l">
              <a:lnSpc>
                <a:spcPts val="4421"/>
              </a:lnSpc>
            </a:pPr>
            <a:r>
              <a:rPr lang="en-US" sz="3158">
                <a:solidFill>
                  <a:srgbClr val="FF914D"/>
                </a:solidFill>
                <a:latin typeface="Canva Sans"/>
              </a:rPr>
              <a:t>a lower-left-to-upper-right pattern.</a:t>
            </a:r>
          </a:p>
          <a:p>
            <a:pPr algn="l">
              <a:lnSpc>
                <a:spcPts val="4421"/>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744741" y="263238"/>
            <a:ext cx="6798518" cy="947673"/>
            <a:chOff x="0" y="0"/>
            <a:chExt cx="1790556" cy="249593"/>
          </a:xfrm>
        </p:grpSpPr>
        <p:sp>
          <p:nvSpPr>
            <p:cNvPr name="Freeform 4" id="4"/>
            <p:cNvSpPr/>
            <p:nvPr/>
          </p:nvSpPr>
          <p:spPr>
            <a:xfrm flipH="false" flipV="false" rot="0">
              <a:off x="0" y="0"/>
              <a:ext cx="1790556" cy="249593"/>
            </a:xfrm>
            <a:custGeom>
              <a:avLst/>
              <a:gdLst/>
              <a:ahLst/>
              <a:cxnLst/>
              <a:rect r="r" b="b" t="t" l="l"/>
              <a:pathLst>
                <a:path h="249593" w="1790556">
                  <a:moveTo>
                    <a:pt x="0" y="0"/>
                  </a:moveTo>
                  <a:lnTo>
                    <a:pt x="1790556" y="0"/>
                  </a:lnTo>
                  <a:lnTo>
                    <a:pt x="1790556" y="249593"/>
                  </a:lnTo>
                  <a:lnTo>
                    <a:pt x="0" y="249593"/>
                  </a:lnTo>
                  <a:close/>
                </a:path>
              </a:pathLst>
            </a:custGeom>
            <a:solidFill>
              <a:srgbClr val="000000">
                <a:alpha val="0"/>
              </a:srgbClr>
            </a:solidFill>
          </p:spPr>
        </p:sp>
        <p:sp>
          <p:nvSpPr>
            <p:cNvPr name="TextBox 5" id="5"/>
            <p:cNvSpPr txBox="true"/>
            <p:nvPr/>
          </p:nvSpPr>
          <p:spPr>
            <a:xfrm>
              <a:off x="0" y="-85725"/>
              <a:ext cx="1790556" cy="335318"/>
            </a:xfrm>
            <a:prstGeom prst="rect">
              <a:avLst/>
            </a:prstGeom>
          </p:spPr>
          <p:txBody>
            <a:bodyPr anchor="ctr" rtlCol="false" tIns="50800" lIns="50800" bIns="50800" rIns="50800"/>
            <a:lstStyle/>
            <a:p>
              <a:pPr algn="ctr">
                <a:lnSpc>
                  <a:spcPts val="6159"/>
                </a:lnSpc>
                <a:spcBef>
                  <a:spcPct val="0"/>
                </a:spcBef>
              </a:pPr>
              <a:r>
                <a:rPr lang="en-US" sz="4399">
                  <a:solidFill>
                    <a:srgbClr val="FFDE59"/>
                  </a:solidFill>
                  <a:latin typeface="Canva Sans Bold"/>
                </a:rPr>
                <a:t>Recommendations</a:t>
              </a:r>
            </a:p>
          </p:txBody>
        </p:sp>
      </p:grpSp>
      <p:sp>
        <p:nvSpPr>
          <p:cNvPr name="TextBox 6" id="6"/>
          <p:cNvSpPr txBox="true"/>
          <p:nvPr/>
        </p:nvSpPr>
        <p:spPr>
          <a:xfrm rot="0">
            <a:off x="595380" y="1451625"/>
            <a:ext cx="16663920" cy="7897368"/>
          </a:xfrm>
          <a:prstGeom prst="rect">
            <a:avLst/>
          </a:prstGeom>
        </p:spPr>
        <p:txBody>
          <a:bodyPr anchor="t" rtlCol="false" tIns="0" lIns="0" bIns="0" rIns="0">
            <a:spAutoFit/>
          </a:bodyPr>
          <a:lstStyle/>
          <a:p>
            <a:pPr algn="l">
              <a:lnSpc>
                <a:spcPts val="4829"/>
              </a:lnSpc>
            </a:pPr>
            <a:r>
              <a:rPr lang="en-US" sz="3219" spc="3">
                <a:solidFill>
                  <a:srgbClr val="00BF63"/>
                </a:solidFill>
                <a:latin typeface="Canva Sans"/>
              </a:rPr>
              <a:t>1. Increase Voter Awareness and Participation</a:t>
            </a:r>
          </a:p>
          <a:p>
            <a:pPr algn="l" marL="695197" indent="-347599" lvl="1">
              <a:lnSpc>
                <a:spcPts val="4829"/>
              </a:lnSpc>
              <a:buFont typeface="Arial"/>
              <a:buChar char="•"/>
            </a:pPr>
            <a:r>
              <a:rPr lang="en-US" sz="3219" spc="3">
                <a:solidFill>
                  <a:srgbClr val="FF914D"/>
                </a:solidFill>
                <a:latin typeface="Canva Sans"/>
              </a:rPr>
              <a:t>Low Turnout Areas</a:t>
            </a:r>
            <a:r>
              <a:rPr lang="en-US" sz="3219" spc="3">
                <a:solidFill>
                  <a:srgbClr val="FFFFFF"/>
                </a:solidFill>
                <a:latin typeface="Canva Sans"/>
              </a:rPr>
              <a:t>: Focus on constituencies with consistently low voter turnout to understand the reasons and implement targeted voter awareness campaigns.</a:t>
            </a:r>
          </a:p>
          <a:p>
            <a:pPr algn="l" marL="695197" indent="-347599" lvl="1">
              <a:lnSpc>
                <a:spcPts val="4829"/>
              </a:lnSpc>
              <a:buFont typeface="Arial"/>
              <a:buChar char="•"/>
            </a:pPr>
            <a:r>
              <a:rPr lang="en-US" sz="3219" spc="3">
                <a:solidFill>
                  <a:srgbClr val="FF914D"/>
                </a:solidFill>
                <a:latin typeface="Canva Sans"/>
              </a:rPr>
              <a:t>Postal Voting</a:t>
            </a:r>
            <a:r>
              <a:rPr lang="en-US" sz="3219" spc="3">
                <a:solidFill>
                  <a:srgbClr val="FFFFFF"/>
                </a:solidFill>
                <a:latin typeface="Canva Sans"/>
              </a:rPr>
              <a:t>: Encourage postal voting in regions where it has shown significant uptake, potentially simplifying the process or providing more information about its availability and benefits.</a:t>
            </a:r>
          </a:p>
          <a:p>
            <a:pPr algn="l">
              <a:lnSpc>
                <a:spcPts val="4829"/>
              </a:lnSpc>
            </a:pPr>
            <a:r>
              <a:rPr lang="en-US" sz="3219" spc="3">
                <a:solidFill>
                  <a:srgbClr val="00BF63"/>
                </a:solidFill>
                <a:latin typeface="Canva Sans"/>
              </a:rPr>
              <a:t>2. Engage Youth and First-Time Voters</a:t>
            </a:r>
          </a:p>
          <a:p>
            <a:pPr algn="l" marL="695197" indent="-347599" lvl="1">
              <a:lnSpc>
                <a:spcPts val="4829"/>
              </a:lnSpc>
              <a:buFont typeface="Arial"/>
              <a:buChar char="•"/>
            </a:pPr>
            <a:r>
              <a:rPr lang="en-US" sz="3219" spc="3">
                <a:solidFill>
                  <a:srgbClr val="FF914D"/>
                </a:solidFill>
                <a:latin typeface="Canva Sans"/>
              </a:rPr>
              <a:t>Youth Engagement</a:t>
            </a:r>
            <a:r>
              <a:rPr lang="en-US" sz="3219" spc="3">
                <a:solidFill>
                  <a:srgbClr val="FFFFFF"/>
                </a:solidFill>
                <a:latin typeface="Canva Sans"/>
              </a:rPr>
              <a:t>: Develop programs and initiatives to engage young voters and first-time voters. Use social media and digital platforms to reach and educate them about the importance of voting.</a:t>
            </a:r>
          </a:p>
          <a:p>
            <a:pPr algn="l" marL="695197" indent="-347599" lvl="1">
              <a:lnSpc>
                <a:spcPts val="4829"/>
              </a:lnSpc>
              <a:buFont typeface="Arial"/>
              <a:buChar char="•"/>
            </a:pPr>
            <a:r>
              <a:rPr lang="en-US" sz="3219" spc="3">
                <a:solidFill>
                  <a:srgbClr val="FF914D"/>
                </a:solidFill>
                <a:latin typeface="Canva Sans"/>
              </a:rPr>
              <a:t>Educational Campaigns</a:t>
            </a:r>
            <a:r>
              <a:rPr lang="en-US" sz="3219" spc="3">
                <a:solidFill>
                  <a:srgbClr val="FFFFFF"/>
                </a:solidFill>
                <a:latin typeface="Canva Sans"/>
              </a:rPr>
              <a:t>: Conduct educational campaigns in schools, colleges, and universities to foster a culture of voting and civic participation among the youth.</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62938" y="1023660"/>
            <a:ext cx="16762123" cy="7897368"/>
          </a:xfrm>
          <a:prstGeom prst="rect">
            <a:avLst/>
          </a:prstGeom>
        </p:spPr>
        <p:txBody>
          <a:bodyPr anchor="t" rtlCol="false" tIns="0" lIns="0" bIns="0" rIns="0">
            <a:spAutoFit/>
          </a:bodyPr>
          <a:lstStyle/>
          <a:p>
            <a:pPr algn="l">
              <a:lnSpc>
                <a:spcPts val="4829"/>
              </a:lnSpc>
            </a:pPr>
            <a:r>
              <a:rPr lang="en-US" sz="3219" spc="3">
                <a:solidFill>
                  <a:srgbClr val="00BF63"/>
                </a:solidFill>
                <a:latin typeface="Canva Sans"/>
              </a:rPr>
              <a:t>3. Improve Electoral Process and Experience</a:t>
            </a:r>
          </a:p>
          <a:p>
            <a:pPr algn="l" marL="695197" indent="-347599" lvl="1">
              <a:lnSpc>
                <a:spcPts val="4829"/>
              </a:lnSpc>
              <a:buFont typeface="Arial"/>
              <a:buChar char="•"/>
            </a:pPr>
            <a:r>
              <a:rPr lang="en-US" sz="3219" spc="3">
                <a:solidFill>
                  <a:srgbClr val="FF914D"/>
                </a:solidFill>
                <a:latin typeface="Canva Sans"/>
              </a:rPr>
              <a:t>Elect</a:t>
            </a:r>
            <a:r>
              <a:rPr lang="en-US" sz="3219" spc="3">
                <a:solidFill>
                  <a:srgbClr val="FF914D"/>
                </a:solidFill>
                <a:latin typeface="Canva Sans"/>
              </a:rPr>
              <a:t>oral Process Improvements:</a:t>
            </a:r>
            <a:r>
              <a:rPr lang="en-US" sz="3219" spc="3">
                <a:solidFill>
                  <a:srgbClr val="00BF63"/>
                </a:solidFill>
                <a:latin typeface="Canva Sans"/>
              </a:rPr>
              <a:t> </a:t>
            </a:r>
            <a:r>
              <a:rPr lang="en-US" sz="3219" spc="3">
                <a:solidFill>
                  <a:srgbClr val="FFFFFF"/>
                </a:solidFill>
                <a:latin typeface="Canva Sans"/>
              </a:rPr>
              <a:t>Based on feedback and data, consider improving the voting process, such as reducing waiting times, increasing the number of polling stations, or enhancing accessibility for disabled and elderly voters.</a:t>
            </a:r>
          </a:p>
          <a:p>
            <a:pPr algn="l" marL="695197" indent="-347599" lvl="1">
              <a:lnSpc>
                <a:spcPts val="4829"/>
              </a:lnSpc>
              <a:buFont typeface="Arial"/>
              <a:buChar char="•"/>
            </a:pPr>
            <a:r>
              <a:rPr lang="en-US" sz="3219" spc="3">
                <a:solidFill>
                  <a:srgbClr val="FF914D"/>
                </a:solidFill>
                <a:latin typeface="Canva Sans"/>
              </a:rPr>
              <a:t>Voter Experience:</a:t>
            </a:r>
            <a:r>
              <a:rPr lang="en-US" sz="3219" spc="3">
                <a:solidFill>
                  <a:srgbClr val="00BF63"/>
                </a:solidFill>
                <a:latin typeface="Canva Sans"/>
              </a:rPr>
              <a:t> </a:t>
            </a:r>
            <a:r>
              <a:rPr lang="en-US" sz="3219" spc="3">
                <a:solidFill>
                  <a:srgbClr val="FFFFFF"/>
                </a:solidFill>
                <a:latin typeface="Canva Sans"/>
              </a:rPr>
              <a:t>Enhance voter experience by providing better information about candidates and their policies, ensuring transparency and fairness in the electoral process.</a:t>
            </a:r>
          </a:p>
          <a:p>
            <a:pPr algn="l">
              <a:lnSpc>
                <a:spcPts val="4829"/>
              </a:lnSpc>
            </a:pPr>
            <a:r>
              <a:rPr lang="en-US" sz="3219" spc="3">
                <a:solidFill>
                  <a:srgbClr val="00BF63"/>
                </a:solidFill>
                <a:latin typeface="Canva Sans"/>
              </a:rPr>
              <a:t>4. Address Regions with High NOTA Votes</a:t>
            </a:r>
          </a:p>
          <a:p>
            <a:pPr algn="l" marL="695197" indent="-347599" lvl="1">
              <a:lnSpc>
                <a:spcPts val="4829"/>
              </a:lnSpc>
              <a:buFont typeface="Arial"/>
              <a:buChar char="•"/>
            </a:pPr>
            <a:r>
              <a:rPr lang="en-US" sz="3219" spc="3">
                <a:solidFill>
                  <a:srgbClr val="FF914D"/>
                </a:solidFill>
                <a:latin typeface="Canva Sans"/>
              </a:rPr>
              <a:t>C</a:t>
            </a:r>
            <a:r>
              <a:rPr lang="en-US" sz="3219" spc="3">
                <a:solidFill>
                  <a:srgbClr val="FF914D"/>
                </a:solidFill>
                <a:latin typeface="Canva Sans"/>
              </a:rPr>
              <a:t>onstituencies with High NOTA Votes:</a:t>
            </a:r>
            <a:r>
              <a:rPr lang="en-US" sz="3219" spc="3">
                <a:solidFill>
                  <a:srgbClr val="00BF63"/>
                </a:solidFill>
                <a:latin typeface="Canva Sans"/>
              </a:rPr>
              <a:t> </a:t>
            </a:r>
            <a:r>
              <a:rPr lang="en-US" sz="3219" spc="3">
                <a:solidFill>
                  <a:srgbClr val="FFFFFF"/>
                </a:solidFill>
                <a:latin typeface="Canva Sans"/>
              </a:rPr>
              <a:t>Investigate the reasons behind high NOTA votes in certain constituencies. This might indicate voter dissatisfaction with the available candidates or parties. Conduct surveys or focus groups to understand the underlying issues and address them.</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3144746"/>
            <a:ext cx="16762123" cy="2325021"/>
          </a:xfrm>
          <a:prstGeom prst="rect">
            <a:avLst/>
          </a:prstGeom>
        </p:spPr>
        <p:txBody>
          <a:bodyPr anchor="t" rtlCol="false" tIns="0" lIns="0" bIns="0" rIns="0">
            <a:spAutoFit/>
          </a:bodyPr>
          <a:lstStyle/>
          <a:p>
            <a:pPr algn="l">
              <a:lnSpc>
                <a:spcPts val="5027"/>
              </a:lnSpc>
            </a:pPr>
          </a:p>
          <a:p>
            <a:pPr algn="ctr">
              <a:lnSpc>
                <a:spcPts val="14400"/>
              </a:lnSpc>
            </a:pPr>
            <a:r>
              <a:rPr lang="en-US" sz="9600" spc="9">
                <a:solidFill>
                  <a:srgbClr val="FFFFFF"/>
                </a:solidFill>
                <a:latin typeface="Canva Sans Bold"/>
              </a:rPr>
              <a:t>THANK YOU </a:t>
            </a:r>
          </a:p>
        </p:txBody>
      </p:sp>
      <p:sp>
        <p:nvSpPr>
          <p:cNvPr name="TextBox 4" id="4"/>
          <p:cNvSpPr txBox="true"/>
          <p:nvPr/>
        </p:nvSpPr>
        <p:spPr>
          <a:xfrm rot="0">
            <a:off x="13770717" y="9784350"/>
            <a:ext cx="4517283" cy="349249"/>
          </a:xfrm>
          <a:prstGeom prst="rect">
            <a:avLst/>
          </a:prstGeom>
        </p:spPr>
        <p:txBody>
          <a:bodyPr anchor="t" rtlCol="false" tIns="0" lIns="0" bIns="0" rIns="0">
            <a:spAutoFit/>
          </a:bodyPr>
          <a:lstStyle/>
          <a:p>
            <a:pPr algn="ctr">
              <a:lnSpc>
                <a:spcPts val="2800"/>
              </a:lnSpc>
            </a:pPr>
            <a:r>
              <a:rPr lang="en-US" sz="2000">
                <a:solidFill>
                  <a:srgbClr val="FFFFFF"/>
                </a:solidFill>
                <a:latin typeface="Canva Sans"/>
              </a:rPr>
              <a:t>www.linkedin.com/in/ao-charitha1</a:t>
            </a:r>
          </a:p>
        </p:txBody>
      </p:sp>
      <p:sp>
        <p:nvSpPr>
          <p:cNvPr name="TextBox 5" id="5"/>
          <p:cNvSpPr txBox="true"/>
          <p:nvPr/>
        </p:nvSpPr>
        <p:spPr>
          <a:xfrm rot="0">
            <a:off x="14700167" y="9201150"/>
            <a:ext cx="2658384" cy="553026"/>
          </a:xfrm>
          <a:prstGeom prst="rect">
            <a:avLst/>
          </a:prstGeom>
        </p:spPr>
        <p:txBody>
          <a:bodyPr anchor="t" rtlCol="false" tIns="0" lIns="0" bIns="0" rIns="0">
            <a:spAutoFit/>
          </a:bodyPr>
          <a:lstStyle/>
          <a:p>
            <a:pPr algn="ctr">
              <a:lnSpc>
                <a:spcPts val="4597"/>
              </a:lnSpc>
            </a:pPr>
            <a:r>
              <a:rPr lang="en-US" sz="3284">
                <a:solidFill>
                  <a:srgbClr val="FFFFFF"/>
                </a:solidFill>
                <a:latin typeface="Canva Sans"/>
              </a:rPr>
              <a:t> A.O.Charitha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144990" y="228372"/>
            <a:ext cx="7998020" cy="1060212"/>
            <a:chOff x="0" y="0"/>
            <a:chExt cx="2106474" cy="279233"/>
          </a:xfrm>
        </p:grpSpPr>
        <p:sp>
          <p:nvSpPr>
            <p:cNvPr name="Freeform 4" id="4"/>
            <p:cNvSpPr/>
            <p:nvPr/>
          </p:nvSpPr>
          <p:spPr>
            <a:xfrm flipH="false" flipV="false" rot="0">
              <a:off x="0" y="0"/>
              <a:ext cx="2106474" cy="279233"/>
            </a:xfrm>
            <a:custGeom>
              <a:avLst/>
              <a:gdLst/>
              <a:ahLst/>
              <a:cxnLst/>
              <a:rect r="r" b="b" t="t" l="l"/>
              <a:pathLst>
                <a:path h="279233" w="2106474">
                  <a:moveTo>
                    <a:pt x="0" y="0"/>
                  </a:moveTo>
                  <a:lnTo>
                    <a:pt x="2106474" y="0"/>
                  </a:lnTo>
                  <a:lnTo>
                    <a:pt x="2106474" y="279233"/>
                  </a:lnTo>
                  <a:lnTo>
                    <a:pt x="0" y="279233"/>
                  </a:lnTo>
                  <a:close/>
                </a:path>
              </a:pathLst>
            </a:custGeom>
            <a:solidFill>
              <a:srgbClr val="000000">
                <a:alpha val="0"/>
              </a:srgbClr>
            </a:solidFill>
          </p:spPr>
        </p:sp>
        <p:sp>
          <p:nvSpPr>
            <p:cNvPr name="TextBox 5" id="5"/>
            <p:cNvSpPr txBox="true"/>
            <p:nvPr/>
          </p:nvSpPr>
          <p:spPr>
            <a:xfrm>
              <a:off x="0" y="-85725"/>
              <a:ext cx="2106474" cy="364958"/>
            </a:xfrm>
            <a:prstGeom prst="rect">
              <a:avLst/>
            </a:prstGeom>
          </p:spPr>
          <p:txBody>
            <a:bodyPr anchor="ctr" rtlCol="false" tIns="50800" lIns="50800" bIns="50800" rIns="50800"/>
            <a:lstStyle/>
            <a:p>
              <a:pPr algn="ctr">
                <a:lnSpc>
                  <a:spcPts val="6159"/>
                </a:lnSpc>
                <a:spcBef>
                  <a:spcPct val="0"/>
                </a:spcBef>
              </a:pPr>
              <a:r>
                <a:rPr lang="en-US" sz="4399">
                  <a:solidFill>
                    <a:srgbClr val="FFDE59"/>
                  </a:solidFill>
                  <a:latin typeface="Canva Sans Bold"/>
                </a:rPr>
                <a:t>Problem Statement</a:t>
              </a:r>
            </a:p>
          </p:txBody>
        </p:sp>
      </p:grpSp>
      <p:sp>
        <p:nvSpPr>
          <p:cNvPr name="TextBox 6" id="6"/>
          <p:cNvSpPr txBox="true"/>
          <p:nvPr/>
        </p:nvSpPr>
        <p:spPr>
          <a:xfrm rot="0">
            <a:off x="642120" y="1750031"/>
            <a:ext cx="16257620" cy="5459699"/>
          </a:xfrm>
          <a:prstGeom prst="rect">
            <a:avLst/>
          </a:prstGeom>
        </p:spPr>
        <p:txBody>
          <a:bodyPr anchor="t" rtlCol="false" tIns="0" lIns="0" bIns="0" rIns="0">
            <a:spAutoFit/>
          </a:bodyPr>
          <a:lstStyle/>
          <a:p>
            <a:pPr algn="l" marL="691055" indent="-345528" lvl="1">
              <a:lnSpc>
                <a:spcPts val="4801"/>
              </a:lnSpc>
              <a:buFont typeface="Arial"/>
              <a:buChar char="•"/>
            </a:pPr>
            <a:r>
              <a:rPr lang="en-US" sz="3200" spc="3">
                <a:solidFill>
                  <a:srgbClr val="FFFFFF"/>
                </a:solidFill>
                <a:latin typeface="Canva Sans"/>
              </a:rPr>
              <a:t>AtliQ Media is a private media company and they wanted to telecast a show on Lok Sabha elections 2024 in India.</a:t>
            </a:r>
          </a:p>
          <a:p>
            <a:pPr algn="l" marL="691055" indent="-345528" lvl="1">
              <a:lnSpc>
                <a:spcPts val="4801"/>
              </a:lnSpc>
              <a:buFont typeface="Arial"/>
              <a:buChar char="•"/>
            </a:pPr>
            <a:r>
              <a:rPr lang="en-US" sz="3200" spc="3">
                <a:solidFill>
                  <a:srgbClr val="FFFFFF"/>
                </a:solidFill>
                <a:latin typeface="Canva Sans"/>
              </a:rPr>
              <a:t> Unlike other channels they do not wish to have a debate on who is going to win this election, they rather want to present insights from the 2014 and 2019 elections without any bias and discuss less explored themes like voter turnout percentage in India.</a:t>
            </a:r>
          </a:p>
          <a:p>
            <a:pPr algn="l" marL="691055" indent="-345528" lvl="1">
              <a:lnSpc>
                <a:spcPts val="4801"/>
              </a:lnSpc>
              <a:buFont typeface="Arial"/>
              <a:buChar char="•"/>
            </a:pPr>
            <a:r>
              <a:rPr lang="en-US" sz="3200" spc="3">
                <a:solidFill>
                  <a:srgbClr val="FFFFFF"/>
                </a:solidFill>
                <a:latin typeface="Canva Sans"/>
              </a:rPr>
              <a:t> Peter is a data analyst in the company, and he is handed over the task of generating meaningful insights from data. </a:t>
            </a:r>
          </a:p>
          <a:p>
            <a:pPr algn="l" marL="691055" indent="-345528" lvl="1">
              <a:lnSpc>
                <a:spcPts val="4801"/>
              </a:lnSpc>
              <a:buFont typeface="Arial"/>
              <a:buChar char="•"/>
            </a:pPr>
            <a:r>
              <a:rPr lang="en-US" sz="3200" spc="3">
                <a:solidFill>
                  <a:srgbClr val="FFFFFF"/>
                </a:solidFill>
                <a:latin typeface="Canva Sans"/>
              </a:rPr>
              <a:t>You can imagine yourself as Peter and generate the insights.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5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660129" y="220991"/>
            <a:ext cx="6967742" cy="974356"/>
            <a:chOff x="0" y="0"/>
            <a:chExt cx="1835126" cy="256620"/>
          </a:xfrm>
        </p:grpSpPr>
        <p:sp>
          <p:nvSpPr>
            <p:cNvPr name="Freeform 4" id="4"/>
            <p:cNvSpPr/>
            <p:nvPr/>
          </p:nvSpPr>
          <p:spPr>
            <a:xfrm flipH="false" flipV="false" rot="0">
              <a:off x="0" y="0"/>
              <a:ext cx="1835126" cy="256620"/>
            </a:xfrm>
            <a:custGeom>
              <a:avLst/>
              <a:gdLst/>
              <a:ahLst/>
              <a:cxnLst/>
              <a:rect r="r" b="b" t="t" l="l"/>
              <a:pathLst>
                <a:path h="256620" w="1835126">
                  <a:moveTo>
                    <a:pt x="0" y="0"/>
                  </a:moveTo>
                  <a:lnTo>
                    <a:pt x="1835126" y="0"/>
                  </a:lnTo>
                  <a:lnTo>
                    <a:pt x="1835126" y="256620"/>
                  </a:lnTo>
                  <a:lnTo>
                    <a:pt x="0" y="256620"/>
                  </a:lnTo>
                  <a:close/>
                </a:path>
              </a:pathLst>
            </a:custGeom>
            <a:solidFill>
              <a:srgbClr val="000000">
                <a:alpha val="0"/>
              </a:srgbClr>
            </a:solidFill>
          </p:spPr>
        </p:sp>
        <p:sp>
          <p:nvSpPr>
            <p:cNvPr name="TextBox 5" id="5"/>
            <p:cNvSpPr txBox="true"/>
            <p:nvPr/>
          </p:nvSpPr>
          <p:spPr>
            <a:xfrm>
              <a:off x="0" y="-85725"/>
              <a:ext cx="1835126" cy="342345"/>
            </a:xfrm>
            <a:prstGeom prst="rect">
              <a:avLst/>
            </a:prstGeom>
          </p:spPr>
          <p:txBody>
            <a:bodyPr anchor="ctr" rtlCol="false" tIns="50800" lIns="50800" bIns="50800" rIns="50800"/>
            <a:lstStyle/>
            <a:p>
              <a:pPr algn="ctr">
                <a:lnSpc>
                  <a:spcPts val="6159"/>
                </a:lnSpc>
                <a:spcBef>
                  <a:spcPct val="0"/>
                </a:spcBef>
              </a:pPr>
              <a:r>
                <a:rPr lang="en-US" sz="4399">
                  <a:solidFill>
                    <a:srgbClr val="FFDE59"/>
                  </a:solidFill>
                  <a:latin typeface="Canva Sans Bold"/>
                </a:rPr>
                <a:t>Dataset Overview</a:t>
              </a:r>
            </a:p>
          </p:txBody>
        </p:sp>
      </p:grpSp>
      <p:sp>
        <p:nvSpPr>
          <p:cNvPr name="TextBox 6" id="6"/>
          <p:cNvSpPr txBox="true"/>
          <p:nvPr/>
        </p:nvSpPr>
        <p:spPr>
          <a:xfrm rot="0">
            <a:off x="865434" y="1818716"/>
            <a:ext cx="15771013" cy="5459699"/>
          </a:xfrm>
          <a:prstGeom prst="rect">
            <a:avLst/>
          </a:prstGeom>
        </p:spPr>
        <p:txBody>
          <a:bodyPr anchor="t" rtlCol="false" tIns="0" lIns="0" bIns="0" rIns="0">
            <a:spAutoFit/>
          </a:bodyPr>
          <a:lstStyle/>
          <a:p>
            <a:pPr algn="l" marL="691055" indent="-345528" lvl="1">
              <a:lnSpc>
                <a:spcPts val="4801"/>
              </a:lnSpc>
              <a:buFont typeface="Arial"/>
              <a:buChar char="•"/>
            </a:pPr>
            <a:r>
              <a:rPr lang="en-US" sz="3200" spc="3">
                <a:solidFill>
                  <a:srgbClr val="FFFFFF"/>
                </a:solidFill>
                <a:latin typeface="Canva Sans"/>
              </a:rPr>
              <a:t>Dimension Table: dim_state_codes.</a:t>
            </a:r>
          </a:p>
          <a:p>
            <a:pPr algn="l">
              <a:lnSpc>
                <a:spcPts val="4801"/>
              </a:lnSpc>
            </a:pPr>
            <a:r>
              <a:rPr lang="en-US" sz="3200" spc="3">
                <a:solidFill>
                  <a:srgbClr val="FFFFFF"/>
                </a:solidFill>
                <a:latin typeface="Canva Sans"/>
              </a:rPr>
              <a:t>       Table contains the State name, Abbreviation, and Extracted literacy rate</a:t>
            </a:r>
          </a:p>
          <a:p>
            <a:pPr algn="l">
              <a:lnSpc>
                <a:spcPts val="4801"/>
              </a:lnSpc>
            </a:pPr>
            <a:r>
              <a:rPr lang="en-US" sz="3200" spc="3">
                <a:solidFill>
                  <a:srgbClr val="FFFFFF"/>
                </a:solidFill>
                <a:latin typeface="Canva Sans"/>
              </a:rPr>
              <a:t>       from an external resource.</a:t>
            </a:r>
          </a:p>
          <a:p>
            <a:pPr algn="l" marL="691055" indent="-345528" lvl="1">
              <a:lnSpc>
                <a:spcPts val="4801"/>
              </a:lnSpc>
              <a:buFont typeface="Arial"/>
              <a:buChar char="•"/>
            </a:pPr>
            <a:r>
              <a:rPr lang="en-US" sz="3200" spc="3">
                <a:solidFill>
                  <a:srgbClr val="FFFFFF"/>
                </a:solidFill>
                <a:latin typeface="Canva Sans"/>
              </a:rPr>
              <a:t>Fact Table 1: constituency_wise_results_2014 Dataset</a:t>
            </a:r>
          </a:p>
          <a:p>
            <a:pPr algn="l" marL="691055" indent="-345528" lvl="1">
              <a:lnSpc>
                <a:spcPts val="4801"/>
              </a:lnSpc>
              <a:buFont typeface="Arial"/>
              <a:buChar char="•"/>
            </a:pPr>
            <a:r>
              <a:rPr lang="en-US" sz="3200" spc="3">
                <a:solidFill>
                  <a:srgbClr val="FFFFFF"/>
                </a:solidFill>
                <a:latin typeface="Canva Sans"/>
              </a:rPr>
              <a:t>Fact Table 2: constituency_wise_results_2019 Dataset</a:t>
            </a:r>
          </a:p>
          <a:p>
            <a:pPr algn="l">
              <a:lnSpc>
                <a:spcPts val="4801"/>
              </a:lnSpc>
            </a:pPr>
            <a:r>
              <a:rPr lang="en-US" sz="3200" spc="3">
                <a:solidFill>
                  <a:srgbClr val="FFFFFF"/>
                </a:solidFill>
                <a:latin typeface="Canva Sans"/>
              </a:rPr>
              <a:t>       Both the Fact Tables contain the data: state,pc_name, candidate, gender,   </a:t>
            </a:r>
          </a:p>
          <a:p>
            <a:pPr algn="l">
              <a:lnSpc>
                <a:spcPts val="4801"/>
              </a:lnSpc>
            </a:pPr>
            <a:r>
              <a:rPr lang="en-US" sz="3200" spc="3">
                <a:solidFill>
                  <a:srgbClr val="FFFFFF"/>
                </a:solidFill>
                <a:latin typeface="Canva Sans"/>
              </a:rPr>
              <a:t>       age, </a:t>
            </a:r>
            <a:r>
              <a:rPr lang="en-US" sz="3200" spc="3">
                <a:solidFill>
                  <a:srgbClr val="FFFFFF"/>
                </a:solidFill>
                <a:latin typeface="Canva Sans"/>
              </a:rPr>
              <a:t>category, party, party symbol, general_votes, postal_votes, total_votes,</a:t>
            </a:r>
          </a:p>
          <a:p>
            <a:pPr algn="l">
              <a:lnSpc>
                <a:spcPts val="4801"/>
              </a:lnSpc>
            </a:pPr>
            <a:r>
              <a:rPr lang="en-US" sz="3200" spc="3">
                <a:solidFill>
                  <a:srgbClr val="FFFFFF"/>
                </a:solidFill>
                <a:latin typeface="Canva Sans"/>
              </a:rPr>
              <a:t>       total_electors.</a:t>
            </a:r>
          </a:p>
          <a:p>
            <a:pPr algn="l">
              <a:lnSpc>
                <a:spcPts val="4801"/>
              </a:lnSpc>
            </a:pPr>
            <a:r>
              <a:rPr lang="en-US" sz="3200" spc="3">
                <a:solidFill>
                  <a:srgbClr val="FFFFFF"/>
                </a:solidFill>
                <a:latin typeface="Canva Sans"/>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342775" y="194552"/>
            <a:ext cx="7583400" cy="971518"/>
            <a:chOff x="0" y="0"/>
            <a:chExt cx="1997274" cy="255873"/>
          </a:xfrm>
        </p:grpSpPr>
        <p:sp>
          <p:nvSpPr>
            <p:cNvPr name="Freeform 4" id="4"/>
            <p:cNvSpPr/>
            <p:nvPr/>
          </p:nvSpPr>
          <p:spPr>
            <a:xfrm flipH="false" flipV="false" rot="0">
              <a:off x="0" y="0"/>
              <a:ext cx="1997274" cy="255873"/>
            </a:xfrm>
            <a:custGeom>
              <a:avLst/>
              <a:gdLst/>
              <a:ahLst/>
              <a:cxnLst/>
              <a:rect r="r" b="b" t="t" l="l"/>
              <a:pathLst>
                <a:path h="255873" w="1997274">
                  <a:moveTo>
                    <a:pt x="0" y="0"/>
                  </a:moveTo>
                  <a:lnTo>
                    <a:pt x="1997274" y="0"/>
                  </a:lnTo>
                  <a:lnTo>
                    <a:pt x="1997274" y="255873"/>
                  </a:lnTo>
                  <a:lnTo>
                    <a:pt x="0" y="255873"/>
                  </a:lnTo>
                  <a:close/>
                </a:path>
              </a:pathLst>
            </a:custGeom>
            <a:solidFill>
              <a:srgbClr val="000000">
                <a:alpha val="0"/>
              </a:srgbClr>
            </a:solidFill>
          </p:spPr>
        </p:sp>
        <p:sp>
          <p:nvSpPr>
            <p:cNvPr name="TextBox 5" id="5"/>
            <p:cNvSpPr txBox="true"/>
            <p:nvPr/>
          </p:nvSpPr>
          <p:spPr>
            <a:xfrm>
              <a:off x="0" y="-85725"/>
              <a:ext cx="1997274" cy="341598"/>
            </a:xfrm>
            <a:prstGeom prst="rect">
              <a:avLst/>
            </a:prstGeom>
          </p:spPr>
          <p:txBody>
            <a:bodyPr anchor="ctr" rtlCol="false" tIns="50800" lIns="50800" bIns="50800" rIns="50800"/>
            <a:lstStyle/>
            <a:p>
              <a:pPr algn="ctr">
                <a:lnSpc>
                  <a:spcPts val="6159"/>
                </a:lnSpc>
                <a:spcBef>
                  <a:spcPct val="0"/>
                </a:spcBef>
              </a:pPr>
              <a:r>
                <a:rPr lang="en-US" sz="4399">
                  <a:solidFill>
                    <a:srgbClr val="FFDE59"/>
                  </a:solidFill>
                  <a:latin typeface="Canva Sans Bold"/>
                </a:rPr>
                <a:t>Data Cleaning</a:t>
              </a:r>
            </a:p>
          </p:txBody>
        </p:sp>
      </p:grpSp>
      <p:sp>
        <p:nvSpPr>
          <p:cNvPr name="TextBox 6" id="6"/>
          <p:cNvSpPr txBox="true"/>
          <p:nvPr/>
        </p:nvSpPr>
        <p:spPr>
          <a:xfrm rot="0">
            <a:off x="375530" y="1286159"/>
            <a:ext cx="16626112" cy="8507730"/>
          </a:xfrm>
          <a:prstGeom prst="rect">
            <a:avLst/>
          </a:prstGeom>
        </p:spPr>
        <p:txBody>
          <a:bodyPr anchor="t" rtlCol="false" tIns="0" lIns="0" bIns="0" rIns="0">
            <a:spAutoFit/>
          </a:bodyPr>
          <a:lstStyle/>
          <a:p>
            <a:pPr algn="l" marL="690881" indent="-345440" lvl="1">
              <a:lnSpc>
                <a:spcPts val="4800"/>
              </a:lnSpc>
              <a:buFont typeface="Arial"/>
              <a:buChar char="•"/>
            </a:pPr>
            <a:r>
              <a:rPr lang="en-US" sz="3200" spc="3">
                <a:solidFill>
                  <a:srgbClr val="FFFFFF"/>
                </a:solidFill>
                <a:latin typeface="Canva Sans"/>
              </a:rPr>
              <a:t>I have analysed the 2014 and 2019 Loksabha Elections Dataset which were taken from the Election Commission of India. </a:t>
            </a:r>
          </a:p>
          <a:p>
            <a:pPr algn="l" marL="690881" indent="-345440" lvl="1">
              <a:lnSpc>
                <a:spcPts val="4800"/>
              </a:lnSpc>
              <a:buFont typeface="Arial"/>
              <a:buChar char="•"/>
            </a:pPr>
            <a:r>
              <a:rPr lang="en-US" sz="3200" spc="3">
                <a:solidFill>
                  <a:srgbClr val="FFFFFF"/>
                </a:solidFill>
                <a:latin typeface="Canva Sans"/>
              </a:rPr>
              <a:t>In the constituency_wise_results_2014 Dataset, there are 33 Unique States.</a:t>
            </a:r>
          </a:p>
          <a:p>
            <a:pPr algn="l" marL="690881" indent="-345440" lvl="1">
              <a:lnSpc>
                <a:spcPts val="4800"/>
              </a:lnSpc>
              <a:buFont typeface="Arial"/>
              <a:buChar char="•"/>
            </a:pPr>
            <a:r>
              <a:rPr lang="en-US" sz="3200" spc="3">
                <a:solidFill>
                  <a:srgbClr val="FFFFFF"/>
                </a:solidFill>
                <a:latin typeface="Canva Sans"/>
              </a:rPr>
              <a:t>In the constituency_wise_results_2019 Dataset, there are 36 Unique States.</a:t>
            </a:r>
          </a:p>
          <a:p>
            <a:pPr algn="l" marL="690881" indent="-345440" lvl="1">
              <a:lnSpc>
                <a:spcPts val="4800"/>
              </a:lnSpc>
              <a:buFont typeface="Arial"/>
              <a:buChar char="•"/>
            </a:pPr>
            <a:r>
              <a:rPr lang="en-US" sz="3200" spc="3">
                <a:solidFill>
                  <a:srgbClr val="FFFFFF"/>
                </a:solidFill>
                <a:latin typeface="Canva Sans"/>
              </a:rPr>
              <a:t>The missing states in the 2014 dataset are Telangana, Chhattisgarh, and Odisha.</a:t>
            </a:r>
          </a:p>
          <a:p>
            <a:pPr algn="l" marL="690881" indent="-345440" lvl="1">
              <a:lnSpc>
                <a:spcPts val="4800"/>
              </a:lnSpc>
              <a:buFont typeface="Arial"/>
              <a:buChar char="•"/>
            </a:pPr>
            <a:r>
              <a:rPr lang="en-US" sz="3200" spc="3">
                <a:solidFill>
                  <a:srgbClr val="FFFFFF"/>
                </a:solidFill>
                <a:latin typeface="Canva Sans"/>
              </a:rPr>
              <a:t>In 2014, Andhra Pradesh underwent bifurcation. For simplicity, all constituencies from that year should be attributed to Telangana state.</a:t>
            </a:r>
          </a:p>
          <a:p>
            <a:pPr algn="l" marL="690881" indent="-345440" lvl="1">
              <a:lnSpc>
                <a:spcPts val="4800"/>
              </a:lnSpc>
              <a:buFont typeface="Arial"/>
              <a:buChar char="•"/>
            </a:pPr>
            <a:r>
              <a:rPr lang="en-US" sz="3200" spc="3">
                <a:solidFill>
                  <a:srgbClr val="FFFFFF"/>
                </a:solidFill>
                <a:latin typeface="Canva Sans"/>
              </a:rPr>
              <a:t>Data Cleaning included: Trimming extra Spaces, Converting case to lower, Replacing Spelling Mistakes, and Trimming extra hyphens and categories that were added in pc_name.</a:t>
            </a:r>
          </a:p>
          <a:p>
            <a:pPr algn="l" marL="690881" indent="-345440" lvl="1">
              <a:lnSpc>
                <a:spcPts val="4800"/>
              </a:lnSpc>
              <a:buFont typeface="Arial"/>
              <a:buChar char="•"/>
            </a:pPr>
            <a:r>
              <a:rPr lang="en-US" sz="3200" spc="3">
                <a:solidFill>
                  <a:srgbClr val="FFFFFF"/>
                </a:solidFill>
                <a:latin typeface="Canva Sans"/>
              </a:rPr>
              <a:t>As per Article 84 of the constitution, individuals are eligible to become members of Parliament(MP) if; They are citizens of India and Fall under the age limit of 25 years in the case of Lok Sabha. However, There was one Applicant whose age was 24 years in the 2019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607470" y="1028700"/>
            <a:ext cx="14532294" cy="7975518"/>
            <a:chOff x="0" y="0"/>
            <a:chExt cx="3827436" cy="2100548"/>
          </a:xfrm>
        </p:grpSpPr>
        <p:sp>
          <p:nvSpPr>
            <p:cNvPr name="Freeform 4" id="4"/>
            <p:cNvSpPr/>
            <p:nvPr/>
          </p:nvSpPr>
          <p:spPr>
            <a:xfrm flipH="false" flipV="false" rot="0">
              <a:off x="0" y="0"/>
              <a:ext cx="3827436" cy="2100548"/>
            </a:xfrm>
            <a:custGeom>
              <a:avLst/>
              <a:gdLst/>
              <a:ahLst/>
              <a:cxnLst/>
              <a:rect r="r" b="b" t="t" l="l"/>
              <a:pathLst>
                <a:path h="2100548" w="3827436">
                  <a:moveTo>
                    <a:pt x="0" y="0"/>
                  </a:moveTo>
                  <a:lnTo>
                    <a:pt x="3827436" y="0"/>
                  </a:lnTo>
                  <a:lnTo>
                    <a:pt x="3827436" y="2100548"/>
                  </a:lnTo>
                  <a:lnTo>
                    <a:pt x="0" y="2100548"/>
                  </a:lnTo>
                  <a:close/>
                </a:path>
              </a:pathLst>
            </a:custGeom>
            <a:solidFill>
              <a:srgbClr val="000000">
                <a:alpha val="0"/>
              </a:srgbClr>
            </a:solidFill>
          </p:spPr>
        </p:sp>
        <p:sp>
          <p:nvSpPr>
            <p:cNvPr name="TextBox 5" id="5"/>
            <p:cNvSpPr txBox="true"/>
            <p:nvPr/>
          </p:nvSpPr>
          <p:spPr>
            <a:xfrm>
              <a:off x="0" y="-190500"/>
              <a:ext cx="3827436" cy="2291048"/>
            </a:xfrm>
            <a:prstGeom prst="rect">
              <a:avLst/>
            </a:prstGeom>
          </p:spPr>
          <p:txBody>
            <a:bodyPr anchor="ctr" rtlCol="false" tIns="50800" lIns="50800" bIns="50800" rIns="50800"/>
            <a:lstStyle/>
            <a:p>
              <a:pPr algn="ctr">
                <a:lnSpc>
                  <a:spcPts val="13999"/>
                </a:lnSpc>
                <a:spcBef>
                  <a:spcPct val="0"/>
                </a:spcBef>
              </a:pPr>
              <a:r>
                <a:rPr lang="en-US" sz="9999">
                  <a:solidFill>
                    <a:srgbClr val="FFDE59"/>
                  </a:solidFill>
                  <a:latin typeface="Canva Sans Bold"/>
                </a:rPr>
                <a:t>Primary Questions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028700" y="2565832"/>
          <a:ext cx="7788171" cy="7048500"/>
        </p:xfrm>
        <a:graphic>
          <a:graphicData uri="http://schemas.openxmlformats.org/drawingml/2006/table">
            <a:tbl>
              <a:tblPr/>
              <a:tblGrid>
                <a:gridCol w="2437625"/>
                <a:gridCol w="2437625"/>
                <a:gridCol w="2912921"/>
              </a:tblGrid>
              <a:tr h="1174750">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Turnout Ratio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74750">
                <a:tc>
                  <a:txBody>
                    <a:bodyPr anchor="t" rtlCol="false"/>
                    <a:lstStyle/>
                    <a:p>
                      <a:pPr algn="ctr">
                        <a:lnSpc>
                          <a:spcPts val="3499"/>
                        </a:lnSpc>
                        <a:defRPr/>
                      </a:pPr>
                      <a:r>
                        <a:rPr lang="en-US" sz="2499">
                          <a:solidFill>
                            <a:srgbClr val="FFFFFF"/>
                          </a:solidFill>
                          <a:latin typeface="Canva Sans Bold"/>
                        </a:rPr>
                        <a:t>Assam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Dhubri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88.35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74750">
                <a:tc>
                  <a:txBody>
                    <a:bodyPr anchor="t" rtlCol="false"/>
                    <a:lstStyle/>
                    <a:p>
                      <a:pPr algn="ctr">
                        <a:lnSpc>
                          <a:spcPts val="3499"/>
                        </a:lnSpc>
                        <a:defRPr/>
                      </a:pPr>
                      <a:r>
                        <a:rPr lang="en-US" sz="2499">
                          <a:solidFill>
                            <a:srgbClr val="FFFFFF"/>
                          </a:solidFill>
                          <a:latin typeface="Canva Sans Bold"/>
                        </a:rPr>
                        <a:t>Nagaland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Nagaland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87.82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74750">
                <a:tc>
                  <a:txBody>
                    <a:bodyPr anchor="t" rtlCol="false"/>
                    <a:lstStyle/>
                    <a:p>
                      <a:pPr algn="ctr">
                        <a:lnSpc>
                          <a:spcPts val="3499"/>
                        </a:lnSpc>
                        <a:defRPr/>
                      </a:pPr>
                      <a:r>
                        <a:rPr lang="en-US" sz="2499">
                          <a:solidFill>
                            <a:srgbClr val="FFFFFF"/>
                          </a:solidFill>
                          <a:latin typeface="Canva Sans"/>
                        </a:rPr>
                        <a:t>West Bengal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Tamluk</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87.59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74750">
                <a:tc>
                  <a:txBody>
                    <a:bodyPr anchor="t" rtlCol="false"/>
                    <a:lstStyle/>
                    <a:p>
                      <a:pPr algn="ctr">
                        <a:lnSpc>
                          <a:spcPts val="3499"/>
                        </a:lnSpc>
                        <a:defRPr/>
                      </a:pPr>
                      <a:r>
                        <a:rPr lang="en-US" sz="2499">
                          <a:solidFill>
                            <a:srgbClr val="FFFFFF"/>
                          </a:solidFill>
                          <a:latin typeface="Canva Sans"/>
                        </a:rPr>
                        <a:t>West Bengal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Bishnupur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86.72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74750">
                <a:tc>
                  <a:txBody>
                    <a:bodyPr anchor="t" rtlCol="false"/>
                    <a:lstStyle/>
                    <a:p>
                      <a:pPr algn="ctr">
                        <a:lnSpc>
                          <a:spcPts val="3499"/>
                        </a:lnSpc>
                        <a:defRPr/>
                      </a:pPr>
                      <a:r>
                        <a:rPr lang="en-US" sz="2499">
                          <a:solidFill>
                            <a:srgbClr val="FFFFFF"/>
                          </a:solidFill>
                          <a:latin typeface="Canva Sans"/>
                        </a:rPr>
                        <a:t>West Bengal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Kanthi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86.61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1328730" y="192249"/>
            <a:ext cx="15649591" cy="1180465"/>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Bold"/>
              </a:rPr>
              <a:t>Q1. List the top 5/ bottom 5 constituencies of 2014 and 2019 in terms of </a:t>
            </a:r>
          </a:p>
          <a:p>
            <a:pPr algn="ctr">
              <a:lnSpc>
                <a:spcPts val="4759"/>
              </a:lnSpc>
              <a:spcBef>
                <a:spcPct val="0"/>
              </a:spcBef>
            </a:pPr>
            <a:r>
              <a:rPr lang="en-US" sz="3399">
                <a:solidFill>
                  <a:srgbClr val="FFFFFF"/>
                </a:solidFill>
                <a:latin typeface="Canva Sans Bold"/>
              </a:rPr>
              <a:t>voter turnout ratio</a:t>
            </a:r>
          </a:p>
        </p:txBody>
      </p:sp>
      <p:sp>
        <p:nvSpPr>
          <p:cNvPr name="TextBox 5" id="5"/>
          <p:cNvSpPr txBox="true"/>
          <p:nvPr/>
        </p:nvSpPr>
        <p:spPr>
          <a:xfrm rot="0">
            <a:off x="1028700" y="1840253"/>
            <a:ext cx="7788171"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Constituencies 2014</a:t>
            </a:r>
          </a:p>
        </p:txBody>
      </p:sp>
      <p:sp>
        <p:nvSpPr>
          <p:cNvPr name="TextBox 6" id="6"/>
          <p:cNvSpPr txBox="true"/>
          <p:nvPr/>
        </p:nvSpPr>
        <p:spPr>
          <a:xfrm rot="0">
            <a:off x="9635402" y="1840253"/>
            <a:ext cx="7623898"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Bottom 5 Constituencies 2014</a:t>
            </a:r>
          </a:p>
        </p:txBody>
      </p:sp>
      <p:graphicFrame>
        <p:nvGraphicFramePr>
          <p:cNvPr name="Table 7" id="7"/>
          <p:cNvGraphicFramePr>
            <a:graphicFrameLocks noGrp="true"/>
          </p:cNvGraphicFramePr>
          <p:nvPr/>
        </p:nvGraphicFramePr>
        <p:xfrm>
          <a:off x="9635402" y="2565832"/>
          <a:ext cx="7623898" cy="7048500"/>
        </p:xfrm>
        <a:graphic>
          <a:graphicData uri="http://schemas.openxmlformats.org/drawingml/2006/table">
            <a:tbl>
              <a:tblPr/>
              <a:tblGrid>
                <a:gridCol w="2437883"/>
                <a:gridCol w="2437883"/>
                <a:gridCol w="2748132"/>
              </a:tblGrid>
              <a:tr h="1024714">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Turnout Ratio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1">
                <a:tc>
                  <a:txBody>
                    <a:bodyPr anchor="t" rtlCol="false"/>
                    <a:lstStyle/>
                    <a:p>
                      <a:pPr algn="ctr">
                        <a:lnSpc>
                          <a:spcPts val="3499"/>
                        </a:lnSpc>
                        <a:defRPr/>
                      </a:pPr>
                      <a:r>
                        <a:rPr lang="en-US" sz="2499">
                          <a:solidFill>
                            <a:srgbClr val="FFFFFF"/>
                          </a:solidFill>
                          <a:latin typeface="Canva Sans Bold"/>
                        </a:rPr>
                        <a:t>Jammu &amp; Kashmir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Srinagar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25.86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1">
                <a:tc>
                  <a:txBody>
                    <a:bodyPr anchor="t" rtlCol="false"/>
                    <a:lstStyle/>
                    <a:p>
                      <a:pPr algn="ctr">
                        <a:lnSpc>
                          <a:spcPts val="3499"/>
                        </a:lnSpc>
                        <a:defRPr/>
                      </a:pPr>
                      <a:r>
                        <a:rPr lang="en-US" sz="2499">
                          <a:solidFill>
                            <a:srgbClr val="FFFFFF"/>
                          </a:solidFill>
                          <a:latin typeface="Canva Sans Bold"/>
                        </a:rPr>
                        <a:t>Jammu &amp; Kashmir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Anantnagar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28.84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1">
                <a:tc>
                  <a:txBody>
                    <a:bodyPr anchor="t" rtlCol="false"/>
                    <a:lstStyle/>
                    <a:p>
                      <a:pPr algn="ctr">
                        <a:lnSpc>
                          <a:spcPts val="3499"/>
                        </a:lnSpc>
                        <a:defRPr/>
                      </a:pPr>
                      <a:r>
                        <a:rPr lang="en-US" sz="2499">
                          <a:solidFill>
                            <a:srgbClr val="FFFFFF"/>
                          </a:solidFill>
                          <a:latin typeface="Canva Sans"/>
                        </a:rPr>
                        <a:t>Jammu &amp; Kashmir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Baramulla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39.13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4714">
                <a:tc>
                  <a:txBody>
                    <a:bodyPr anchor="t" rtlCol="false"/>
                    <a:lstStyle/>
                    <a:p>
                      <a:pPr algn="ctr">
                        <a:lnSpc>
                          <a:spcPts val="3499"/>
                        </a:lnSpc>
                        <a:defRPr/>
                      </a:pPr>
                      <a:r>
                        <a:rPr lang="en-US" sz="2499">
                          <a:solidFill>
                            <a:srgbClr val="FFFFFF"/>
                          </a:solidFill>
                          <a:latin typeface="Canva Sans"/>
                        </a:rPr>
                        <a:t>Maharashtra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Kalyan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42.88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19370">
                <a:tc>
                  <a:txBody>
                    <a:bodyPr anchor="t" rtlCol="false"/>
                    <a:lstStyle/>
                    <a:p>
                      <a:pPr algn="ctr">
                        <a:lnSpc>
                          <a:spcPts val="3499"/>
                        </a:lnSpc>
                        <a:defRPr/>
                      </a:pPr>
                      <a:r>
                        <a:rPr lang="en-US" sz="2499">
                          <a:solidFill>
                            <a:srgbClr val="FFFFFF"/>
                          </a:solidFill>
                          <a:latin typeface="Canva Sans"/>
                        </a:rPr>
                        <a:t>Bihar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Patna Sahib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45.33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028700" y="2208687"/>
          <a:ext cx="7788171" cy="7049613"/>
        </p:xfrm>
        <a:graphic>
          <a:graphicData uri="http://schemas.openxmlformats.org/drawingml/2006/table">
            <a:tbl>
              <a:tblPr/>
              <a:tblGrid>
                <a:gridCol w="2437625"/>
                <a:gridCol w="2437625"/>
                <a:gridCol w="2912921"/>
              </a:tblGrid>
              <a:tr h="1137943">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Turnout Ratio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7943">
                <a:tc>
                  <a:txBody>
                    <a:bodyPr anchor="t" rtlCol="false"/>
                    <a:lstStyle/>
                    <a:p>
                      <a:pPr algn="ctr">
                        <a:lnSpc>
                          <a:spcPts val="3499"/>
                        </a:lnSpc>
                        <a:defRPr/>
                      </a:pPr>
                      <a:r>
                        <a:rPr lang="en-US" sz="2499">
                          <a:solidFill>
                            <a:srgbClr val="FFFFFF"/>
                          </a:solidFill>
                          <a:latin typeface="Canva Sans Bold"/>
                        </a:rPr>
                        <a:t>Assam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Dhubri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90.66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7943">
                <a:tc>
                  <a:txBody>
                    <a:bodyPr anchor="t" rtlCol="false"/>
                    <a:lstStyle/>
                    <a:p>
                      <a:pPr algn="ctr">
                        <a:lnSpc>
                          <a:spcPts val="3499"/>
                        </a:lnSpc>
                        <a:defRPr/>
                      </a:pPr>
                      <a:r>
                        <a:rPr lang="en-US" sz="2499">
                          <a:solidFill>
                            <a:srgbClr val="FFFFFF"/>
                          </a:solidFill>
                          <a:latin typeface="Canva Sans Bold"/>
                        </a:rPr>
                        <a:t>West Bengal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Bishnupur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87.31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7943">
                <a:tc>
                  <a:txBody>
                    <a:bodyPr anchor="t" rtlCol="false"/>
                    <a:lstStyle/>
                    <a:p>
                      <a:pPr algn="ctr">
                        <a:lnSpc>
                          <a:spcPts val="3499"/>
                        </a:lnSpc>
                        <a:defRPr/>
                      </a:pPr>
                      <a:r>
                        <a:rPr lang="en-US" sz="2499">
                          <a:solidFill>
                            <a:srgbClr val="FFFFFF"/>
                          </a:solidFill>
                          <a:latin typeface="Canva Sans"/>
                        </a:rPr>
                        <a:t>Assam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Barpeta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86.55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37943">
                <a:tc>
                  <a:txBody>
                    <a:bodyPr anchor="t" rtlCol="false"/>
                    <a:lstStyle/>
                    <a:p>
                      <a:pPr algn="ctr">
                        <a:lnSpc>
                          <a:spcPts val="3499"/>
                        </a:lnSpc>
                        <a:defRPr/>
                      </a:pPr>
                      <a:r>
                        <a:rPr lang="en-US" sz="2499">
                          <a:solidFill>
                            <a:srgbClr val="FFFFFF"/>
                          </a:solidFill>
                          <a:latin typeface="Canva Sans"/>
                        </a:rPr>
                        <a:t>West Bengal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Jalpaiguri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86.49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0">
                <a:tc>
                  <a:txBody>
                    <a:bodyPr anchor="t" rtlCol="false"/>
                    <a:lstStyle/>
                    <a:p>
                      <a:pPr algn="ctr">
                        <a:lnSpc>
                          <a:spcPts val="3499"/>
                        </a:lnSpc>
                        <a:defRPr/>
                      </a:pPr>
                      <a:r>
                        <a:rPr lang="en-US" sz="2499">
                          <a:solidFill>
                            <a:srgbClr val="FFFFFF"/>
                          </a:solidFill>
                          <a:latin typeface="Canva Sans"/>
                        </a:rPr>
                        <a:t>Arunachal Pradesh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Arunachal east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86.46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1028700" y="1475740"/>
            <a:ext cx="7788171"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Constituencies 2019</a:t>
            </a:r>
          </a:p>
        </p:txBody>
      </p:sp>
      <p:sp>
        <p:nvSpPr>
          <p:cNvPr name="TextBox 5" id="5"/>
          <p:cNvSpPr txBox="true"/>
          <p:nvPr/>
        </p:nvSpPr>
        <p:spPr>
          <a:xfrm rot="0">
            <a:off x="9497741" y="1475740"/>
            <a:ext cx="7448629"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Bottom 5 Constituencies 2019</a:t>
            </a:r>
          </a:p>
        </p:txBody>
      </p:sp>
      <p:graphicFrame>
        <p:nvGraphicFramePr>
          <p:cNvPr name="Table 6" id="6"/>
          <p:cNvGraphicFramePr>
            <a:graphicFrameLocks noGrp="true"/>
          </p:cNvGraphicFramePr>
          <p:nvPr/>
        </p:nvGraphicFramePr>
        <p:xfrm>
          <a:off x="9497741" y="2208687"/>
          <a:ext cx="7448629" cy="7049613"/>
        </p:xfrm>
        <a:graphic>
          <a:graphicData uri="http://schemas.openxmlformats.org/drawingml/2006/table">
            <a:tbl>
              <a:tblPr/>
              <a:tblGrid>
                <a:gridCol w="2438171"/>
                <a:gridCol w="2438171"/>
                <a:gridCol w="2572287"/>
              </a:tblGrid>
              <a:tr h="1024713">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pc_name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Turnout Ratio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0">
                <a:tc>
                  <a:txBody>
                    <a:bodyPr anchor="t" rtlCol="false"/>
                    <a:lstStyle/>
                    <a:p>
                      <a:pPr algn="ctr">
                        <a:lnSpc>
                          <a:spcPts val="3499"/>
                        </a:lnSpc>
                        <a:defRPr/>
                      </a:pPr>
                      <a:r>
                        <a:rPr lang="en-US" sz="2499">
                          <a:solidFill>
                            <a:srgbClr val="FFFFFF"/>
                          </a:solidFill>
                          <a:latin typeface="Canva Sans Bold"/>
                        </a:rPr>
                        <a:t>Jammu &amp; Kashmir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Anantnagar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8.94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0">
                <a:tc>
                  <a:txBody>
                    <a:bodyPr anchor="t" rtlCol="false"/>
                    <a:lstStyle/>
                    <a:p>
                      <a:pPr algn="ctr">
                        <a:lnSpc>
                          <a:spcPts val="3499"/>
                        </a:lnSpc>
                        <a:defRPr/>
                      </a:pPr>
                      <a:r>
                        <a:rPr lang="en-US" sz="2499">
                          <a:solidFill>
                            <a:srgbClr val="FFFFFF"/>
                          </a:solidFill>
                          <a:latin typeface="Canva Sans Bold"/>
                        </a:rPr>
                        <a:t>Jammu &amp; Kashmir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Srinagar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14.43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59900">
                <a:tc>
                  <a:txBody>
                    <a:bodyPr anchor="t" rtlCol="false"/>
                    <a:lstStyle/>
                    <a:p>
                      <a:pPr algn="ctr">
                        <a:lnSpc>
                          <a:spcPts val="3499"/>
                        </a:lnSpc>
                        <a:defRPr/>
                      </a:pPr>
                      <a:r>
                        <a:rPr lang="en-US" sz="2499">
                          <a:solidFill>
                            <a:srgbClr val="FFFFFF"/>
                          </a:solidFill>
                          <a:latin typeface="Canva Sans"/>
                        </a:rPr>
                        <a:t>Jammu &amp; Kashmir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Baramulla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34.57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4713">
                <a:tc>
                  <a:txBody>
                    <a:bodyPr anchor="t" rtlCol="false"/>
                    <a:lstStyle/>
                    <a:p>
                      <a:pPr algn="ctr">
                        <a:lnSpc>
                          <a:spcPts val="3499"/>
                        </a:lnSpc>
                        <a:defRPr/>
                      </a:pPr>
                      <a:r>
                        <a:rPr lang="en-US" sz="2499">
                          <a:solidFill>
                            <a:srgbClr val="FFFFFF"/>
                          </a:solidFill>
                          <a:latin typeface="Canva Sans"/>
                        </a:rPr>
                        <a:t>Telangana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Hyderabad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44.84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20488">
                <a:tc>
                  <a:txBody>
                    <a:bodyPr anchor="t" rtlCol="false"/>
                    <a:lstStyle/>
                    <a:p>
                      <a:pPr algn="ctr">
                        <a:lnSpc>
                          <a:spcPts val="3499"/>
                        </a:lnSpc>
                        <a:defRPr/>
                      </a:pPr>
                      <a:r>
                        <a:rPr lang="en-US" sz="2499">
                          <a:solidFill>
                            <a:srgbClr val="FFFFFF"/>
                          </a:solidFill>
                          <a:latin typeface="Canva Sans"/>
                        </a:rPr>
                        <a:t>Maharashtra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Kalyan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45.29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028700" y="2565832"/>
          <a:ext cx="7788171" cy="6949315"/>
        </p:xfrm>
        <a:graphic>
          <a:graphicData uri="http://schemas.openxmlformats.org/drawingml/2006/table">
            <a:tbl>
              <a:tblPr/>
              <a:tblGrid>
                <a:gridCol w="3548169"/>
                <a:gridCol w="4240002"/>
              </a:tblGrid>
              <a:tr h="1117862">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Turnout Ratio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862">
                <a:tc>
                  <a:txBody>
                    <a:bodyPr anchor="t" rtlCol="false"/>
                    <a:lstStyle/>
                    <a:p>
                      <a:pPr algn="ctr">
                        <a:lnSpc>
                          <a:spcPts val="3499"/>
                        </a:lnSpc>
                        <a:defRPr/>
                      </a:pPr>
                      <a:r>
                        <a:rPr lang="en-US" sz="2499">
                          <a:solidFill>
                            <a:srgbClr val="FFFFFF"/>
                          </a:solidFill>
                          <a:latin typeface="Canva Sans Bold"/>
                        </a:rPr>
                        <a:t>Nagaland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87.82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862">
                <a:tc>
                  <a:txBody>
                    <a:bodyPr anchor="t" rtlCol="false"/>
                    <a:lstStyle/>
                    <a:p>
                      <a:pPr algn="ctr">
                        <a:lnSpc>
                          <a:spcPts val="3499"/>
                        </a:lnSpc>
                        <a:defRPr/>
                      </a:pPr>
                      <a:r>
                        <a:rPr lang="en-US" sz="2499">
                          <a:solidFill>
                            <a:srgbClr val="FFFFFF"/>
                          </a:solidFill>
                          <a:latin typeface="Canva Sans Bold"/>
                        </a:rPr>
                        <a:t>Lakshadweep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86.61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862">
                <a:tc>
                  <a:txBody>
                    <a:bodyPr anchor="t" rtlCol="false"/>
                    <a:lstStyle/>
                    <a:p>
                      <a:pPr algn="ctr">
                        <a:lnSpc>
                          <a:spcPts val="3499"/>
                        </a:lnSpc>
                        <a:defRPr/>
                      </a:pPr>
                      <a:r>
                        <a:rPr lang="en-US" sz="2499">
                          <a:solidFill>
                            <a:srgbClr val="FFFFFF"/>
                          </a:solidFill>
                          <a:latin typeface="Canva Sans"/>
                        </a:rPr>
                        <a:t>Tripura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84.72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60006">
                <a:tc>
                  <a:txBody>
                    <a:bodyPr anchor="t" rtlCol="false"/>
                    <a:lstStyle/>
                    <a:p>
                      <a:pPr algn="ctr">
                        <a:lnSpc>
                          <a:spcPts val="3499"/>
                        </a:lnSpc>
                        <a:defRPr/>
                      </a:pPr>
                      <a:r>
                        <a:rPr lang="en-US" sz="2499">
                          <a:solidFill>
                            <a:srgbClr val="FFFFFF"/>
                          </a:solidFill>
                          <a:latin typeface="Canva Sans"/>
                        </a:rPr>
                        <a:t>Dadra &amp; Nagar Haveli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84.07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7862">
                <a:tc>
                  <a:txBody>
                    <a:bodyPr anchor="t" rtlCol="false"/>
                    <a:lstStyle/>
                    <a:p>
                      <a:pPr algn="ctr">
                        <a:lnSpc>
                          <a:spcPts val="3499"/>
                        </a:lnSpc>
                        <a:defRPr/>
                      </a:pPr>
                      <a:r>
                        <a:rPr lang="en-US" sz="2499">
                          <a:solidFill>
                            <a:srgbClr val="FFFFFF"/>
                          </a:solidFill>
                          <a:latin typeface="Canva Sans"/>
                        </a:rPr>
                        <a:t>Sikkim</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83.33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1737404" y="130248"/>
            <a:ext cx="15521896"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Q2. List the Top 5/ bottom 5 states of 2014 and 2019 in terms of </a:t>
            </a:r>
          </a:p>
          <a:p>
            <a:pPr algn="ctr">
              <a:lnSpc>
                <a:spcPts val="4759"/>
              </a:lnSpc>
              <a:spcBef>
                <a:spcPct val="0"/>
              </a:spcBef>
            </a:pPr>
            <a:r>
              <a:rPr lang="en-US" sz="3399">
                <a:solidFill>
                  <a:srgbClr val="FFFFFF"/>
                </a:solidFill>
                <a:latin typeface="Canva Sans Bold"/>
              </a:rPr>
              <a:t>voter turnout ratio</a:t>
            </a:r>
          </a:p>
        </p:txBody>
      </p:sp>
      <p:sp>
        <p:nvSpPr>
          <p:cNvPr name="TextBox 5" id="5"/>
          <p:cNvSpPr txBox="true"/>
          <p:nvPr/>
        </p:nvSpPr>
        <p:spPr>
          <a:xfrm rot="0">
            <a:off x="1028700" y="1840253"/>
            <a:ext cx="7788171"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Top 5 States 2014</a:t>
            </a:r>
          </a:p>
        </p:txBody>
      </p:sp>
      <p:sp>
        <p:nvSpPr>
          <p:cNvPr name="TextBox 6" id="6"/>
          <p:cNvSpPr txBox="true"/>
          <p:nvPr/>
        </p:nvSpPr>
        <p:spPr>
          <a:xfrm rot="0">
            <a:off x="9635402" y="1840253"/>
            <a:ext cx="7623898" cy="580390"/>
          </a:xfrm>
          <a:prstGeom prst="rect">
            <a:avLst/>
          </a:prstGeom>
        </p:spPr>
        <p:txBody>
          <a:bodyPr anchor="t" rtlCol="false" tIns="0" lIns="0" bIns="0" rIns="0">
            <a:spAutoFit/>
          </a:bodyPr>
          <a:lstStyle/>
          <a:p>
            <a:pPr algn="ctr">
              <a:lnSpc>
                <a:spcPts val="4759"/>
              </a:lnSpc>
              <a:spcBef>
                <a:spcPct val="0"/>
              </a:spcBef>
            </a:pPr>
            <a:r>
              <a:rPr lang="en-US" sz="3399">
                <a:solidFill>
                  <a:srgbClr val="FFDE59"/>
                </a:solidFill>
                <a:latin typeface="Canva Sans"/>
              </a:rPr>
              <a:t>Bottom 5 States 2014</a:t>
            </a:r>
          </a:p>
        </p:txBody>
      </p:sp>
      <p:graphicFrame>
        <p:nvGraphicFramePr>
          <p:cNvPr name="Table 7" id="7"/>
          <p:cNvGraphicFramePr>
            <a:graphicFrameLocks noGrp="true"/>
          </p:cNvGraphicFramePr>
          <p:nvPr/>
        </p:nvGraphicFramePr>
        <p:xfrm>
          <a:off x="9635402" y="2565832"/>
          <a:ext cx="7623898" cy="6943541"/>
        </p:xfrm>
        <a:graphic>
          <a:graphicData uri="http://schemas.openxmlformats.org/drawingml/2006/table">
            <a:tbl>
              <a:tblPr/>
              <a:tblGrid>
                <a:gridCol w="3583903"/>
                <a:gridCol w="4039996"/>
              </a:tblGrid>
              <a:tr h="1116570">
                <a:tc>
                  <a:txBody>
                    <a:bodyPr anchor="t" rtlCol="false"/>
                    <a:lstStyle/>
                    <a:p>
                      <a:pPr algn="ctr">
                        <a:lnSpc>
                          <a:spcPts val="3499"/>
                        </a:lnSpc>
                        <a:defRPr/>
                      </a:pPr>
                      <a:r>
                        <a:rPr lang="en-US" sz="2499">
                          <a:solidFill>
                            <a:srgbClr val="FFFFFF"/>
                          </a:solidFill>
                          <a:latin typeface="Canva Sans Bold"/>
                        </a:rPr>
                        <a:t>State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Turnout Ratio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75478">
                <a:tc>
                  <a:txBody>
                    <a:bodyPr anchor="t" rtlCol="false"/>
                    <a:lstStyle/>
                    <a:p>
                      <a:pPr algn="ctr">
                        <a:lnSpc>
                          <a:spcPts val="3499"/>
                        </a:lnSpc>
                        <a:defRPr/>
                      </a:pPr>
                      <a:r>
                        <a:rPr lang="en-US" sz="2499">
                          <a:solidFill>
                            <a:srgbClr val="FFFFFF"/>
                          </a:solidFill>
                          <a:latin typeface="Canva Sans Bold"/>
                        </a:rPr>
                        <a:t>Jammu &amp; Kashmir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49.65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6570">
                <a:tc>
                  <a:txBody>
                    <a:bodyPr anchor="t" rtlCol="false"/>
                    <a:lstStyle/>
                    <a:p>
                      <a:pPr algn="ctr">
                        <a:lnSpc>
                          <a:spcPts val="3499"/>
                        </a:lnSpc>
                        <a:defRPr/>
                      </a:pPr>
                      <a:r>
                        <a:rPr lang="en-US" sz="2499">
                          <a:solidFill>
                            <a:srgbClr val="FFFFFF"/>
                          </a:solidFill>
                          <a:latin typeface="Canva Sans Bold"/>
                        </a:rPr>
                        <a:t>Bihar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Bold"/>
                        </a:rPr>
                        <a:t>56.24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6570">
                <a:tc>
                  <a:txBody>
                    <a:bodyPr anchor="t" rtlCol="false"/>
                    <a:lstStyle/>
                    <a:p>
                      <a:pPr algn="ctr">
                        <a:lnSpc>
                          <a:spcPts val="3499"/>
                        </a:lnSpc>
                        <a:defRPr/>
                      </a:pPr>
                      <a:r>
                        <a:rPr lang="en-US" sz="2499">
                          <a:solidFill>
                            <a:srgbClr val="FFFFFF"/>
                          </a:solidFill>
                          <a:latin typeface="Canva Sans"/>
                        </a:rPr>
                        <a:t>Uttar Pradesh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58.41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16570">
                <a:tc>
                  <a:txBody>
                    <a:bodyPr anchor="t" rtlCol="false"/>
                    <a:lstStyle/>
                    <a:p>
                      <a:pPr algn="ctr">
                        <a:lnSpc>
                          <a:spcPts val="3499"/>
                        </a:lnSpc>
                        <a:defRPr/>
                      </a:pPr>
                      <a:r>
                        <a:rPr lang="en-US" sz="2499">
                          <a:solidFill>
                            <a:srgbClr val="FFFFFF"/>
                          </a:solidFill>
                          <a:latin typeface="Canva Sans"/>
                        </a:rPr>
                        <a:t>Maharashtra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60.29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01783">
                <a:tc>
                  <a:txBody>
                    <a:bodyPr anchor="t" rtlCol="false"/>
                    <a:lstStyle/>
                    <a:p>
                      <a:pPr algn="ctr">
                        <a:lnSpc>
                          <a:spcPts val="3499"/>
                        </a:lnSpc>
                        <a:defRPr/>
                      </a:pPr>
                      <a:r>
                        <a:rPr lang="en-US" sz="2499">
                          <a:solidFill>
                            <a:srgbClr val="FFFFFF"/>
                          </a:solidFill>
                          <a:latin typeface="Canva Sans"/>
                        </a:rPr>
                        <a:t>Madhya Pradesh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61.59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DAGHjhu-Wx8</dc:identifier>
  <dcterms:modified xsi:type="dcterms:W3CDTF">2011-08-01T06:04:30Z</dcterms:modified>
  <cp:revision>1</cp:revision>
  <dc:title>Lok Sabha Election Analysis</dc:title>
</cp:coreProperties>
</file>