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2" r:id="rId3"/>
    <p:sldId id="271" r:id="rId4"/>
    <p:sldId id="260" r:id="rId5"/>
    <p:sldId id="276" r:id="rId6"/>
    <p:sldId id="261" r:id="rId7"/>
    <p:sldId id="268" r:id="rId8"/>
    <p:sldId id="263" r:id="rId9"/>
    <p:sldId id="270" r:id="rId10"/>
    <p:sldId id="273" r:id="rId11"/>
    <p:sldId id="274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7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zeljg.github.io/rin2/book2/2405/docs/tkinter/ttk-Treeview.html" TargetMode="External"/><Relationship Id="rId2" Type="http://schemas.openxmlformats.org/officeDocument/2006/relationships/hyperlink" Target="https://codemy.com/intro-tkinter-python-gui-ap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tutorialspoint.com/python/python_gui_programming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edmondsnews.com/2018/04/live-in-edmonds-what-do-you-call-yourself/question-mark-1019820_1280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5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F39A-477E-4AB2-BF77-8A24AA15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2800"/>
            <a:ext cx="9493577" cy="17506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3800" b="1" dirty="0">
                <a:solidFill>
                  <a:srgbClr val="FFFFFF"/>
                </a:solidFill>
                <a:effectLst/>
              </a:rPr>
              <a:t>                     </a:t>
            </a:r>
            <a:br>
              <a:rPr lang="en-US" sz="3800" b="1" dirty="0">
                <a:solidFill>
                  <a:srgbClr val="FFFFFF"/>
                </a:solidFill>
                <a:effectLst/>
              </a:rPr>
            </a:br>
            <a:r>
              <a:rPr lang="en-US" sz="3800" dirty="0">
                <a:solidFill>
                  <a:srgbClr val="FFFFFF"/>
                </a:solidFill>
                <a:effectLst/>
              </a:rPr>
              <a:t> </a:t>
            </a:r>
            <a:br>
              <a:rPr lang="en-US" sz="38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3800" b="1" dirty="0">
                <a:solidFill>
                  <a:srgbClr val="7030A0"/>
                </a:solidFill>
                <a:effectLst/>
                <a:latin typeface="Bahnschrift Light" panose="020B0502040204020203" pitchFamily="34" charset="0"/>
              </a:rPr>
              <a:t>          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Grocery Store Management 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0EB6-2795-457A-A82F-57D40522C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973" y="4421170"/>
            <a:ext cx="9426804" cy="121605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668655" marR="932180">
              <a:lnSpc>
                <a:spcPct val="100000"/>
              </a:lnSpc>
            </a:pP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 Data Dive –</a:t>
            </a:r>
          </a:p>
          <a:p>
            <a:pPr marL="668655" marR="932180">
              <a:lnSpc>
                <a:spcPct val="100000"/>
              </a:lnSpc>
            </a:pP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Charitha Sree Jayaramireddy, Madhavi Kuchipudi, Ganesh Putta,</a:t>
            </a:r>
          </a:p>
          <a:p>
            <a:pPr marL="668655" marR="932180">
              <a:lnSpc>
                <a:spcPct val="100000"/>
              </a:lnSpc>
            </a:pPr>
            <a:r>
              <a:rPr lang="en-US" sz="19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Pranitha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Challa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Monika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Veerati</a:t>
            </a:r>
            <a:endParaRPr lang="en-US" sz="1900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8655" marR="932180" algn="l">
              <a:lnSpc>
                <a:spcPct val="100000"/>
              </a:lnSpc>
              <a:spcAft>
                <a:spcPts val="0"/>
              </a:spcAft>
            </a:pPr>
            <a:endParaRPr lang="en-US" sz="600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4CC0E-56FE-4A26-B038-9C20EBA58EBF}"/>
              </a:ext>
            </a:extLst>
          </p:cNvPr>
          <p:cNvSpPr txBox="1"/>
          <p:nvPr/>
        </p:nvSpPr>
        <p:spPr>
          <a:xfrm>
            <a:off x="678254" y="2503698"/>
            <a:ext cx="10077730" cy="92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275205">
              <a:lnSpc>
                <a:spcPct val="200000"/>
              </a:lnSpc>
              <a:spcBef>
                <a:spcPts val="5"/>
              </a:spcBef>
            </a:pPr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</a:t>
            </a:r>
            <a:r>
              <a:rPr lang="en-CA" sz="3200" b="1" i="1" dirty="0">
                <a:solidFill>
                  <a:srgbClr val="FF66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</a:rPr>
              <a:t>Orange Stores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30B51-48A8-48FC-B88F-231192C9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96" y="2853146"/>
            <a:ext cx="725867" cy="5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D7A-5D51-4996-ABF1-11C588C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659-DEDB-4F10-8EA3-F4E6860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the GUI using only python </a:t>
            </a:r>
            <a:r>
              <a:rPr lang="en-US" dirty="0" err="1"/>
              <a:t>Tkinter</a:t>
            </a:r>
            <a:r>
              <a:rPr lang="en-US" dirty="0"/>
              <a:t>, so it is not accessible through web. We will be integrating the now python files with web in the future.</a:t>
            </a:r>
          </a:p>
          <a:p>
            <a:r>
              <a:rPr lang="en-US" dirty="0"/>
              <a:t>Customer login.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4A6-1CCE-40F3-83C2-E33B95CF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412B-9BA3-4F8D-8BAC-C225ADF7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https://codemy.com/intro-tkinter-python-gui-apps/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hlinkClick r:id="rId3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https://anzeljg.github.io/rin2/book2/2405/docs/tkinter/ttk-Treeview.html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https://www.tutorialspoint.com/python/python_gui_programming.htm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https://www.w3schools.com/sql/default.asp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E9B78-F766-44E8-A779-5852AA2E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039" y="84841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DD36A-0F9F-4A44-B1A0-7F0CD77E0E92}"/>
              </a:ext>
            </a:extLst>
          </p:cNvPr>
          <p:cNvSpPr txBox="1"/>
          <p:nvPr/>
        </p:nvSpPr>
        <p:spPr>
          <a:xfrm>
            <a:off x="-113907" y="6942841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myedmondsnews.com/2018/04/live-in-edmonds-what-do-you-call-yourself/question-mark-1019820_128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208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3D8-3561-451B-8119-B21D38AD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559876" cy="2685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				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DAA67-6457-4D4D-B2CB-B112D458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6025" y="1133475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3E4F-93CD-43D9-B266-4EFE5984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GMS?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B468-116B-4566-8ED8-65A184EA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Store Management System is designed to provide the grocery stores with the benefit of having everything online from products data to customers data.</a:t>
            </a:r>
          </a:p>
          <a:p>
            <a:r>
              <a:rPr lang="en-US" dirty="0"/>
              <a:t>It helps the store managers to perform various functions like checking the products stock, suppliers information, customers information and also allows them to check if a particular product is available in any other branch.</a:t>
            </a:r>
          </a:p>
          <a:p>
            <a:r>
              <a:rPr lang="en-US" dirty="0"/>
              <a:t>It also helps to keep track of the store employees.</a:t>
            </a:r>
          </a:p>
          <a:p>
            <a:r>
              <a:rPr lang="en-US" dirty="0"/>
              <a:t>Provides a user friendly interface where everything can be accessed with just a button click.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04A-EF53-4D5E-AB54-A768C37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E3169E-D5C0-4A91-BBB6-99A4A053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0" y="1894788"/>
            <a:ext cx="11284077" cy="4072379"/>
          </a:xfrm>
        </p:spPr>
      </p:pic>
    </p:spTree>
    <p:extLst>
      <p:ext uri="{BB962C8B-B14F-4D97-AF65-F5344CB8AC3E}">
        <p14:creationId xmlns:p14="http://schemas.microsoft.com/office/powerpoint/2010/main" val="22534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46B4-5C3B-4F4B-8640-B1AA706F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85"/>
            <a:ext cx="10515600" cy="631229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Tables </a:t>
            </a:r>
            <a:endParaRPr lang="en-CA" sz="4800" cap="none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C3AF92A-F2CD-40BD-BD25-D34FDD7EE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477547"/>
              </p:ext>
            </p:extLst>
          </p:nvPr>
        </p:nvGraphicFramePr>
        <p:xfrm>
          <a:off x="657663" y="3929060"/>
          <a:ext cx="1363577" cy="205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3261348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429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591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 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61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6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Categorized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3702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0044C3-4375-4F70-8286-2900AAA4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0383"/>
              </p:ext>
            </p:extLst>
          </p:nvPr>
        </p:nvGraphicFramePr>
        <p:xfrm>
          <a:off x="2325380" y="1563153"/>
          <a:ext cx="1363577" cy="391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2774789703"/>
                    </a:ext>
                  </a:extLst>
                </a:gridCol>
              </a:tblGrid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Employees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5686762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658995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7341131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F_Name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9379746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L_Name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7739361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0788939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8306850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7615916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Dsgn_ID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039468"/>
                  </a:ext>
                </a:extLst>
              </a:tr>
              <a:tr h="358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Works In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30903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C816D8-986D-4A3D-B7E1-CAD41690B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1566"/>
              </p:ext>
            </p:extLst>
          </p:nvPr>
        </p:nvGraphicFramePr>
        <p:xfrm>
          <a:off x="8406754" y="2682656"/>
          <a:ext cx="13632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39">
                  <a:extLst>
                    <a:ext uri="{9D8B030D-6E8A-4147-A177-3AD203B41FA5}">
                      <a16:colId xmlns:a16="http://schemas.microsoft.com/office/drawing/2014/main" val="303051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29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82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801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582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F_Name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350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L_Name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76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93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Phone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06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Invoice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94903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D81D663-C545-4173-B55E-559DCD7E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13218"/>
              </p:ext>
            </p:extLst>
          </p:nvPr>
        </p:nvGraphicFramePr>
        <p:xfrm>
          <a:off x="4262225" y="2682655"/>
          <a:ext cx="1363577" cy="153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3521150178"/>
                    </a:ext>
                  </a:extLst>
                </a:gridCol>
              </a:tblGrid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DB Users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7117804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6615750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9587430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Password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453140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90194C-D0C2-4DF6-B979-3582F0DC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59705"/>
              </p:ext>
            </p:extLst>
          </p:nvPr>
        </p:nvGraphicFramePr>
        <p:xfrm>
          <a:off x="10074133" y="1435832"/>
          <a:ext cx="1363239" cy="3521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39">
                  <a:extLst>
                    <a:ext uri="{9D8B030D-6E8A-4147-A177-3AD203B41FA5}">
                      <a16:colId xmlns:a16="http://schemas.microsoft.com/office/drawing/2014/main" val="3490608139"/>
                    </a:ext>
                  </a:extLst>
                </a:gridCol>
              </a:tblGrid>
              <a:tr h="428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0782857"/>
                  </a:ext>
                </a:extLst>
              </a:tr>
              <a:tr h="424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4815474"/>
                  </a:ext>
                </a:extLst>
              </a:tr>
              <a:tr h="496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 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6885181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2951839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4521"/>
                  </a:ext>
                </a:extLst>
              </a:tr>
              <a:tr h="437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0540315"/>
                  </a:ext>
                </a:extLst>
              </a:tr>
              <a:tr h="39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6991275"/>
                  </a:ext>
                </a:extLst>
              </a:tr>
              <a:tr h="53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Actual Price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07833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DEAF44D-A5FF-42A0-884C-846D5104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2753"/>
              </p:ext>
            </p:extLst>
          </p:nvPr>
        </p:nvGraphicFramePr>
        <p:xfrm>
          <a:off x="6198576" y="3775250"/>
          <a:ext cx="16551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79">
                  <a:extLst>
                    <a:ext uri="{9D8B030D-6E8A-4147-A177-3AD203B41FA5}">
                      <a16:colId xmlns:a16="http://schemas.microsoft.com/office/drawing/2014/main" val="264611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Commodities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4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98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Product_Price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52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 Name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56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Quantity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93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754287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300726B-3EE0-4BE0-BC8E-39A973F1A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80858"/>
              </p:ext>
            </p:extLst>
          </p:nvPr>
        </p:nvGraphicFramePr>
        <p:xfrm>
          <a:off x="546113" y="1444597"/>
          <a:ext cx="1363577" cy="187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81782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95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322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Zip Code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79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City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25166948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Street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7011750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DD72E0B-9FDE-42C2-B0E4-5A3CBD09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35423"/>
              </p:ext>
            </p:extLst>
          </p:nvPr>
        </p:nvGraphicFramePr>
        <p:xfrm>
          <a:off x="6268337" y="1661110"/>
          <a:ext cx="1791847" cy="175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47">
                  <a:extLst>
                    <a:ext uri="{9D8B030D-6E8A-4147-A177-3AD203B41FA5}">
                      <a16:colId xmlns:a16="http://schemas.microsoft.com/office/drawing/2014/main" val="2239786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0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 Mobile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8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 Email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41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7127684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424B668-ABE6-4C93-B19A-0AC8B7F0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29371"/>
              </p:ext>
            </p:extLst>
          </p:nvPr>
        </p:nvGraphicFramePr>
        <p:xfrm>
          <a:off x="8281498" y="770140"/>
          <a:ext cx="1425907" cy="149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07">
                  <a:extLst>
                    <a:ext uri="{9D8B030D-6E8A-4147-A177-3AD203B41FA5}">
                      <a16:colId xmlns:a16="http://schemas.microsoft.com/office/drawing/2014/main" val="3494792504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5145684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Dsgn_ID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5398317"/>
                  </a:ext>
                </a:extLst>
              </a:tr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0082389"/>
                  </a:ext>
                </a:extLst>
              </a:tr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Salary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005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9A5-CCE0-4447-BABD-0A2F7DB6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8498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C98-796F-4B07-98A9-8D227563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3130"/>
            <a:ext cx="10058400" cy="4579070"/>
          </a:xfrm>
        </p:spPr>
        <p:txBody>
          <a:bodyPr>
            <a:normAutofit/>
          </a:bodyPr>
          <a:lstStyle/>
          <a:p>
            <a:r>
              <a:rPr lang="en-US" dirty="0"/>
              <a:t>We have performed various operations like - 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Create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Insert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Alter</a:t>
            </a:r>
          </a:p>
          <a:p>
            <a:pPr lvl="3"/>
            <a:r>
              <a:rPr lang="en-US" dirty="0"/>
              <a:t>Select</a:t>
            </a:r>
          </a:p>
          <a:p>
            <a:pPr lvl="3"/>
            <a:r>
              <a:rPr lang="en-US" dirty="0"/>
              <a:t>Delete</a:t>
            </a:r>
          </a:p>
          <a:p>
            <a:pPr lvl="3"/>
            <a:r>
              <a:rPr lang="en-US" dirty="0"/>
              <a:t>Update</a:t>
            </a:r>
          </a:p>
          <a:p>
            <a:r>
              <a:rPr lang="en-US" dirty="0"/>
              <a:t>Used “joins” to display data from two different tables at a place.</a:t>
            </a:r>
          </a:p>
          <a:p>
            <a:r>
              <a:rPr lang="en-US" dirty="0"/>
              <a:t>Created views using joins to have a virtual table which can be accessed anytime.</a:t>
            </a:r>
          </a:p>
          <a:p>
            <a:r>
              <a:rPr lang="en-US" dirty="0"/>
              <a:t>Created a table for login credentials which allows only the managers of the store to access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9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D71F-0DDB-4192-B61C-E0F76247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928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GUI – MySQL Connection</a:t>
            </a:r>
            <a:endParaRPr lang="en-CA" sz="4800" cap="none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BA9D9-1C29-4EF2-832C-46BD5638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92" y="2138363"/>
            <a:ext cx="4533900" cy="1876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7F2F5-CBE4-494C-92E3-A8B5F14F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92" y="4595149"/>
            <a:ext cx="9779402" cy="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A1E215-BC3F-428E-ABE1-BAE31BC7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6341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Queries through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1E48-CFC8-49F8-A18B-824605C5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0973"/>
            <a:ext cx="10058400" cy="4831227"/>
          </a:xfrm>
        </p:spPr>
        <p:txBody>
          <a:bodyPr/>
          <a:lstStyle/>
          <a:p>
            <a:r>
              <a:rPr lang="en-US" dirty="0"/>
              <a:t>query = "INSERT INTO location(</a:t>
            </a:r>
            <a:r>
              <a:rPr lang="en-US" dirty="0" err="1"/>
              <a:t>Location_Id</a:t>
            </a:r>
            <a:r>
              <a:rPr lang="en-US" dirty="0"/>
              <a:t> , </a:t>
            </a:r>
            <a:r>
              <a:rPr lang="en-US" dirty="0" err="1"/>
              <a:t>Zipcode</a:t>
            </a:r>
            <a:r>
              <a:rPr lang="en-US" dirty="0"/>
              <a:t>, City , Street) values(%s, %s, %s, %s) "</a:t>
            </a:r>
          </a:p>
          <a:p>
            <a:r>
              <a:rPr lang="en-US" dirty="0"/>
              <a:t>values = (</a:t>
            </a:r>
            <a:r>
              <a:rPr lang="en-US" dirty="0" err="1"/>
              <a:t>Location_Id</a:t>
            </a:r>
            <a:r>
              <a:rPr lang="en-US" dirty="0"/>
              <a:t> , </a:t>
            </a:r>
            <a:r>
              <a:rPr lang="en-US" dirty="0" err="1"/>
              <a:t>Zipcode</a:t>
            </a:r>
            <a:r>
              <a:rPr lang="en-US" dirty="0"/>
              <a:t>, City , Street)</a:t>
            </a:r>
          </a:p>
          <a:p>
            <a:r>
              <a:rPr lang="en-US" dirty="0" err="1"/>
              <a:t>mycursor.execute</a:t>
            </a:r>
            <a:r>
              <a:rPr lang="en-US" dirty="0"/>
              <a:t>(query, values)</a:t>
            </a:r>
          </a:p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sql_query</a:t>
            </a:r>
            <a:r>
              <a:rPr lang="en-US" dirty="0"/>
              <a:t> = "SELECT * FROM location WHERE Street=%s"</a:t>
            </a:r>
          </a:p>
          <a:p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sql_query</a:t>
            </a:r>
            <a:r>
              <a:rPr lang="en-US" dirty="0"/>
              <a:t>, name)</a:t>
            </a:r>
          </a:p>
          <a:p>
            <a:r>
              <a:rPr lang="en-US" dirty="0" err="1"/>
              <a:t>searchResult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8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868C-5119-4FE3-8016-F894C1F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60"/>
            <a:ext cx="10515600" cy="511155"/>
          </a:xfrm>
        </p:spPr>
        <p:txBody>
          <a:bodyPr>
            <a:noAutofit/>
          </a:bodyPr>
          <a:lstStyle/>
          <a:p>
            <a:r>
              <a:rPr lang="en-US" sz="3600" dirty="0"/>
              <a:t>					</a:t>
            </a:r>
            <a:r>
              <a:rPr lang="en-US" sz="4400" dirty="0">
                <a:latin typeface="Bahnschrift Condensed" panose="020B0502040204020203" pitchFamily="34" charset="0"/>
              </a:rPr>
              <a:t>GUI</a:t>
            </a:r>
            <a:endParaRPr lang="en-CA" sz="4400" dirty="0">
              <a:latin typeface="Bahnschrift Condense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5E34C-ECFA-4F8A-858E-2D485E7604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379" y="1607568"/>
            <a:ext cx="5715055" cy="4739028"/>
          </a:xfrm>
          <a:prstGeom prst="rect">
            <a:avLst/>
          </a:prstGeom>
        </p:spPr>
      </p:pic>
      <p:pic>
        <p:nvPicPr>
          <p:cNvPr id="8" name="Picture 7" descr="Login">
            <a:extLst>
              <a:ext uri="{FF2B5EF4-FFF2-40B4-BE49-F238E27FC236}">
                <a16:creationId xmlns:a16="http://schemas.microsoft.com/office/drawing/2014/main" id="{4BFA5C50-013F-400C-B30C-B3A0F542B2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8" y="1607568"/>
            <a:ext cx="5391782" cy="43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F752E-8968-429A-B9D6-122D7888B6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90" y="646546"/>
            <a:ext cx="5821683" cy="5721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FCDC6-2034-45FC-BF90-450B3C8E4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8591" y="646546"/>
            <a:ext cx="4421445" cy="54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Gremio · SlidesCarnival</Template>
  <TotalTime>431</TotalTime>
  <Words>512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Bahnschrift Condensed</vt:lpstr>
      <vt:lpstr>Bahnschrift Light</vt:lpstr>
      <vt:lpstr>Calibri</vt:lpstr>
      <vt:lpstr>Rockwell</vt:lpstr>
      <vt:lpstr>Rockwell Condensed</vt:lpstr>
      <vt:lpstr>Sitka Small</vt:lpstr>
      <vt:lpstr>Times New Roman</vt:lpstr>
      <vt:lpstr>Wingdings</vt:lpstr>
      <vt:lpstr>Wood Type</vt:lpstr>
      <vt:lpstr>                                   Grocery Store Management </vt:lpstr>
      <vt:lpstr>What is GMS?</vt:lpstr>
      <vt:lpstr>ER Diagram</vt:lpstr>
      <vt:lpstr>Tables </vt:lpstr>
      <vt:lpstr>Database</vt:lpstr>
      <vt:lpstr>GUI – MySQL Connection</vt:lpstr>
      <vt:lpstr>Queries through Python</vt:lpstr>
      <vt:lpstr>     GUI</vt:lpstr>
      <vt:lpstr>PowerPoint Presentation</vt:lpstr>
      <vt:lpstr>Limitations &amp; Future Work</vt:lpstr>
      <vt:lpstr>References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MVeerati</dc:creator>
  <cp:lastModifiedBy>Charitha</cp:lastModifiedBy>
  <cp:revision>47</cp:revision>
  <dcterms:created xsi:type="dcterms:W3CDTF">2021-04-30T18:30:34Z</dcterms:created>
  <dcterms:modified xsi:type="dcterms:W3CDTF">2021-05-04T15:36:17Z</dcterms:modified>
</cp:coreProperties>
</file>