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6" r:id="rId8"/>
    <p:sldId id="271" r:id="rId9"/>
    <p:sldId id="267" r:id="rId10"/>
    <p:sldId id="268" r:id="rId11"/>
    <p:sldId id="269" r:id="rId12"/>
    <p:sldId id="270" r:id="rId13"/>
    <p:sldId id="288" r:id="rId14"/>
    <p:sldId id="277" r:id="rId15"/>
    <p:sldId id="278" r:id="rId16"/>
    <p:sldId id="279" r:id="rId17"/>
    <p:sldId id="280" r:id="rId18"/>
    <p:sldId id="281" r:id="rId19"/>
    <p:sldId id="282" r:id="rId20"/>
    <p:sldId id="283" r:id="rId21"/>
    <p:sldId id="284" r:id="rId22"/>
    <p:sldId id="285" r:id="rId23"/>
    <p:sldId id="286"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600" y="1651000"/>
            <a:ext cx="9612630" cy="2670175"/>
          </a:xfrm>
        </p:spPr>
        <p:txBody>
          <a:bodyPr/>
          <a:lstStyle/>
          <a:p>
            <a:pPr algn="ctr">
              <a:spcBef>
                <a:spcPts val="1000"/>
              </a:spcBef>
            </a:pPr>
            <a:r>
              <a:rPr lang="en-US" sz="4000" dirty="0"/>
              <a:t>A SYSTEM FOR ACADEMIC CERTIFICATES VERIFICATION USING BLOCKCHAIN</a:t>
            </a:r>
            <a:br>
              <a:rPr lang="en-US" sz="4000" dirty="0"/>
            </a:br>
            <a:br>
              <a:rPr lang="en-US" sz="4000" dirty="0">
                <a:solidFill>
                  <a:srgbClr val="90C226"/>
                </a:solidFill>
                <a:ea typeface="+mj-lt"/>
                <a:cs typeface="+mj-lt"/>
              </a:rPr>
            </a:br>
            <a:r>
              <a:rPr lang="en-US" sz="4000" dirty="0">
                <a:solidFill>
                  <a:srgbClr val="90C226"/>
                </a:solidFill>
                <a:ea typeface="+mj-lt"/>
                <a:cs typeface="+mj-lt"/>
              </a:rPr>
              <a:t>											  </a:t>
            </a:r>
            <a:r>
              <a:rPr lang="en-US" sz="2000" dirty="0">
                <a:ea typeface="+mj-lt"/>
                <a:cs typeface="+mj-lt"/>
              </a:rPr>
              <a:t>UNDER THE GUIDANCE OF</a:t>
            </a:r>
            <a:endParaRPr lang="en-US" sz="2000" dirty="0">
              <a:ea typeface="+mj-lt"/>
              <a:cs typeface="+mj-lt"/>
            </a:endParaRPr>
          </a:p>
          <a:p>
            <a:pPr algn="ctr">
              <a:spcBef>
                <a:spcPts val="1000"/>
              </a:spcBef>
            </a:pPr>
            <a:r>
              <a:rPr lang="en-US" sz="2000" dirty="0">
                <a:ea typeface="+mj-lt"/>
                <a:cs typeface="+mj-lt"/>
              </a:rPr>
              <a:t>											    NUTHANAKANTI BHASKAR</a:t>
            </a:r>
            <a:endParaRPr lang="en-US" sz="2000" dirty="0"/>
          </a:p>
        </p:txBody>
      </p:sp>
      <p:sp>
        <p:nvSpPr>
          <p:cNvPr id="3" name="Subtitle 2"/>
          <p:cNvSpPr>
            <a:spLocks noGrp="1"/>
          </p:cNvSpPr>
          <p:nvPr>
            <p:ph type="subTitle" idx="1"/>
          </p:nvPr>
        </p:nvSpPr>
        <p:spPr>
          <a:xfrm>
            <a:off x="-428402" y="4320960"/>
            <a:ext cx="9896360" cy="2050174"/>
          </a:xfrm>
        </p:spPr>
        <p:txBody>
          <a:bodyPr/>
          <a:lstStyle/>
          <a:p>
            <a:r>
              <a:rPr lang="en-US" dirty="0"/>
              <a:t>PRESENTED BY</a:t>
            </a:r>
            <a:endParaRPr lang="en-US" dirty="0"/>
          </a:p>
          <a:p>
            <a:r>
              <a:rPr lang="en-US" dirty="0"/>
              <a:t>T SAI CHARITHA (187R1A0556)</a:t>
            </a:r>
            <a:endParaRPr lang="en-US" dirty="0"/>
          </a:p>
          <a:p>
            <a:r>
              <a:rPr lang="en-US" dirty="0"/>
              <a:t>KANDAKATLA ANIRUDH BABA (187R1A0526)</a:t>
            </a:r>
            <a:endParaRPr lang="en-US" dirty="0"/>
          </a:p>
        </p:txBody>
      </p:sp>
      <p:pic>
        <p:nvPicPr>
          <p:cNvPr id="4" name="Picture 4" descr="A picture containing logo&#10;&#10;Description automatically generated"/>
          <p:cNvPicPr>
            <a:picLocks noChangeAspect="1"/>
          </p:cNvPicPr>
          <p:nvPr/>
        </p:nvPicPr>
        <p:blipFill>
          <a:blip r:embed="rId1"/>
          <a:stretch>
            <a:fillRect/>
          </a:stretch>
        </p:blipFill>
        <p:spPr>
          <a:xfrm>
            <a:off x="905514" y="104430"/>
            <a:ext cx="8558068" cy="1242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3225" y="204470"/>
            <a:ext cx="8596630" cy="692785"/>
          </a:xfrm>
        </p:spPr>
        <p:txBody>
          <a:bodyPr/>
          <a:p>
            <a:r>
              <a:rPr lang="en-US"/>
              <a:t>SEQUENCE DIAGRAM</a:t>
            </a:r>
            <a:endParaRPr lang="en-US"/>
          </a:p>
        </p:txBody>
      </p:sp>
      <p:pic>
        <p:nvPicPr>
          <p:cNvPr id="4" name="Content Placeholder 3" descr="Screenshot (639)"/>
          <p:cNvPicPr>
            <a:picLocks noChangeAspect="1"/>
          </p:cNvPicPr>
          <p:nvPr>
            <p:ph idx="1"/>
          </p:nvPr>
        </p:nvPicPr>
        <p:blipFill>
          <a:blip r:embed="rId1"/>
          <a:stretch>
            <a:fillRect/>
          </a:stretch>
        </p:blipFill>
        <p:spPr>
          <a:xfrm>
            <a:off x="1069975" y="1065530"/>
            <a:ext cx="8292465" cy="5401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3380" y="142875"/>
            <a:ext cx="8596630" cy="702945"/>
          </a:xfrm>
        </p:spPr>
        <p:txBody>
          <a:bodyPr/>
          <a:p>
            <a:r>
              <a:rPr lang="en-US"/>
              <a:t>ACTIVITY DIAGRAM</a:t>
            </a:r>
            <a:endParaRPr lang="en-US"/>
          </a:p>
        </p:txBody>
      </p:sp>
      <p:pic>
        <p:nvPicPr>
          <p:cNvPr id="4" name="Content Placeholder 3" descr="Screenshot (638)"/>
          <p:cNvPicPr>
            <a:picLocks noChangeAspect="1"/>
          </p:cNvPicPr>
          <p:nvPr>
            <p:ph idx="1"/>
          </p:nvPr>
        </p:nvPicPr>
        <p:blipFill>
          <a:blip r:embed="rId1"/>
          <a:stretch>
            <a:fillRect/>
          </a:stretch>
        </p:blipFill>
        <p:spPr>
          <a:xfrm>
            <a:off x="2033270" y="703580"/>
            <a:ext cx="6937375" cy="6077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CODE</a:t>
            </a:r>
            <a:endParaRPr lang="en-US"/>
          </a:p>
        </p:txBody>
      </p:sp>
      <p:sp>
        <p:nvSpPr>
          <p:cNvPr id="3" name="Content Placeholder 2"/>
          <p:cNvSpPr>
            <a:spLocks noGrp="1"/>
          </p:cNvSpPr>
          <p:nvPr>
            <p:ph idx="1"/>
          </p:nvPr>
        </p:nvSpPr>
        <p:spPr>
          <a:xfrm>
            <a:off x="677545" y="1481455"/>
            <a:ext cx="8596630" cy="4559935"/>
          </a:xfrm>
        </p:spPr>
        <p:txBody>
          <a:bodyPr>
            <a:normAutofit fontScale="65000"/>
          </a:bodyPr>
          <a:p>
            <a:endParaRPr lang="en-US"/>
          </a:p>
          <a:p>
            <a:r>
              <a:rPr lang="en-US">
                <a:sym typeface="+mn-ea"/>
              </a:rPr>
              <a:t>const enrollForm = document.getElementById('enroll-form');</a:t>
            </a:r>
            <a:endParaRPr lang="en-US"/>
          </a:p>
          <a:p>
            <a:r>
              <a:rPr lang="en-US">
                <a:sym typeface="+mn-ea"/>
              </a:rPr>
              <a:t>const studentID = document.getElementById('enroll-id');</a:t>
            </a:r>
            <a:endParaRPr lang="en-US"/>
          </a:p>
          <a:p>
            <a:r>
              <a:rPr lang="en-US">
                <a:sym typeface="+mn-ea"/>
              </a:rPr>
              <a:t>const studentName = document.getElementById('enroll-sname');</a:t>
            </a:r>
            <a:endParaRPr lang="en-US"/>
          </a:p>
          <a:p>
            <a:r>
              <a:rPr lang="en-US">
                <a:sym typeface="+mn-ea"/>
              </a:rPr>
              <a:t>const courseName = document.getElementById('enroll-cname');</a:t>
            </a:r>
            <a:endParaRPr lang="en-US"/>
          </a:p>
          <a:p>
            <a:r>
              <a:rPr lang="en-US">
                <a:sym typeface="+mn-ea"/>
              </a:rPr>
              <a:t>const joiningDate = document.getElementById('enroll-date');</a:t>
            </a:r>
            <a:endParaRPr lang="en-US"/>
          </a:p>
          <a:p>
            <a:r>
              <a:rPr lang="en-US"/>
              <a:t>const initApp = () =&gt; {</a:t>
            </a:r>
            <a:endParaRPr lang="en-US"/>
          </a:p>
          <a:p>
            <a:r>
              <a:rPr lang="en-US"/>
              <a:t>  let accounts = [];</a:t>
            </a:r>
            <a:endParaRPr lang="en-US"/>
          </a:p>
          <a:p>
            <a:endParaRPr lang="en-US"/>
          </a:p>
          <a:p>
            <a:r>
              <a:rPr lang="en-US"/>
              <a:t>  web3.eth.getAccounts().then(_accounts =&gt; {</a:t>
            </a:r>
            <a:endParaRPr lang="en-US"/>
          </a:p>
          <a:p>
            <a:r>
              <a:rPr lang="en-US"/>
              <a:t>    console.log(_accounts);</a:t>
            </a:r>
            <a:endParaRPr lang="en-US"/>
          </a:p>
          <a:p>
            <a:r>
              <a:rPr lang="en-US"/>
              <a:t>    accounts = _accounts;</a:t>
            </a:r>
            <a:endParaRPr lang="en-US"/>
          </a:p>
          <a:p>
            <a:r>
              <a:rPr lang="en-US"/>
              <a:t>  });</a:t>
            </a:r>
            <a:endParaRPr lang="en-US"/>
          </a:p>
          <a:p>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9549" y="124460"/>
            <a:ext cx="8596668" cy="1320800"/>
          </a:xfrm>
        </p:spPr>
        <p:txBody>
          <a:bodyPr>
            <a:normAutofit fontScale="90000"/>
          </a:bodyPr>
          <a:p>
            <a:r>
              <a:rPr lang="en-US"/>
              <a:t>RESULTS</a:t>
            </a:r>
            <a:br>
              <a:rPr lang="en-US"/>
            </a:br>
            <a:br>
              <a:rPr lang="en-US"/>
            </a:br>
            <a:r>
              <a:rPr lang="en-US" sz="1800">
                <a:solidFill>
                  <a:schemeClr val="tx1">
                    <a:lumMod val="75000"/>
                    <a:lumOff val="25000"/>
                  </a:schemeClr>
                </a:solidFill>
              </a:rPr>
              <a:t>This is signup form for college account where college can provide their name, username and set a password.</a:t>
            </a:r>
            <a:endParaRPr lang="en-US" sz="1800">
              <a:solidFill>
                <a:schemeClr val="tx1">
                  <a:lumMod val="75000"/>
                  <a:lumOff val="25000"/>
                </a:schemeClr>
              </a:solidFill>
            </a:endParaRPr>
          </a:p>
        </p:txBody>
      </p:sp>
      <p:pic>
        <p:nvPicPr>
          <p:cNvPr id="4" name="Content Placeholder 3" descr="Screenshot (642)"/>
          <p:cNvPicPr>
            <a:picLocks noChangeAspect="1"/>
          </p:cNvPicPr>
          <p:nvPr>
            <p:ph idx="1"/>
          </p:nvPr>
        </p:nvPicPr>
        <p:blipFill>
          <a:blip r:embed="rId1"/>
          <a:stretch>
            <a:fillRect/>
          </a:stretch>
        </p:blipFill>
        <p:spPr>
          <a:xfrm>
            <a:off x="855345" y="2058035"/>
            <a:ext cx="8491220" cy="441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8274" y="113665"/>
            <a:ext cx="8596668" cy="1320800"/>
          </a:xfrm>
        </p:spPr>
        <p:txBody>
          <a:bodyPr>
            <a:normAutofit fontScale="90000"/>
          </a:bodyPr>
          <a:p>
            <a:r>
              <a:rPr lang="en-US"/>
              <a:t>RESULTS</a:t>
            </a:r>
            <a:br>
              <a:rPr lang="en-US"/>
            </a:br>
            <a:br>
              <a:rPr lang="en-US"/>
            </a:br>
            <a:r>
              <a:rPr lang="en-US" sz="1800">
                <a:solidFill>
                  <a:schemeClr val="tx1">
                    <a:lumMod val="75000"/>
                    <a:lumOff val="25000"/>
                  </a:schemeClr>
                </a:solidFill>
              </a:rPr>
              <a:t>Enroll student form is to enroll a new student by providing their enrollment ID, name, course type and joining date.</a:t>
            </a:r>
            <a:endParaRPr lang="en-US" sz="1800">
              <a:solidFill>
                <a:schemeClr val="tx1">
                  <a:lumMod val="75000"/>
                  <a:lumOff val="25000"/>
                </a:schemeClr>
              </a:solidFill>
            </a:endParaRPr>
          </a:p>
        </p:txBody>
      </p:sp>
      <p:pic>
        <p:nvPicPr>
          <p:cNvPr id="4" name="Content Placeholder 3" descr="Screenshot (643)"/>
          <p:cNvPicPr>
            <a:picLocks noChangeAspect="1"/>
          </p:cNvPicPr>
          <p:nvPr>
            <p:ph idx="1"/>
          </p:nvPr>
        </p:nvPicPr>
        <p:blipFill>
          <a:blip r:embed="rId1"/>
          <a:stretch>
            <a:fillRect/>
          </a:stretch>
        </p:blipFill>
        <p:spPr>
          <a:xfrm>
            <a:off x="672465" y="1896745"/>
            <a:ext cx="8408670" cy="4855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119" y="0"/>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This form is to upload the certificates on blockchain and for every ID, certificate can be uploaded only once per course.</a:t>
            </a:r>
            <a:endParaRPr lang="en-US" sz="2000">
              <a:solidFill>
                <a:schemeClr val="tx1">
                  <a:lumMod val="75000"/>
                  <a:lumOff val="25000"/>
                </a:schemeClr>
              </a:solidFill>
            </a:endParaRPr>
          </a:p>
        </p:txBody>
      </p:sp>
      <p:pic>
        <p:nvPicPr>
          <p:cNvPr id="4" name="Content Placeholder 3" descr="Screenshot (644)"/>
          <p:cNvPicPr>
            <a:picLocks noChangeAspect="1"/>
          </p:cNvPicPr>
          <p:nvPr>
            <p:ph idx="1"/>
          </p:nvPr>
        </p:nvPicPr>
        <p:blipFill>
          <a:blip r:embed="rId1"/>
          <a:stretch>
            <a:fillRect/>
          </a:stretch>
        </p:blipFill>
        <p:spPr>
          <a:xfrm>
            <a:off x="690880" y="1798955"/>
            <a:ext cx="8590915" cy="48837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5259" y="0"/>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Here we can view all the enrolled students of a particular course. All student details along with their certificate is displayed.</a:t>
            </a:r>
            <a:br>
              <a:rPr lang="en-US"/>
            </a:br>
            <a:endParaRPr lang="en-US"/>
          </a:p>
        </p:txBody>
      </p:sp>
      <p:pic>
        <p:nvPicPr>
          <p:cNvPr id="4" name="Content Placeholder 3" descr="Screenshot (646)"/>
          <p:cNvPicPr>
            <a:picLocks noChangeAspect="1"/>
          </p:cNvPicPr>
          <p:nvPr>
            <p:ph idx="1"/>
          </p:nvPr>
        </p:nvPicPr>
        <p:blipFill>
          <a:blip r:embed="rId1"/>
          <a:stretch>
            <a:fillRect/>
          </a:stretch>
        </p:blipFill>
        <p:spPr>
          <a:xfrm>
            <a:off x="654685" y="1837690"/>
            <a:ext cx="8802370" cy="4912360"/>
          </a:xfrm>
          <a:prstGeom prst="rect">
            <a:avLst/>
          </a:prstGeom>
        </p:spPr>
      </p:pic>
      <p:sp>
        <p:nvSpPr>
          <p:cNvPr id="3" name="Text Box 2"/>
          <p:cNvSpPr txBox="1"/>
          <p:nvPr/>
        </p:nvSpPr>
        <p:spPr>
          <a:xfrm>
            <a:off x="2378075" y="390525"/>
            <a:ext cx="309880" cy="368300"/>
          </a:xfrm>
          <a:prstGeom prst="rect">
            <a:avLst/>
          </a:prstGeom>
          <a:noFill/>
        </p:spPr>
        <p:txBody>
          <a:bodyPr wrap="non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119" y="78105"/>
            <a:ext cx="8596668" cy="1320800"/>
          </a:xfrm>
        </p:spPr>
        <p:txBody>
          <a:bodyPr>
            <a:normAutofit fontScale="90000"/>
          </a:bodyPr>
          <a:p>
            <a:r>
              <a:rPr lang="en-US"/>
              <a:t>RESULTS</a:t>
            </a:r>
            <a:br>
              <a:rPr lang="en-US"/>
            </a:br>
            <a:br>
              <a:rPr lang="en-US" sz="2000">
                <a:solidFill>
                  <a:schemeClr val="tx1">
                    <a:lumMod val="75000"/>
                    <a:lumOff val="25000"/>
                  </a:schemeClr>
                </a:solidFill>
              </a:rPr>
            </a:br>
            <a:r>
              <a:rPr lang="en-US" sz="2000">
                <a:solidFill>
                  <a:schemeClr val="tx1">
                    <a:lumMod val="75000"/>
                    <a:lumOff val="25000"/>
                  </a:schemeClr>
                </a:solidFill>
              </a:rPr>
              <a:t>This is student’s login page and they can enroll with ID provided by the college during admission.</a:t>
            </a:r>
            <a:endParaRPr lang="en-US" sz="2000">
              <a:solidFill>
                <a:schemeClr val="tx1">
                  <a:lumMod val="75000"/>
                  <a:lumOff val="25000"/>
                </a:schemeClr>
              </a:solidFill>
            </a:endParaRPr>
          </a:p>
        </p:txBody>
      </p:sp>
      <p:pic>
        <p:nvPicPr>
          <p:cNvPr id="4" name="Content Placeholder 3" descr="Screenshot (647)"/>
          <p:cNvPicPr>
            <a:picLocks noChangeAspect="1"/>
          </p:cNvPicPr>
          <p:nvPr>
            <p:ph idx="1"/>
          </p:nvPr>
        </p:nvPicPr>
        <p:blipFill>
          <a:blip r:embed="rId1"/>
          <a:stretch>
            <a:fillRect/>
          </a:stretch>
        </p:blipFill>
        <p:spPr>
          <a:xfrm>
            <a:off x="968375" y="1894205"/>
            <a:ext cx="8570595" cy="4552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0334" y="0"/>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Students can view their certificate along with other details on view certificate page.</a:t>
            </a:r>
            <a:endParaRPr lang="en-US" sz="2000">
              <a:solidFill>
                <a:schemeClr val="tx1">
                  <a:lumMod val="75000"/>
                  <a:lumOff val="25000"/>
                </a:schemeClr>
              </a:solidFill>
            </a:endParaRPr>
          </a:p>
        </p:txBody>
      </p:sp>
      <p:pic>
        <p:nvPicPr>
          <p:cNvPr id="4" name="Content Placeholder 3" descr="Screenshot (648)"/>
          <p:cNvPicPr>
            <a:picLocks noChangeAspect="1"/>
          </p:cNvPicPr>
          <p:nvPr>
            <p:ph idx="1"/>
          </p:nvPr>
        </p:nvPicPr>
        <p:blipFill>
          <a:blip r:embed="rId1"/>
          <a:stretch>
            <a:fillRect/>
          </a:stretch>
        </p:blipFill>
        <p:spPr>
          <a:xfrm>
            <a:off x="807085" y="1879600"/>
            <a:ext cx="8712200" cy="46386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9549" y="0"/>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Company can login using their username and password. New users can create an account using sign up form.</a:t>
            </a:r>
            <a:endParaRPr lang="en-US" sz="2000">
              <a:solidFill>
                <a:schemeClr val="tx1">
                  <a:lumMod val="75000"/>
                  <a:lumOff val="25000"/>
                </a:schemeClr>
              </a:solidFill>
            </a:endParaRPr>
          </a:p>
        </p:txBody>
      </p:sp>
      <p:pic>
        <p:nvPicPr>
          <p:cNvPr id="4" name="Content Placeholder 3" descr="Screenshot (649)"/>
          <p:cNvPicPr>
            <a:picLocks noChangeAspect="1"/>
          </p:cNvPicPr>
          <p:nvPr>
            <p:ph idx="1"/>
          </p:nvPr>
        </p:nvPicPr>
        <p:blipFill>
          <a:blip r:embed="rId1"/>
          <a:stretch>
            <a:fillRect/>
          </a:stretch>
        </p:blipFill>
        <p:spPr>
          <a:xfrm>
            <a:off x="786765" y="1903095"/>
            <a:ext cx="9158605" cy="4543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347" y="249194"/>
            <a:ext cx="8596668" cy="898611"/>
          </a:xfrm>
        </p:spPr>
        <p:txBody>
          <a:bodyPr>
            <a:normAutofit/>
          </a:bodyPr>
          <a:lstStyle/>
          <a:p>
            <a:r>
              <a:rPr lang="en-US" sz="4800" dirty="0"/>
              <a:t>ABSTRACT</a:t>
            </a:r>
            <a:endParaRPr lang="en-US" sz="4800" dirty="0"/>
          </a:p>
        </p:txBody>
      </p:sp>
      <p:sp>
        <p:nvSpPr>
          <p:cNvPr id="3" name="Content Placeholder 2"/>
          <p:cNvSpPr>
            <a:spLocks noGrp="1"/>
          </p:cNvSpPr>
          <p:nvPr>
            <p:ph idx="1"/>
          </p:nvPr>
        </p:nvSpPr>
        <p:spPr>
          <a:xfrm>
            <a:off x="353060" y="1447165"/>
            <a:ext cx="9272905" cy="4618990"/>
          </a:xfrm>
        </p:spPr>
        <p:txBody>
          <a:bodyPr vert="horz" lIns="91440" tIns="45720" rIns="91440" bIns="45720" rtlCol="0" anchor="t">
            <a:normAutofit fontScale="30000"/>
          </a:bodyPr>
          <a:lstStyle/>
          <a:p>
            <a:pPr marL="0" indent="0" algn="just">
              <a:lnSpc>
                <a:spcPct val="110000"/>
              </a:lnSpc>
              <a:buFont typeface="Wingdings" panose="05000000000000000000" pitchFamily="2" charset="2"/>
              <a:buNone/>
            </a:pPr>
            <a:r>
              <a:rPr lang="en-US" sz="6665"/>
              <a:t>The DApp (Decentralised Application) being developed enables easy verification of credentials by storing the certificates on Ethereum blockchain network using IPFS (Inter Planetary File System) which is a distributed file system, thereby making the information stored immutable and secure. The website is being developed in three phases. In the first phase, the college enrolls students and uploads their credentials on the Ethereum blockchain. In the second phase, students can view their credentials and access requests sent by companies. In the third phase, companies can send access requests to students whose credentials they want to verify. Once the students accept the access requests, they can view their credentials.</a:t>
            </a:r>
            <a:endParaRPr lang="en-US" sz="8000"/>
          </a:p>
          <a:p>
            <a:pPr algn="just"/>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78105"/>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Companies can send access request to students by providing student ID, the college name and the course type that the student enrolled in.</a:t>
            </a:r>
            <a:endParaRPr lang="en-US" sz="2000">
              <a:solidFill>
                <a:schemeClr val="tx1">
                  <a:lumMod val="75000"/>
                  <a:lumOff val="25000"/>
                </a:schemeClr>
              </a:solidFill>
            </a:endParaRPr>
          </a:p>
        </p:txBody>
      </p:sp>
      <p:pic>
        <p:nvPicPr>
          <p:cNvPr id="4" name="Content Placeholder 3" descr="Screenshot (650)"/>
          <p:cNvPicPr>
            <a:picLocks noChangeAspect="1"/>
          </p:cNvPicPr>
          <p:nvPr>
            <p:ph idx="1"/>
          </p:nvPr>
        </p:nvPicPr>
        <p:blipFill>
          <a:blip r:embed="rId1"/>
          <a:stretch>
            <a:fillRect/>
          </a:stretch>
        </p:blipFill>
        <p:spPr>
          <a:xfrm>
            <a:off x="677545" y="2171700"/>
            <a:ext cx="9114790" cy="43884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6699" y="0"/>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Students can view the access requests sent by different colleges and they have the option to either</a:t>
            </a:r>
            <a:r>
              <a:rPr lang="en-US" sz="2000"/>
              <a:t> </a:t>
            </a:r>
            <a:r>
              <a:rPr lang="en-US" sz="2000">
                <a:solidFill>
                  <a:schemeClr val="tx1">
                    <a:lumMod val="75000"/>
                    <a:lumOff val="25000"/>
                  </a:schemeClr>
                </a:solidFill>
              </a:rPr>
              <a:t>accept or reject the request.</a:t>
            </a:r>
            <a:endParaRPr lang="en-US" sz="2000">
              <a:solidFill>
                <a:schemeClr val="tx1">
                  <a:lumMod val="75000"/>
                  <a:lumOff val="25000"/>
                </a:schemeClr>
              </a:solidFill>
            </a:endParaRPr>
          </a:p>
        </p:txBody>
      </p:sp>
      <p:pic>
        <p:nvPicPr>
          <p:cNvPr id="4" name="Content Placeholder 3" descr="Screenshot (651)"/>
          <p:cNvPicPr>
            <a:picLocks noChangeAspect="1"/>
          </p:cNvPicPr>
          <p:nvPr>
            <p:ph idx="1"/>
          </p:nvPr>
        </p:nvPicPr>
        <p:blipFill>
          <a:blip r:embed="rId1"/>
          <a:stretch>
            <a:fillRect/>
          </a:stretch>
        </p:blipFill>
        <p:spPr>
          <a:xfrm>
            <a:off x="676910" y="1831340"/>
            <a:ext cx="8903335" cy="46666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6699" y="0"/>
            <a:ext cx="8596668" cy="1320800"/>
          </a:xfrm>
        </p:spPr>
        <p:txBody>
          <a:bodyPr>
            <a:normAutofit fontScale="90000"/>
          </a:bodyPr>
          <a:p>
            <a:r>
              <a:rPr lang="en-US"/>
              <a:t>RESULTS</a:t>
            </a:r>
            <a:br>
              <a:rPr lang="en-US"/>
            </a:br>
            <a:br>
              <a:rPr lang="en-US"/>
            </a:br>
            <a:r>
              <a:rPr lang="en-US" sz="2000">
                <a:solidFill>
                  <a:schemeClr val="tx1">
                    <a:lumMod val="75000"/>
                    <a:lumOff val="25000"/>
                  </a:schemeClr>
                </a:solidFill>
              </a:rPr>
              <a:t>Companies can access the details and certificate of students who have accepted the requests.</a:t>
            </a:r>
            <a:endParaRPr lang="en-US" sz="2000">
              <a:solidFill>
                <a:schemeClr val="tx1">
                  <a:lumMod val="75000"/>
                  <a:lumOff val="25000"/>
                </a:schemeClr>
              </a:solidFill>
            </a:endParaRPr>
          </a:p>
        </p:txBody>
      </p:sp>
      <p:pic>
        <p:nvPicPr>
          <p:cNvPr id="4" name="Content Placeholder 3" descr="Screenshot (652)"/>
          <p:cNvPicPr>
            <a:picLocks noChangeAspect="1"/>
          </p:cNvPicPr>
          <p:nvPr>
            <p:ph idx="1"/>
          </p:nvPr>
        </p:nvPicPr>
        <p:blipFill>
          <a:blip r:embed="rId1"/>
          <a:stretch>
            <a:fillRect/>
          </a:stretch>
        </p:blipFill>
        <p:spPr>
          <a:xfrm>
            <a:off x="676910" y="1838325"/>
            <a:ext cx="8873490" cy="4547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CONCLUSION</a:t>
            </a:r>
            <a:endParaRPr lang="en-US" sz="48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Font typeface="Wingdings" panose="05000000000000000000" pitchFamily="2" charset="2"/>
              <a:buNone/>
            </a:pPr>
            <a:r>
              <a:rPr lang="en-US" sz="2000" dirty="0">
                <a:ea typeface="+mn-lt"/>
                <a:cs typeface="+mn-lt"/>
              </a:rPr>
              <a:t>The project presents a simple and pragmatic blockchain based architecture for secure sharing of student’s credentials. A network is formed among college, student and companies. This system can be further extended to storing documents other than certificates in the future.</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EXISTING SYSTEM</a:t>
            </a:r>
            <a:endParaRPr lang="en-US" sz="4000" dirty="0"/>
          </a:p>
        </p:txBody>
      </p:sp>
      <p:sp>
        <p:nvSpPr>
          <p:cNvPr id="3" name="Content Placeholder 2"/>
          <p:cNvSpPr>
            <a:spLocks noGrp="1"/>
          </p:cNvSpPr>
          <p:nvPr>
            <p:ph idx="1"/>
          </p:nvPr>
        </p:nvSpPr>
        <p:spPr>
          <a:xfrm>
            <a:off x="596265" y="1571625"/>
            <a:ext cx="8493125" cy="1772920"/>
          </a:xfrm>
        </p:spPr>
        <p:txBody>
          <a:bodyPr vert="horz" lIns="91440" tIns="45720" rIns="91440" bIns="45720" rtlCol="0" anchor="t">
            <a:noAutofit/>
          </a:bodyPr>
          <a:lstStyle/>
          <a:p>
            <a:pPr algn="just">
              <a:buFont typeface="Wingdings" panose="05000000000000000000" pitchFamily="2" charset="2"/>
              <a:buChar char="Ø"/>
            </a:pPr>
            <a:r>
              <a:rPr lang="en-US" sz="2400" dirty="0">
                <a:ea typeface="+mn-lt"/>
                <a:cs typeface="+mn-lt"/>
              </a:rPr>
              <a:t>There is no digitalized way to verify the certificate.</a:t>
            </a:r>
            <a:endParaRPr lang="en-US" sz="2400"/>
          </a:p>
          <a:p>
            <a:pPr algn="just">
              <a:buFont typeface="Wingdings" panose="05000000000000000000" pitchFamily="2" charset="2"/>
              <a:buChar char="Ø"/>
            </a:pPr>
            <a:r>
              <a:rPr lang="en-US" sz="2400" dirty="0">
                <a:ea typeface="+mn-lt"/>
                <a:cs typeface="+mn-lt"/>
              </a:rPr>
              <a:t>Some universities store certificates in digital form but are also in a centralized network where there is a chance of tampering the certificate. </a:t>
            </a:r>
            <a:endParaRPr lang="en-US" sz="2400"/>
          </a:p>
          <a:p>
            <a:pPr marL="0" indent="0" algn="just">
              <a:buFont typeface="Wingdings" panose="05000000000000000000" pitchFamily="2" charset="2"/>
              <a:buNone/>
            </a:pPr>
            <a:r>
              <a:rPr lang="en-US" sz="3600" dirty="0">
                <a:solidFill>
                  <a:schemeClr val="accent1"/>
                </a:solidFill>
                <a:sym typeface="+mn-ea"/>
              </a:rPr>
              <a:t>DISADVANTAGES</a:t>
            </a:r>
            <a:endParaRPr lang="en-US" sz="3600" dirty="0">
              <a:solidFill>
                <a:schemeClr val="accent1"/>
              </a:solidFill>
              <a:sym typeface="+mn-ea"/>
            </a:endParaRPr>
          </a:p>
          <a:p>
            <a:pPr algn="just">
              <a:buFont typeface="Wingdings" panose="05000000000000000000" pitchFamily="2" charset="2"/>
              <a:buChar char="Ø"/>
            </a:pPr>
            <a:r>
              <a:rPr lang="en-US" sz="2400" dirty="0">
                <a:ea typeface="+mn-lt"/>
                <a:cs typeface="+mn-lt"/>
                <a:sym typeface="+mn-ea"/>
              </a:rPr>
              <a:t>There is no digitalized way to verify the certificate.</a:t>
            </a:r>
            <a:endParaRPr lang="en-US" sz="2400"/>
          </a:p>
          <a:p>
            <a:pPr algn="just">
              <a:buFont typeface="Wingdings" panose="05000000000000000000" pitchFamily="2" charset="2"/>
              <a:buChar char="Ø"/>
            </a:pPr>
            <a:r>
              <a:rPr lang="en-US" sz="2400" dirty="0">
                <a:ea typeface="+mn-lt"/>
                <a:cs typeface="+mn-lt"/>
                <a:sym typeface="+mn-ea"/>
              </a:rPr>
              <a:t>Delay in the employer verification process and a chance to manage the concerned section personnel of the university or college who receive the verification calls. </a:t>
            </a:r>
            <a:endParaRPr lang="en-US" sz="2400"/>
          </a:p>
          <a:p>
            <a:pPr marL="0" indent="0" algn="just">
              <a:buFont typeface="Wingdings" panose="05000000000000000000" pitchFamily="2" charset="2"/>
              <a:buNone/>
            </a:pPr>
            <a:endParaRPr lang="en-US" sz="4000" dirty="0">
              <a:solidFill>
                <a:schemeClr val="accent1"/>
              </a:solidFill>
            </a:endParaRPr>
          </a:p>
          <a:p>
            <a:pPr algn="just">
              <a:buFont typeface="Wingdings" panose="05000000000000000000" pitchFamily="2" charset="2"/>
              <a:buChar char="Ø"/>
            </a:pPr>
            <a:endParaRPr lang="en-US" sz="2400" dirty="0"/>
          </a:p>
          <a:p>
            <a:pPr marL="0" indent="0" algn="just">
              <a:buFont typeface="Wingdings" panose="05000000000000000000" pitchFamily="2" charset="2"/>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PROPOSED SYSTEM</a:t>
            </a:r>
            <a:endParaRPr lang="en-US" sz="4000" dirty="0"/>
          </a:p>
        </p:txBody>
      </p:sp>
      <p:sp>
        <p:nvSpPr>
          <p:cNvPr id="3" name="Content Placeholder 2"/>
          <p:cNvSpPr>
            <a:spLocks noGrp="1"/>
          </p:cNvSpPr>
          <p:nvPr>
            <p:ph sz="half" idx="1"/>
          </p:nvPr>
        </p:nvSpPr>
        <p:spPr>
          <a:xfrm>
            <a:off x="585470" y="1503045"/>
            <a:ext cx="4380865" cy="5012055"/>
          </a:xfrm>
        </p:spPr>
        <p:txBody>
          <a:bodyPr vert="horz" lIns="91440" tIns="45720" rIns="91440" bIns="45720" rtlCol="0" anchor="t">
            <a:normAutofit fontScale="80000"/>
          </a:bodyPr>
          <a:lstStyle/>
          <a:p>
            <a:pPr algn="just">
              <a:buFont typeface="Wingdings" panose="05000000000000000000" pitchFamily="2" charset="2"/>
              <a:buChar char="Ø"/>
            </a:pPr>
            <a:r>
              <a:rPr lang="en-US" sz="2400" dirty="0">
                <a:ea typeface="+mn-lt"/>
                <a:cs typeface="+mn-lt"/>
              </a:rPr>
              <a:t>It provides a platform to store and verify the student credentials using blockchain technology.</a:t>
            </a:r>
            <a:endParaRPr lang="en-US" sz="2400"/>
          </a:p>
          <a:p>
            <a:pPr algn="just">
              <a:buFont typeface="Wingdings" panose="05000000000000000000" pitchFamily="2" charset="2"/>
              <a:buChar char="Ø"/>
            </a:pPr>
            <a:r>
              <a:rPr lang="en-US" sz="2400" dirty="0">
                <a:ea typeface="+mn-lt"/>
                <a:cs typeface="+mn-lt"/>
              </a:rPr>
              <a:t>With the help of the unique certificate ID, student can verify the certificate and also the company can verify whether the certificate provided by the student is authorized or not. </a:t>
            </a:r>
            <a:endParaRPr lang="en-US" sz="2400" dirty="0"/>
          </a:p>
          <a:p>
            <a:pPr marL="0" indent="0" algn="just">
              <a:buFont typeface="Wingdings" panose="05000000000000000000" pitchFamily="2" charset="2"/>
              <a:buNone/>
            </a:pPr>
            <a:r>
              <a:rPr lang="en-US" sz="3600" dirty="0">
                <a:solidFill>
                  <a:schemeClr val="accent1"/>
                </a:solidFill>
              </a:rPr>
              <a:t>ADVANTAGES</a:t>
            </a:r>
            <a:endParaRPr lang="en-US" sz="3600" dirty="0">
              <a:solidFill>
                <a:schemeClr val="accent1"/>
              </a:solidFill>
            </a:endParaRPr>
          </a:p>
          <a:p>
            <a:pPr algn="just">
              <a:buFont typeface="Wingdings" panose="05000000000000000000" charset="0"/>
              <a:buChar char="Ø"/>
            </a:pPr>
            <a:r>
              <a:rPr lang="en-US" sz="2400" dirty="0">
                <a:solidFill>
                  <a:schemeClr val="tx1">
                    <a:lumMod val="75000"/>
                    <a:lumOff val="25000"/>
                  </a:schemeClr>
                </a:solidFill>
              </a:rPr>
              <a:t>No one can tamper or create any fake degrees.</a:t>
            </a:r>
            <a:endParaRPr lang="en-US" sz="2400" dirty="0">
              <a:solidFill>
                <a:schemeClr val="tx1">
                  <a:lumMod val="75000"/>
                  <a:lumOff val="25000"/>
                </a:schemeClr>
              </a:solidFill>
            </a:endParaRPr>
          </a:p>
          <a:p>
            <a:pPr algn="just">
              <a:buFont typeface="Wingdings" panose="05000000000000000000" charset="0"/>
              <a:buChar char="Ø"/>
            </a:pPr>
            <a:r>
              <a:rPr lang="en-US" sz="2400" dirty="0">
                <a:solidFill>
                  <a:schemeClr val="tx1">
                    <a:lumMod val="75000"/>
                    <a:lumOff val="25000"/>
                  </a:schemeClr>
                </a:solidFill>
              </a:rPr>
              <a:t>Employer verification becomes easy.</a:t>
            </a:r>
            <a:endParaRPr lang="en-US" sz="2400" dirty="0">
              <a:solidFill>
                <a:schemeClr val="tx1">
                  <a:lumMod val="75000"/>
                  <a:lumOff val="25000"/>
                </a:schemeClr>
              </a:solidFill>
            </a:endParaRPr>
          </a:p>
        </p:txBody>
      </p:sp>
      <p:pic>
        <p:nvPicPr>
          <p:cNvPr id="4" name="Content Placeholder 3" descr="Screenshot (656)"/>
          <p:cNvPicPr>
            <a:picLocks noChangeAspect="1"/>
          </p:cNvPicPr>
          <p:nvPr>
            <p:ph sz="half" idx="2"/>
          </p:nvPr>
        </p:nvPicPr>
        <p:blipFill>
          <a:blip r:embed="rId1"/>
          <a:stretch>
            <a:fillRect/>
          </a:stretch>
        </p:blipFill>
        <p:spPr>
          <a:xfrm>
            <a:off x="5113020" y="892810"/>
            <a:ext cx="6320790" cy="5072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HARDWARE REQUIREMENTS</a:t>
            </a:r>
            <a:endParaRPr lang="en-US" sz="3200" dirty="0"/>
          </a:p>
        </p:txBody>
      </p:sp>
      <p:sp>
        <p:nvSpPr>
          <p:cNvPr id="3" name="Content Placeholder 2"/>
          <p:cNvSpPr>
            <a:spLocks noGrp="1"/>
          </p:cNvSpPr>
          <p:nvPr>
            <p:ph idx="1"/>
          </p:nvPr>
        </p:nvSpPr>
        <p:spPr>
          <a:xfrm>
            <a:off x="677545" y="1249680"/>
            <a:ext cx="8596630" cy="5276850"/>
          </a:xfrm>
        </p:spPr>
        <p:txBody>
          <a:bodyPr vert="horz" lIns="91440" tIns="45720" rIns="91440" bIns="45720" rtlCol="0" anchor="t">
            <a:normAutofit/>
          </a:bodyPr>
          <a:lstStyle/>
          <a:p>
            <a:pPr marL="0" indent="0" algn="just">
              <a:buNone/>
            </a:pPr>
            <a:endParaRPr lang="en-US" sz="1800" dirty="0">
              <a:ea typeface="+mn-lt"/>
              <a:cs typeface="+mn-lt"/>
            </a:endParaRPr>
          </a:p>
          <a:p>
            <a:pPr marL="457200" lvl="1" indent="0">
              <a:buNone/>
            </a:pPr>
            <a:r>
              <a:rPr lang="en-US" sz="1800" dirty="0">
                <a:ea typeface="+mn-lt"/>
                <a:cs typeface="+mn-lt"/>
              </a:rPr>
              <a:t>• System : Intel Core i3 or above </a:t>
            </a:r>
            <a:endParaRPr lang="en-US" sz="1800" dirty="0"/>
          </a:p>
          <a:p>
            <a:pPr marL="457200" lvl="1" indent="0">
              <a:buNone/>
            </a:pPr>
            <a:r>
              <a:rPr lang="en-US" sz="1800" dirty="0">
                <a:ea typeface="+mn-lt"/>
                <a:cs typeface="+mn-lt"/>
              </a:rPr>
              <a:t>• Hard Disk :10 GB </a:t>
            </a:r>
            <a:endParaRPr lang="en-US" sz="1800" dirty="0"/>
          </a:p>
          <a:p>
            <a:pPr marL="457200" lvl="1" indent="0">
              <a:buNone/>
            </a:pPr>
            <a:r>
              <a:rPr lang="en-US" sz="1800" dirty="0">
                <a:ea typeface="+mn-lt"/>
                <a:cs typeface="+mn-lt"/>
              </a:rPr>
              <a:t>• Input Devices : Keyboard, Mouse </a:t>
            </a:r>
            <a:endParaRPr lang="en-US" sz="1800" dirty="0"/>
          </a:p>
          <a:p>
            <a:pPr marL="457200" lvl="1" indent="0">
              <a:buNone/>
            </a:pPr>
            <a:r>
              <a:rPr lang="en-US" sz="1800" dirty="0">
                <a:ea typeface="+mn-lt"/>
                <a:cs typeface="+mn-lt"/>
              </a:rPr>
              <a:t>• Ram : 2 GB</a:t>
            </a:r>
            <a:endParaRPr lang="en-US" sz="1800" dirty="0"/>
          </a:p>
          <a:p>
            <a:pPr marL="0" indent="0">
              <a:buNone/>
            </a:pPr>
            <a:endParaRPr lang="en-US" sz="1800" dirty="0"/>
          </a:p>
          <a:p>
            <a:pPr marL="0" indent="0">
              <a:buNone/>
            </a:pPr>
            <a:r>
              <a:rPr lang="en-US" sz="3200" dirty="0">
                <a:solidFill>
                  <a:schemeClr val="accent1"/>
                </a:solidFill>
              </a:rPr>
              <a:t>SOFTWARE REQUIREMENTS</a:t>
            </a:r>
            <a:endParaRPr lang="en-US" sz="3200" dirty="0">
              <a:solidFill>
                <a:schemeClr val="accent1"/>
              </a:solidFill>
            </a:endParaRPr>
          </a:p>
          <a:p>
            <a:pPr marL="0" indent="0">
              <a:buNone/>
            </a:pPr>
            <a:endParaRPr lang="en-US" sz="3200" dirty="0">
              <a:solidFill>
                <a:schemeClr val="accent1"/>
              </a:solidFill>
            </a:endParaRPr>
          </a:p>
          <a:p>
            <a:pPr marL="457200" lvl="1" indent="0" algn="just">
              <a:buNone/>
            </a:pPr>
            <a:r>
              <a:rPr lang="en-US" dirty="0">
                <a:ea typeface="+mn-lt"/>
                <a:cs typeface="+mn-lt"/>
                <a:sym typeface="+mn-ea"/>
              </a:rPr>
              <a:t>•</a:t>
            </a:r>
            <a:r>
              <a:rPr lang="en-US" sz="1800" dirty="0">
                <a:ea typeface="+mn-lt"/>
                <a:cs typeface="+mn-lt"/>
                <a:sym typeface="+mn-ea"/>
              </a:rPr>
              <a:t> Operating system : Windows 7 or above </a:t>
            </a:r>
            <a:endParaRPr lang="en-US" sz="1800"/>
          </a:p>
          <a:p>
            <a:pPr marL="457200" lvl="1" indent="0" algn="just">
              <a:buNone/>
            </a:pPr>
            <a:r>
              <a:rPr lang="en-US" sz="1800" dirty="0">
                <a:ea typeface="+mn-lt"/>
                <a:cs typeface="+mn-lt"/>
                <a:sym typeface="+mn-ea"/>
              </a:rPr>
              <a:t>• Coding Language : JavaScript, Solidity </a:t>
            </a:r>
            <a:endParaRPr lang="en-US" sz="1800"/>
          </a:p>
          <a:p>
            <a:pPr marL="457200" lvl="1" indent="0" algn="just">
              <a:buNone/>
            </a:pPr>
            <a:r>
              <a:rPr lang="en-US" sz="1800" dirty="0">
                <a:ea typeface="+mn-lt"/>
                <a:cs typeface="+mn-lt"/>
                <a:sym typeface="+mn-ea"/>
              </a:rPr>
              <a:t>• Text Editor : Any text editor </a:t>
            </a:r>
            <a:endParaRPr lang="en-US" sz="1800"/>
          </a:p>
          <a:p>
            <a:pPr marL="457200" lvl="1" indent="0" algn="just">
              <a:buNone/>
            </a:pPr>
            <a:r>
              <a:rPr lang="en-US" sz="1800" dirty="0">
                <a:ea typeface="+mn-lt"/>
                <a:cs typeface="+mn-lt"/>
                <a:sym typeface="+mn-ea"/>
              </a:rPr>
              <a:t>• Web Browser : Google Chrome or Mozilla Firefox </a:t>
            </a:r>
            <a:endParaRPr lang="en-US" sz="1800" dirty="0"/>
          </a:p>
          <a:p>
            <a:pPr marL="0" indent="0">
              <a:buNone/>
            </a:pPr>
            <a:endParaRPr lang="en-US" sz="18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5255" y="609600"/>
            <a:ext cx="9138920" cy="4391660"/>
          </a:xfrm>
        </p:spPr>
        <p:txBody>
          <a:bodyPr/>
          <a:p>
            <a:r>
              <a:rPr lang="en-US"/>
              <a:t>   MODULES</a:t>
            </a:r>
            <a:endParaRPr lang="en-US"/>
          </a:p>
        </p:txBody>
      </p:sp>
      <p:sp>
        <p:nvSpPr>
          <p:cNvPr id="3" name="Content Placeholder 2"/>
          <p:cNvSpPr>
            <a:spLocks noGrp="1"/>
          </p:cNvSpPr>
          <p:nvPr>
            <p:ph idx="1"/>
          </p:nvPr>
        </p:nvSpPr>
        <p:spPr>
          <a:xfrm>
            <a:off x="464820" y="1421130"/>
            <a:ext cx="8677275" cy="4977130"/>
          </a:xfrm>
        </p:spPr>
        <p:txBody>
          <a:bodyPr>
            <a:noAutofit/>
          </a:bodyPr>
          <a:p>
            <a:pPr>
              <a:buFont typeface="Wingdings" panose="05000000000000000000" charset="0"/>
              <a:buChar char="Ø"/>
            </a:pPr>
            <a:r>
              <a:rPr lang="en-US" sz="2400"/>
              <a:t>College</a:t>
            </a:r>
            <a:endParaRPr lang="en-US" sz="2400"/>
          </a:p>
          <a:p>
            <a:pPr lvl="2">
              <a:buFont typeface="Wingdings" panose="05000000000000000000" charset="0"/>
              <a:buChar char="Ø"/>
            </a:pPr>
            <a:r>
              <a:rPr lang="en-US" sz="2000"/>
              <a:t> Enrolling student</a:t>
            </a:r>
            <a:endParaRPr lang="en-US" sz="2000"/>
          </a:p>
          <a:p>
            <a:pPr lvl="2">
              <a:buFont typeface="Wingdings" panose="05000000000000000000" charset="0"/>
              <a:buChar char="Ø"/>
            </a:pPr>
            <a:r>
              <a:rPr lang="en-US" sz="2000"/>
              <a:t> Uploading certificate</a:t>
            </a:r>
            <a:endParaRPr lang="en-US" sz="2000"/>
          </a:p>
          <a:p>
            <a:pPr lvl="2">
              <a:buFont typeface="Wingdings" panose="05000000000000000000" charset="0"/>
              <a:buChar char="Ø"/>
            </a:pPr>
            <a:r>
              <a:rPr lang="en-US" sz="2000"/>
              <a:t> View Students</a:t>
            </a:r>
            <a:endParaRPr lang="en-US" sz="2000"/>
          </a:p>
          <a:p>
            <a:pPr>
              <a:buFont typeface="Wingdings" panose="05000000000000000000" charset="0"/>
              <a:buChar char="Ø"/>
            </a:pPr>
            <a:r>
              <a:rPr lang="en-US" sz="2400"/>
              <a:t>Student</a:t>
            </a:r>
            <a:endParaRPr lang="en-US" sz="2400"/>
          </a:p>
          <a:p>
            <a:pPr lvl="2">
              <a:buFont typeface="Wingdings" panose="05000000000000000000" charset="0"/>
              <a:buChar char="Ø"/>
            </a:pPr>
            <a:r>
              <a:rPr lang="en-US" sz="2000"/>
              <a:t>View certificate</a:t>
            </a:r>
            <a:endParaRPr lang="en-US" sz="2000"/>
          </a:p>
          <a:p>
            <a:pPr lvl="2">
              <a:buFont typeface="Wingdings" panose="05000000000000000000" charset="0"/>
              <a:buChar char="Ø"/>
            </a:pPr>
            <a:r>
              <a:rPr lang="en-US" sz="2000"/>
              <a:t>Accept requests</a:t>
            </a:r>
            <a:endParaRPr lang="en-US" sz="2000"/>
          </a:p>
          <a:p>
            <a:pPr>
              <a:buFont typeface="Wingdings" panose="05000000000000000000" charset="0"/>
              <a:buChar char="Ø"/>
            </a:pPr>
            <a:r>
              <a:rPr lang="en-US" sz="2400"/>
              <a:t>Company</a:t>
            </a:r>
            <a:endParaRPr lang="en-US" sz="2400"/>
          </a:p>
          <a:p>
            <a:pPr lvl="2">
              <a:buFont typeface="Wingdings" panose="05000000000000000000" charset="0"/>
              <a:buChar char="Ø"/>
            </a:pPr>
            <a:r>
              <a:rPr lang="en-US" sz="2000"/>
              <a:t>Send access requests</a:t>
            </a:r>
            <a:endParaRPr lang="en-US" sz="2000"/>
          </a:p>
          <a:p>
            <a:pPr lvl="2">
              <a:buFont typeface="Wingdings" panose="05000000000000000000" charset="0"/>
              <a:buChar char="Ø"/>
            </a:pPr>
            <a:r>
              <a:rPr lang="en-US" sz="2000"/>
              <a:t>Access certificate</a:t>
            </a:r>
            <a:endParaRPr lang="en-US" sz="2000"/>
          </a:p>
          <a:p>
            <a:pPr>
              <a:buNone/>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3060" y="173355"/>
            <a:ext cx="8596630" cy="672465"/>
          </a:xfrm>
        </p:spPr>
        <p:txBody>
          <a:bodyPr/>
          <a:p>
            <a:r>
              <a:rPr lang="en-US"/>
              <a:t>PROJECT ARCITECTURE</a:t>
            </a:r>
            <a:endParaRPr lang="en-US"/>
          </a:p>
        </p:txBody>
      </p:sp>
      <p:pic>
        <p:nvPicPr>
          <p:cNvPr id="4" name="Content Placeholder 3" descr="Screenshot (641)"/>
          <p:cNvPicPr>
            <a:picLocks noChangeAspect="1"/>
          </p:cNvPicPr>
          <p:nvPr>
            <p:ph idx="1"/>
          </p:nvPr>
        </p:nvPicPr>
        <p:blipFill>
          <a:blip r:embed="rId1"/>
          <a:stretch>
            <a:fillRect/>
          </a:stretch>
        </p:blipFill>
        <p:spPr>
          <a:xfrm>
            <a:off x="1979930" y="1237615"/>
            <a:ext cx="6590030" cy="4996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3334" y="112395"/>
            <a:ext cx="8596668" cy="1320800"/>
          </a:xfrm>
        </p:spPr>
        <p:txBody>
          <a:bodyPr/>
          <a:p>
            <a:r>
              <a:rPr lang="en-US"/>
              <a:t>USECASE DIAGRAM</a:t>
            </a:r>
            <a:endParaRPr lang="en-US"/>
          </a:p>
        </p:txBody>
      </p:sp>
      <p:pic>
        <p:nvPicPr>
          <p:cNvPr id="4" name="Content Placeholder 3" descr="Screenshot (635)"/>
          <p:cNvPicPr>
            <a:picLocks noChangeAspect="1"/>
          </p:cNvPicPr>
          <p:nvPr>
            <p:ph idx="1"/>
          </p:nvPr>
        </p:nvPicPr>
        <p:blipFill>
          <a:blip r:embed="rId1"/>
          <a:stretch>
            <a:fillRect/>
          </a:stretch>
        </p:blipFill>
        <p:spPr>
          <a:xfrm>
            <a:off x="1924685" y="630555"/>
            <a:ext cx="6862445" cy="6236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5460" y="163195"/>
            <a:ext cx="8596630" cy="753110"/>
          </a:xfrm>
        </p:spPr>
        <p:txBody>
          <a:bodyPr/>
          <a:p>
            <a:r>
              <a:rPr lang="en-US"/>
              <a:t>CLASS DIAGRAM</a:t>
            </a:r>
            <a:endParaRPr lang="en-US"/>
          </a:p>
        </p:txBody>
      </p:sp>
      <p:pic>
        <p:nvPicPr>
          <p:cNvPr id="4" name="Content Placeholder 3" descr="Screenshot (637)"/>
          <p:cNvPicPr>
            <a:picLocks noChangeAspect="1"/>
          </p:cNvPicPr>
          <p:nvPr>
            <p:ph idx="1"/>
          </p:nvPr>
        </p:nvPicPr>
        <p:blipFill>
          <a:blip r:embed="rId1"/>
          <a:stretch>
            <a:fillRect/>
          </a:stretch>
        </p:blipFill>
        <p:spPr>
          <a:xfrm>
            <a:off x="1109345" y="916305"/>
            <a:ext cx="8200390" cy="539178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4244</Words>
  <Application>WPS Presentation</Application>
  <PresentationFormat>Widescreen</PresentationFormat>
  <Paragraphs>110</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Wingdings 3</vt:lpstr>
      <vt:lpstr>Symbol</vt:lpstr>
      <vt:lpstr>Arial</vt:lpstr>
      <vt:lpstr>Wingdings</vt:lpstr>
      <vt:lpstr>Trebuchet MS</vt:lpstr>
      <vt:lpstr>Microsoft YaHei</vt:lpstr>
      <vt:lpstr>Arial Unicode MS</vt:lpstr>
      <vt:lpstr>Calibri</vt:lpstr>
      <vt:lpstr>Facet</vt:lpstr>
      <vt:lpstr>											    NUTHANAKANTI BHASKAR</vt:lpstr>
      <vt:lpstr>ABSTRACT</vt:lpstr>
      <vt:lpstr>EXISTING SYSTEM</vt:lpstr>
      <vt:lpstr>PROPOSED SYSTEM</vt:lpstr>
      <vt:lpstr>HARDWARE REQUIREMENTS</vt:lpstr>
      <vt:lpstr>   MODULES</vt:lpstr>
      <vt:lpstr>PROJECT ARCITECTURE</vt:lpstr>
      <vt:lpstr>USECASE DIAGRAM</vt:lpstr>
      <vt:lpstr>CLASS DIAGRAM</vt:lpstr>
      <vt:lpstr>SEQUENCE DIAGRAM</vt:lpstr>
      <vt:lpstr>ACTIVITY DIAGRAM</vt:lpstr>
      <vt:lpstr>SAMPLE CODE</vt:lpstr>
      <vt:lpstr>RESULTS  This is signup form for college account where college can provide their name, username and set a password.</vt:lpstr>
      <vt:lpstr>RESULTS  Enroll student form is to enroll a new student by providing their enrollment ID, name, course type and joining date.</vt:lpstr>
      <vt:lpstr>RESULTS  This form is to upload the certificates on blockchain and for every ID, certificate can be uploaded only once per course.</vt:lpstr>
      <vt:lpstr>RESULTS  Here we can view all the enrolled students of a particular course. All student details along with their certificate is displayed. </vt:lpstr>
      <vt:lpstr>RESULTS  This is student’s login page and they can enroll with ID provided by the college during admission.</vt:lpstr>
      <vt:lpstr>RESULTS  Students can view their certificate along with other details on view certificate page.</vt:lpstr>
      <vt:lpstr>RESULTS  Company can login using their username and password. New users can create an account using sign up form.</vt:lpstr>
      <vt:lpstr>RESULTS  Companies can send access request to students by providing student ID, the college name and the course type that the student enrolled in.</vt:lpstr>
      <vt:lpstr>RESULTS  Students can view the access requests sent by different colleges and they have the option to either accept or reject the request.</vt:lpstr>
      <vt:lpstr>RESULTS  Companies can access the details and certificate of students who have accepted the requests.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cherry</cp:lastModifiedBy>
  <cp:revision>175</cp:revision>
  <dcterms:created xsi:type="dcterms:W3CDTF">2021-12-07T12:49:00Z</dcterms:created>
  <dcterms:modified xsi:type="dcterms:W3CDTF">2022-06-13T06:34:36Z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C2C2DACF24064E6D949EA662B653321C</vt:lpwstr>
  </property>
  <property fmtid="{D5CDD505-2E9C-101B-9397-08002B2CF9AE}" pid="3" name="KSOProductBuildVer">
    <vt:lpwstr>1033-11.2.0.11156</vt:lpwstr>
  </property>
</Properties>
</file>