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1" r:id="rId5"/>
    <p:sldId id="262" r:id="rId6"/>
    <p:sldId id="263" r:id="rId7"/>
    <p:sldId id="277" r:id="rId8"/>
    <p:sldId id="278" r:id="rId9"/>
    <p:sldId id="266" r:id="rId10"/>
    <p:sldId id="279" r:id="rId11"/>
    <p:sldId id="268" r:id="rId12"/>
    <p:sldId id="269" r:id="rId13"/>
    <p:sldId id="280" r:id="rId14"/>
    <p:sldId id="271" r:id="rId15"/>
    <p:sldId id="276"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Yellipogula" initials="G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402B99-B77D-44AF-8097-FACB023DE908}" v="23" dt="2025-10-16T05:16:49.7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ubheema350@outlook.com" userId="8d9e6ee331453773" providerId="LiveId" clId="{38D8219B-45AB-4872-AF8A-FCD25C6F4B3F}"/>
    <pc:docChg chg="undo custSel modSld">
      <pc:chgData name="rajubheema350@outlook.com" userId="8d9e6ee331453773" providerId="LiveId" clId="{38D8219B-45AB-4872-AF8A-FCD25C6F4B3F}" dt="2025-10-16T05:17:15.963" v="77" actId="20577"/>
      <pc:docMkLst>
        <pc:docMk/>
      </pc:docMkLst>
      <pc:sldChg chg="modSp mod">
        <pc:chgData name="rajubheema350@outlook.com" userId="8d9e6ee331453773" providerId="LiveId" clId="{38D8219B-45AB-4872-AF8A-FCD25C6F4B3F}" dt="2025-10-16T05:08:54.620" v="33" actId="27636"/>
        <pc:sldMkLst>
          <pc:docMk/>
          <pc:sldMk cId="0" sldId="259"/>
        </pc:sldMkLst>
        <pc:spChg chg="mod">
          <ac:chgData name="rajubheema350@outlook.com" userId="8d9e6ee331453773" providerId="LiveId" clId="{38D8219B-45AB-4872-AF8A-FCD25C6F4B3F}" dt="2025-10-16T05:08:54.620" v="33" actId="27636"/>
          <ac:spMkLst>
            <pc:docMk/>
            <pc:sldMk cId="0" sldId="259"/>
            <ac:spMk id="2" creationId="{00000000-0000-0000-0000-000000000000}"/>
          </ac:spMkLst>
        </pc:spChg>
      </pc:sldChg>
      <pc:sldChg chg="modSp mod">
        <pc:chgData name="rajubheema350@outlook.com" userId="8d9e6ee331453773" providerId="LiveId" clId="{38D8219B-45AB-4872-AF8A-FCD25C6F4B3F}" dt="2025-10-16T05:17:15.963" v="77" actId="20577"/>
        <pc:sldMkLst>
          <pc:docMk/>
          <pc:sldMk cId="0" sldId="260"/>
        </pc:sldMkLst>
        <pc:spChg chg="mod">
          <ac:chgData name="rajubheema350@outlook.com" userId="8d9e6ee331453773" providerId="LiveId" clId="{38D8219B-45AB-4872-AF8A-FCD25C6F4B3F}" dt="2025-10-16T05:17:15.963" v="77" actId="20577"/>
          <ac:spMkLst>
            <pc:docMk/>
            <pc:sldMk cId="0" sldId="260"/>
            <ac:spMk id="3" creationId="{00000000-0000-0000-0000-000000000000}"/>
          </ac:spMkLst>
        </pc:spChg>
      </pc:sldChg>
      <pc:sldChg chg="addSp delSp modSp mod">
        <pc:chgData name="rajubheema350@outlook.com" userId="8d9e6ee331453773" providerId="LiveId" clId="{38D8219B-45AB-4872-AF8A-FCD25C6F4B3F}" dt="2025-10-16T05:15:58.592" v="59"/>
        <pc:sldMkLst>
          <pc:docMk/>
          <pc:sldMk cId="0" sldId="280"/>
        </pc:sldMkLst>
        <pc:spChg chg="del mod">
          <ac:chgData name="rajubheema350@outlook.com" userId="8d9e6ee331453773" providerId="LiveId" clId="{38D8219B-45AB-4872-AF8A-FCD25C6F4B3F}" dt="2025-10-16T05:08:02.676" v="28" actId="3680"/>
          <ac:spMkLst>
            <pc:docMk/>
            <pc:sldMk cId="0" sldId="280"/>
            <ac:spMk id="3" creationId="{00000000-0000-0000-0000-000000000000}"/>
          </ac:spMkLst>
        </pc:spChg>
        <pc:graphicFrameChg chg="add mod ord modGraphic">
          <ac:chgData name="rajubheema350@outlook.com" userId="8d9e6ee331453773" providerId="LiveId" clId="{38D8219B-45AB-4872-AF8A-FCD25C6F4B3F}" dt="2025-10-16T05:15:58.592" v="59"/>
          <ac:graphicFrameMkLst>
            <pc:docMk/>
            <pc:sldMk cId="0" sldId="280"/>
            <ac:graphicFrameMk id="4" creationId="{0441D082-8147-7298-5C3F-673DB3DE4A2A}"/>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5A069CB8-F204-4D06-B913-C5A26A89888A}" type="datetimeFigureOut">
              <a:rPr lang="en-US" dirty="0"/>
              <a:t>10/16/2025</a:t>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FAB73BC-B049-4115-A692-8D63A059BFB8}" type="slidenum">
              <a:rPr lang="en-US" dirty="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102C1E-28F2-47E9-802D-339E64E2F920}" type="datetimeFigureOut">
              <a:rPr lang="en-US" dirty="0"/>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271A48-F18A-45B3-BC05-1E27DA3F88AF}" type="datetimeFigureOut">
              <a:rPr lang="en-US" dirty="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5DC5B261-8843-42D1-AAFC-05E20E2D9B97}" type="datetimeFigureOut">
              <a:rPr lang="en-US" dirty="0"/>
              <a:t>10/16/2025</a:t>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FAB73BC-B049-4115-A692-8D63A059BFB8}"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9017" y="248066"/>
            <a:ext cx="2199660" cy="1108550"/>
          </a:xfrm>
          <a:prstGeom prst="rect">
            <a:avLst/>
          </a:prstGeom>
        </p:spPr>
      </p:pic>
      <p:pic>
        <p:nvPicPr>
          <p:cNvPr id="3" name="Picture 2"/>
          <p:cNvPicPr>
            <a:picLocks noChangeAspect="1"/>
          </p:cNvPicPr>
          <p:nvPr/>
        </p:nvPicPr>
        <p:blipFill>
          <a:blip r:embed="rId3"/>
          <a:stretch>
            <a:fillRect/>
          </a:stretch>
        </p:blipFill>
        <p:spPr>
          <a:xfrm>
            <a:off x="2696975" y="384809"/>
            <a:ext cx="7027729" cy="971807"/>
          </a:xfrm>
          <a:prstGeom prst="rect">
            <a:avLst/>
          </a:prstGeom>
        </p:spPr>
      </p:pic>
      <p:pic>
        <p:nvPicPr>
          <p:cNvPr id="4" name="Picture 3"/>
          <p:cNvPicPr>
            <a:picLocks noChangeAspect="1"/>
          </p:cNvPicPr>
          <p:nvPr/>
        </p:nvPicPr>
        <p:blipFill rotWithShape="1">
          <a:blip r:embed="rId4"/>
          <a:srcRect l="6737" t="9425" r="9081" b="14499"/>
          <a:stretch>
            <a:fillRect/>
          </a:stretch>
        </p:blipFill>
        <p:spPr>
          <a:xfrm>
            <a:off x="10013002" y="135590"/>
            <a:ext cx="1969981" cy="1333500"/>
          </a:xfrm>
          <a:prstGeom prst="rect">
            <a:avLst/>
          </a:prstGeom>
        </p:spPr>
      </p:pic>
      <p:sp>
        <p:nvSpPr>
          <p:cNvPr id="6" name="Rectangle 5"/>
          <p:cNvSpPr/>
          <p:nvPr/>
        </p:nvSpPr>
        <p:spPr>
          <a:xfrm>
            <a:off x="1981316" y="1469090"/>
            <a:ext cx="8229369" cy="461665"/>
          </a:xfrm>
          <a:prstGeom prst="rect">
            <a:avLst/>
          </a:prstGeom>
        </p:spPr>
        <p:txBody>
          <a:bodyPr wrap="none">
            <a:spAutoFit/>
          </a:bodyPr>
          <a:lstStyle/>
          <a:p>
            <a:pPr algn="ctr"/>
            <a:r>
              <a:rPr lang="en-US" sz="2400" b="1" dirty="0">
                <a:latin typeface="Times New Roman" panose="02020603050405020304" pitchFamily="18" charset="0"/>
                <a:cs typeface="Times New Roman" panose="02020603050405020304" pitchFamily="18" charset="0"/>
              </a:rPr>
              <a:t>Department of Computer Science Engineering (Data Science)</a:t>
            </a:r>
          </a:p>
        </p:txBody>
      </p:sp>
      <p:sp>
        <p:nvSpPr>
          <p:cNvPr id="7" name="Rectangle 6"/>
          <p:cNvSpPr/>
          <p:nvPr/>
        </p:nvSpPr>
        <p:spPr>
          <a:xfrm>
            <a:off x="0" y="2043229"/>
            <a:ext cx="12191999" cy="829945"/>
          </a:xfrm>
          <a:prstGeom prst="rect">
            <a:avLst/>
          </a:prstGeom>
        </p:spPr>
        <p:txBody>
          <a:bodyPr wrap="square">
            <a:spAutoFit/>
          </a:bodyPr>
          <a:lstStyle/>
          <a:p>
            <a:pPr algn="ctr"/>
            <a:r>
              <a:rPr lang="en-US" sz="2400" dirty="0">
                <a:latin typeface="Times New Roman" panose="02020603050405020304" pitchFamily="18" charset="0"/>
                <a:cs typeface="Times New Roman" panose="02020603050405020304" pitchFamily="18" charset="0"/>
              </a:rPr>
              <a:t>A  Mini-Project Phase-1 Presentation on</a:t>
            </a:r>
          </a:p>
          <a:p>
            <a:pPr algn="ctr"/>
            <a:r>
              <a:rPr lang="en-US" sz="2400" b="1" dirty="0">
                <a:latin typeface="Times New Roman" panose="02020603050405020304" pitchFamily="18" charset="0"/>
                <a:cs typeface="Times New Roman" panose="02020603050405020304" pitchFamily="18" charset="0"/>
              </a:rPr>
              <a:t>“</a:t>
            </a:r>
            <a:r>
              <a:rPr lang="en-US" altLang="en-US" sz="2400" b="1" dirty="0">
                <a:latin typeface="Times New Roman" panose="02020603050405020304" pitchFamily="18" charset="0"/>
                <a:cs typeface="Times New Roman" panose="02020603050405020304" pitchFamily="18" charset="0"/>
              </a:rPr>
              <a:t>Centralised Digital Platform for Comprehensive Student Activity Record in HEIs</a:t>
            </a:r>
            <a:r>
              <a:rPr lang="en-US"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2915038"/>
            <a:ext cx="6096000" cy="2030095"/>
          </a:xfrm>
          <a:prstGeom prst="rect">
            <a:avLst/>
          </a:prstGeom>
        </p:spPr>
        <p:txBody>
          <a:bodyPr>
            <a:spAutoFit/>
          </a:bodyPr>
          <a:lstStyle/>
          <a:p>
            <a:pPr algn="ct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b="1" u="sng" dirty="0">
                <a:latin typeface="Times New Roman" panose="02020603050405020304" pitchFamily="18" charset="0"/>
                <a:ea typeface="Calibri" panose="020F0502020204030204" pitchFamily="34" charset="0"/>
                <a:cs typeface="Times New Roman" panose="02020603050405020304" pitchFamily="18" charset="0"/>
              </a:rPr>
              <a:t>Presented by :</a:t>
            </a:r>
          </a:p>
          <a:p>
            <a:pPr algn="ctr"/>
            <a:endParaRPr lang="en-US" b="1" u="sng"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altLang="en-IN" dirty="0">
                <a:latin typeface="Times New Roman" panose="02020603050405020304" pitchFamily="18" charset="0"/>
                <a:cs typeface="Times New Roman" panose="02020603050405020304" pitchFamily="18" charset="0"/>
              </a:rPr>
              <a:t>T.charitha      3BR23CD094</a:t>
            </a:r>
          </a:p>
          <a:p>
            <a:pPr algn="ctr"/>
            <a:r>
              <a:rPr lang="en-US" altLang="en-IN" dirty="0">
                <a:latin typeface="Times New Roman" panose="02020603050405020304" pitchFamily="18" charset="0"/>
                <a:cs typeface="Times New Roman" panose="02020603050405020304" pitchFamily="18" charset="0"/>
              </a:rPr>
              <a:t>K.Tanmay      3BR23CD099</a:t>
            </a:r>
          </a:p>
          <a:p>
            <a:pPr algn="ctr"/>
            <a:r>
              <a:rPr lang="en-US" altLang="en-IN" dirty="0">
                <a:latin typeface="Times New Roman" panose="02020603050405020304" pitchFamily="18" charset="0"/>
                <a:cs typeface="Times New Roman" panose="02020603050405020304" pitchFamily="18" charset="0"/>
              </a:rPr>
              <a:t>U.Bheemesh   3BR23CD100</a:t>
            </a:r>
          </a:p>
          <a:p>
            <a:pPr algn="ctr"/>
            <a:r>
              <a:rPr lang="en-US" altLang="en-IN" dirty="0">
                <a:latin typeface="Times New Roman" panose="02020603050405020304" pitchFamily="18" charset="0"/>
                <a:cs typeface="Times New Roman" panose="02020603050405020304" pitchFamily="18" charset="0"/>
              </a:rPr>
              <a:t>U.Phanikumar 3BR23CD101</a:t>
            </a:r>
          </a:p>
          <a:p>
            <a:pPr algn="r"/>
            <a:r>
              <a:rPr lang="en-US" altLang="en-IN" dirty="0">
                <a:latin typeface="Times New Roman" panose="02020603050405020304" pitchFamily="18" charset="0"/>
                <a:cs typeface="Times New Roman" panose="02020603050405020304" pitchFamily="18" charset="0"/>
              </a:rPr>
              <a:t> </a:t>
            </a:r>
          </a:p>
        </p:txBody>
      </p:sp>
      <p:sp>
        <p:nvSpPr>
          <p:cNvPr id="11" name="Rectangle 10"/>
          <p:cNvSpPr/>
          <p:nvPr/>
        </p:nvSpPr>
        <p:spPr>
          <a:xfrm>
            <a:off x="0" y="4812813"/>
            <a:ext cx="12192000" cy="923330"/>
          </a:xfrm>
          <a:prstGeom prst="rect">
            <a:avLst/>
          </a:prstGeom>
        </p:spPr>
        <p:txBody>
          <a:bodyPr wrap="square">
            <a:spAutoFit/>
          </a:bodyPr>
          <a:lstStyle/>
          <a:p>
            <a:pPr algn="ctr"/>
            <a:r>
              <a:rPr lang="en-US" b="1"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Under the Guidance of</a:t>
            </a:r>
          </a:p>
          <a:p>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lvl="8" algn="r"/>
            <a:r>
              <a:rPr lang="en-US" b="1" u="sng" dirty="0">
                <a:latin typeface="Times New Roman" panose="02020603050405020304" pitchFamily="18" charset="0"/>
                <a:cs typeface="Times New Roman" panose="02020603050405020304" pitchFamily="18" charset="0"/>
              </a:rPr>
              <a:t> </a:t>
            </a:r>
          </a:p>
        </p:txBody>
      </p:sp>
      <p:sp>
        <p:nvSpPr>
          <p:cNvPr id="5" name="TextBox 4"/>
          <p:cNvSpPr txBox="1"/>
          <p:nvPr/>
        </p:nvSpPr>
        <p:spPr>
          <a:xfrm>
            <a:off x="858104" y="5274478"/>
            <a:ext cx="2425959" cy="923330"/>
          </a:xfrm>
          <a:prstGeom prst="rect">
            <a:avLst/>
          </a:prstGeom>
          <a:noFill/>
        </p:spPr>
        <p:txBody>
          <a:bodyPr wrap="square" rtlCol="0">
            <a:spAutoFit/>
          </a:bodyPr>
          <a:lstStyle/>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Dr. Jagadish R.M </a:t>
            </a:r>
          </a:p>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Project Coordinator</a:t>
            </a:r>
          </a:p>
          <a:p>
            <a:pPr algn="ctr"/>
            <a:r>
              <a:rPr lang="en-US" dirty="0">
                <a:solidFill>
                  <a:srgbClr val="000000"/>
                </a:solidFill>
                <a:latin typeface="Times New Roman" panose="02020603050405020304" pitchFamily="18" charset="0"/>
                <a:cs typeface="Times New Roman" panose="02020603050405020304" pitchFamily="18" charset="0"/>
              </a:rPr>
              <a:t>Dept. of CSE-DS</a:t>
            </a:r>
            <a:endParaRPr lang="en-US" dirty="0"/>
          </a:p>
        </p:txBody>
      </p:sp>
      <p:sp>
        <p:nvSpPr>
          <p:cNvPr id="8" name="TextBox 7"/>
          <p:cNvSpPr txBox="1"/>
          <p:nvPr/>
        </p:nvSpPr>
        <p:spPr>
          <a:xfrm>
            <a:off x="4883020" y="5277160"/>
            <a:ext cx="2425959" cy="922020"/>
          </a:xfrm>
          <a:prstGeom prst="rect">
            <a:avLst/>
          </a:prstGeom>
          <a:noFill/>
        </p:spPr>
        <p:txBody>
          <a:bodyPr wrap="square" rtlCol="0">
            <a:spAutoFit/>
          </a:bodyPr>
          <a:lstStyle/>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Mrs.KAVYASHREE  </a:t>
            </a:r>
          </a:p>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Project Guide</a:t>
            </a:r>
          </a:p>
          <a:p>
            <a:pPr algn="ctr"/>
            <a:r>
              <a:rPr lang="en-US" dirty="0">
                <a:solidFill>
                  <a:srgbClr val="000000"/>
                </a:solidFill>
                <a:latin typeface="Times New Roman" panose="02020603050405020304" pitchFamily="18" charset="0"/>
                <a:cs typeface="Times New Roman" panose="02020603050405020304" pitchFamily="18" charset="0"/>
              </a:rPr>
              <a:t>Dept. of CSE-DS</a:t>
            </a:r>
            <a:endParaRPr lang="en-US" dirty="0"/>
          </a:p>
        </p:txBody>
      </p:sp>
      <p:sp>
        <p:nvSpPr>
          <p:cNvPr id="9" name="TextBox 8"/>
          <p:cNvSpPr txBox="1"/>
          <p:nvPr/>
        </p:nvSpPr>
        <p:spPr>
          <a:xfrm>
            <a:off x="9547073" y="5194040"/>
            <a:ext cx="2425959" cy="923330"/>
          </a:xfrm>
          <a:prstGeom prst="rect">
            <a:avLst/>
          </a:prstGeom>
          <a:noFill/>
        </p:spPr>
        <p:txBody>
          <a:bodyPr wrap="square" rtlCol="0">
            <a:spAutoFit/>
          </a:bodyPr>
          <a:lstStyle/>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Dr. Aradhana D</a:t>
            </a:r>
          </a:p>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Head of Department</a:t>
            </a:r>
          </a:p>
          <a:p>
            <a:pPr algn="ctr"/>
            <a:r>
              <a:rPr lang="en-US" dirty="0">
                <a:solidFill>
                  <a:srgbClr val="000000"/>
                </a:solidFill>
                <a:latin typeface="Times New Roman" panose="02020603050405020304" pitchFamily="18" charset="0"/>
                <a:cs typeface="Times New Roman" panose="02020603050405020304" pitchFamily="18" charset="0"/>
              </a:rPr>
              <a:t>Dept. of CSE-DS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48590"/>
            <a:ext cx="10058400" cy="835660"/>
          </a:xfrm>
        </p:spPr>
        <p:txBody>
          <a:bodyPr/>
          <a:lstStyle/>
          <a:p>
            <a:r>
              <a:rPr lang="en-IN" b="1" dirty="0">
                <a:latin typeface="Times New Roman" panose="02020603050405020304" pitchFamily="18" charset="0"/>
                <a:cs typeface="Times New Roman" panose="02020603050405020304" pitchFamily="18" charset="0"/>
                <a:sym typeface="+mn-ea"/>
              </a:rPr>
              <a:t>DESIGN:</a:t>
            </a:r>
            <a:endParaRPr lang="en-US"/>
          </a:p>
        </p:txBody>
      </p:sp>
      <p:pic>
        <p:nvPicPr>
          <p:cNvPr id="6" name="Content Placeholder 5"/>
          <p:cNvPicPr>
            <a:picLocks noGrp="1" noChangeAspect="1"/>
          </p:cNvPicPr>
          <p:nvPr>
            <p:ph idx="1"/>
          </p:nvPr>
        </p:nvPicPr>
        <p:blipFill>
          <a:blip r:embed="rId2"/>
          <a:stretch>
            <a:fillRect/>
          </a:stretch>
        </p:blipFill>
        <p:spPr>
          <a:xfrm>
            <a:off x="659765" y="1092835"/>
            <a:ext cx="10955020" cy="48850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WORK DONE SO FAR:</a:t>
            </a:r>
          </a:p>
        </p:txBody>
      </p:sp>
      <p:sp>
        <p:nvSpPr>
          <p:cNvPr id="3" name="Content Placeholder 2"/>
          <p:cNvSpPr>
            <a:spLocks noGrp="1"/>
          </p:cNvSpPr>
          <p:nvPr>
            <p:ph idx="1"/>
          </p:nvPr>
        </p:nvSpPr>
        <p:spPr>
          <a:xfrm>
            <a:off x="609600" y="1392555"/>
            <a:ext cx="9290050" cy="4848860"/>
          </a:xfrm>
        </p:spPr>
        <p:txBody>
          <a:bodyPr>
            <a:normAutofit/>
          </a:bodyPr>
          <a:lstStyle/>
          <a:p>
            <a:pPr marL="0" indent="0">
              <a:buNone/>
            </a:pPr>
            <a:r>
              <a:rPr lang="en-US" altLang="en-US" sz="2800" dirty="0">
                <a:latin typeface="Times New Roman" panose="02020603050405020304" pitchFamily="18" charset="0"/>
                <a:cs typeface="Times New Roman" panose="02020603050405020304" pitchFamily="18" charset="0"/>
              </a:rPr>
              <a:t>• Requirement analysis and problem definition completed.</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rPr>
              <a:t>• Finalized technology stack and basic UI wireframes.</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rPr>
              <a:t>• Draft architecture and database schema designed.</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rPr>
              <a:t>• Initial login and dashboard prototype started.</a:t>
            </a:r>
          </a:p>
          <a:p>
            <a:pPr marL="0" indent="0">
              <a:buNone/>
            </a:pP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16840"/>
            <a:ext cx="10058400" cy="1047750"/>
          </a:xfrm>
        </p:spPr>
        <p:txBody>
          <a:bodyPr/>
          <a:lstStyle/>
          <a:p>
            <a:r>
              <a:rPr lang="en-IN" b="1" dirty="0">
                <a:latin typeface="Times New Roman" panose="02020603050405020304" pitchFamily="18" charset="0"/>
                <a:cs typeface="Times New Roman" panose="02020603050405020304" pitchFamily="18" charset="0"/>
              </a:rPr>
              <a:t>INDIVIDUAL CONTRIBUTION:</a:t>
            </a:r>
          </a:p>
        </p:txBody>
      </p:sp>
      <p:sp>
        <p:nvSpPr>
          <p:cNvPr id="3" name="Content Placeholder 2"/>
          <p:cNvSpPr>
            <a:spLocks noGrp="1"/>
          </p:cNvSpPr>
          <p:nvPr>
            <p:ph idx="1"/>
          </p:nvPr>
        </p:nvSpPr>
        <p:spPr>
          <a:xfrm>
            <a:off x="1097280" y="1981171"/>
            <a:ext cx="10058400" cy="4023360"/>
          </a:xfrm>
        </p:spPr>
        <p:txBody>
          <a:bodyPr/>
          <a:lstStyle/>
          <a:p>
            <a:pPr marL="0" indent="0">
              <a:buNone/>
            </a:pPr>
            <a:r>
              <a:rPr lang="en-US" altLang="en-US" sz="28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Team Member 1: UI/UX Design and frontend development.</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 Team Member 2: Backend API and database setup.</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 Team Member 3: Analytics and report generation module.</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r>
              <a:rPr lang="en-US" altLang="en-US" sz="2400" dirty="0">
                <a:latin typeface="Times New Roman" panose="02020603050405020304" pitchFamily="18" charset="0"/>
                <a:cs typeface="Times New Roman" panose="02020603050405020304" pitchFamily="18" charset="0"/>
              </a:rPr>
              <a:t>• Team Member 4: Integration, testing, and documentation.</a:t>
            </a:r>
          </a:p>
          <a:p>
            <a:pPr marL="0" indent="0">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814070"/>
          </a:xfrm>
        </p:spPr>
        <p:txBody>
          <a:bodyPr/>
          <a:lstStyle/>
          <a:p>
            <a:r>
              <a:rPr lang="en-US" altLang="en-US">
                <a:latin typeface="Times New Roman" panose="02020603050405020304" pitchFamily="18" charset="0"/>
                <a:cs typeface="Times New Roman" panose="02020603050405020304" pitchFamily="18" charset="0"/>
              </a:rPr>
              <a:t> Literature Survey</a:t>
            </a:r>
          </a:p>
        </p:txBody>
      </p:sp>
      <p:graphicFrame>
        <p:nvGraphicFramePr>
          <p:cNvPr id="4" name="Content Placeholder 3">
            <a:extLst>
              <a:ext uri="{FF2B5EF4-FFF2-40B4-BE49-F238E27FC236}">
                <a16:creationId xmlns:a16="http://schemas.microsoft.com/office/drawing/2014/main" id="{0441D082-8147-7298-5C3F-673DB3DE4A2A}"/>
              </a:ext>
            </a:extLst>
          </p:cNvPr>
          <p:cNvGraphicFramePr>
            <a:graphicFrameLocks noGrp="1"/>
          </p:cNvGraphicFramePr>
          <p:nvPr>
            <p:ph idx="1"/>
            <p:extLst>
              <p:ext uri="{D42A27DB-BD31-4B8C-83A1-F6EECF244321}">
                <p14:modId xmlns:p14="http://schemas.microsoft.com/office/powerpoint/2010/main" val="298561674"/>
              </p:ext>
            </p:extLst>
          </p:nvPr>
        </p:nvGraphicFramePr>
        <p:xfrm>
          <a:off x="102637" y="1100455"/>
          <a:ext cx="11479765" cy="5471160"/>
        </p:xfrm>
        <a:graphic>
          <a:graphicData uri="http://schemas.openxmlformats.org/drawingml/2006/table">
            <a:tbl>
              <a:tblPr firstRow="1" bandRow="1">
                <a:tableStyleId>{5940675A-B579-460E-94D1-54222C63F5DA}</a:tableStyleId>
              </a:tblPr>
              <a:tblGrid>
                <a:gridCol w="2295953">
                  <a:extLst>
                    <a:ext uri="{9D8B030D-6E8A-4147-A177-3AD203B41FA5}">
                      <a16:colId xmlns:a16="http://schemas.microsoft.com/office/drawing/2014/main" val="3621682170"/>
                    </a:ext>
                  </a:extLst>
                </a:gridCol>
                <a:gridCol w="2295953">
                  <a:extLst>
                    <a:ext uri="{9D8B030D-6E8A-4147-A177-3AD203B41FA5}">
                      <a16:colId xmlns:a16="http://schemas.microsoft.com/office/drawing/2014/main" val="1758810677"/>
                    </a:ext>
                  </a:extLst>
                </a:gridCol>
                <a:gridCol w="2295953">
                  <a:extLst>
                    <a:ext uri="{9D8B030D-6E8A-4147-A177-3AD203B41FA5}">
                      <a16:colId xmlns:a16="http://schemas.microsoft.com/office/drawing/2014/main" val="1273057476"/>
                    </a:ext>
                  </a:extLst>
                </a:gridCol>
                <a:gridCol w="2295953">
                  <a:extLst>
                    <a:ext uri="{9D8B030D-6E8A-4147-A177-3AD203B41FA5}">
                      <a16:colId xmlns:a16="http://schemas.microsoft.com/office/drawing/2014/main" val="229036081"/>
                    </a:ext>
                  </a:extLst>
                </a:gridCol>
                <a:gridCol w="2295953">
                  <a:extLst>
                    <a:ext uri="{9D8B030D-6E8A-4147-A177-3AD203B41FA5}">
                      <a16:colId xmlns:a16="http://schemas.microsoft.com/office/drawing/2014/main" val="3100468721"/>
                    </a:ext>
                  </a:extLst>
                </a:gridCol>
              </a:tblGrid>
              <a:tr h="1367790">
                <a:tc>
                  <a:txBody>
                    <a:bodyPr/>
                    <a:lstStyle/>
                    <a:p>
                      <a:pPr>
                        <a:buNone/>
                      </a:pPr>
                      <a:r>
                        <a:rPr lang="en-IN" b="1" dirty="0"/>
                        <a:t>Yang (2024)</a:t>
                      </a:r>
                      <a:endParaRPr lang="en-IN" dirty="0"/>
                    </a:p>
                  </a:txBody>
                  <a:tcPr anchor="ctr"/>
                </a:tc>
                <a:tc>
                  <a:txBody>
                    <a:bodyPr/>
                    <a:lstStyle/>
                    <a:p>
                      <a:pPr>
                        <a:buNone/>
                      </a:pPr>
                      <a:r>
                        <a:rPr lang="en-US"/>
                        <a:t>E-Portfolio implementation in Higher Education</a:t>
                      </a:r>
                    </a:p>
                  </a:txBody>
                  <a:tcPr anchor="ctr"/>
                </a:tc>
                <a:tc>
                  <a:txBody>
                    <a:bodyPr/>
                    <a:lstStyle/>
                    <a:p>
                      <a:pPr>
                        <a:buNone/>
                      </a:pPr>
                      <a:r>
                        <a:rPr lang="en-IN"/>
                        <a:t>Systematic review</a:t>
                      </a:r>
                    </a:p>
                  </a:txBody>
                  <a:tcPr anchor="ctr"/>
                </a:tc>
                <a:tc>
                  <a:txBody>
                    <a:bodyPr/>
                    <a:lstStyle/>
                    <a:p>
                      <a:pPr>
                        <a:buNone/>
                      </a:pPr>
                      <a:r>
                        <a:rPr lang="en-US"/>
                        <a:t>Portfolios help track academic growth but need proper design and faculty support</a:t>
                      </a:r>
                    </a:p>
                  </a:txBody>
                  <a:tcPr anchor="ctr"/>
                </a:tc>
                <a:tc>
                  <a:txBody>
                    <a:bodyPr/>
                    <a:lstStyle/>
                    <a:p>
                      <a:pPr>
                        <a:buNone/>
                      </a:pPr>
                      <a:r>
                        <a:rPr lang="en-US" dirty="0"/>
                        <a:t>Use </a:t>
                      </a:r>
                      <a:r>
                        <a:rPr lang="en-US" b="1" dirty="0"/>
                        <a:t>e-portfolio module</a:t>
                      </a:r>
                      <a:r>
                        <a:rPr lang="en-US" dirty="0"/>
                        <a:t>, training, and flexible templates</a:t>
                      </a:r>
                    </a:p>
                  </a:txBody>
                  <a:tcPr anchor="ctr"/>
                </a:tc>
                <a:extLst>
                  <a:ext uri="{0D108BD9-81ED-4DB2-BD59-A6C34878D82A}">
                    <a16:rowId xmlns:a16="http://schemas.microsoft.com/office/drawing/2014/main" val="3271365848"/>
                  </a:ext>
                </a:extLst>
              </a:tr>
              <a:tr h="1367790">
                <a:tc>
                  <a:txBody>
                    <a:bodyPr/>
                    <a:lstStyle/>
                    <a:p>
                      <a:pPr>
                        <a:buNone/>
                      </a:pPr>
                      <a:r>
                        <a:rPr lang="en-IN" b="1" dirty="0"/>
                        <a:t>Lu (2023)</a:t>
                      </a:r>
                      <a:endParaRPr lang="en-IN" dirty="0"/>
                    </a:p>
                  </a:txBody>
                  <a:tcPr anchor="ctr"/>
                </a:tc>
                <a:tc>
                  <a:txBody>
                    <a:bodyPr/>
                    <a:lstStyle/>
                    <a:p>
                      <a:pPr>
                        <a:buNone/>
                      </a:pPr>
                      <a:r>
                        <a:rPr lang="en-IN" dirty="0"/>
                        <a:t>Benefits of e-portfolios</a:t>
                      </a:r>
                    </a:p>
                  </a:txBody>
                  <a:tcPr anchor="ctr"/>
                </a:tc>
                <a:tc>
                  <a:txBody>
                    <a:bodyPr/>
                    <a:lstStyle/>
                    <a:p>
                      <a:pPr>
                        <a:buNone/>
                      </a:pPr>
                      <a:r>
                        <a:rPr lang="en-IN" dirty="0"/>
                        <a:t>Literature review</a:t>
                      </a:r>
                    </a:p>
                  </a:txBody>
                  <a:tcPr anchor="ctr"/>
                </a:tc>
                <a:tc>
                  <a:txBody>
                    <a:bodyPr/>
                    <a:lstStyle/>
                    <a:p>
                      <a:pPr>
                        <a:buNone/>
                      </a:pPr>
                      <a:r>
                        <a:rPr lang="en-US" dirty="0"/>
                        <a:t>Portfolios improve employability and learning engagement</a:t>
                      </a:r>
                    </a:p>
                  </a:txBody>
                  <a:tcPr anchor="ctr"/>
                </a:tc>
                <a:tc>
                  <a:txBody>
                    <a:bodyPr/>
                    <a:lstStyle/>
                    <a:p>
                      <a:pPr>
                        <a:buNone/>
                      </a:pPr>
                      <a:r>
                        <a:rPr lang="en-US" dirty="0"/>
                        <a:t>Add </a:t>
                      </a:r>
                      <a:r>
                        <a:rPr lang="en-US" b="1" dirty="0"/>
                        <a:t>export &amp; sharing options</a:t>
                      </a:r>
                      <a:r>
                        <a:rPr lang="en-US" dirty="0"/>
                        <a:t> for verified achievements</a:t>
                      </a:r>
                    </a:p>
                  </a:txBody>
                  <a:tcPr anchor="ctr"/>
                </a:tc>
                <a:extLst>
                  <a:ext uri="{0D108BD9-81ED-4DB2-BD59-A6C34878D82A}">
                    <a16:rowId xmlns:a16="http://schemas.microsoft.com/office/drawing/2014/main" val="3743331224"/>
                  </a:ext>
                </a:extLst>
              </a:tr>
              <a:tr h="1367790">
                <a:tc>
                  <a:txBody>
                    <a:bodyPr/>
                    <a:lstStyle/>
                    <a:p>
                      <a:r>
                        <a:rPr lang="en-IN" dirty="0"/>
                        <a:t>Zhang (2024)</a:t>
                      </a:r>
                    </a:p>
                  </a:txBody>
                  <a:tcPr/>
                </a:tc>
                <a:tc>
                  <a:txBody>
                    <a:bodyPr/>
                    <a:lstStyle/>
                    <a:p>
                      <a:r>
                        <a:rPr lang="en-IN" dirty="0"/>
                        <a:t>E-Portfolio during pandemic</a:t>
                      </a:r>
                    </a:p>
                  </a:txBody>
                  <a:tcPr/>
                </a:tc>
                <a:tc>
                  <a:txBody>
                    <a:bodyPr/>
                    <a:lstStyle/>
                    <a:p>
                      <a:r>
                        <a:rPr lang="en-IN" dirty="0"/>
                        <a:t>Review &amp; analysis</a:t>
                      </a:r>
                    </a:p>
                  </a:txBody>
                  <a:tcPr/>
                </a:tc>
                <a:tc>
                  <a:txBody>
                    <a:bodyPr/>
                    <a:lstStyle/>
                    <a:p>
                      <a:r>
                        <a:rPr lang="en-US" dirty="0"/>
                        <a:t>Enabled remote collaboration and evidence collection</a:t>
                      </a:r>
                      <a:endParaRPr lang="en-IN" dirty="0"/>
                    </a:p>
                  </a:txBody>
                  <a:tcPr/>
                </a:tc>
                <a:tc>
                  <a:txBody>
                    <a:bodyPr/>
                    <a:lstStyle/>
                    <a:p>
                      <a:r>
                        <a:rPr lang="en-US" dirty="0"/>
                        <a:t>Add </a:t>
                      </a:r>
                      <a:r>
                        <a:rPr lang="en-US" b="1" dirty="0"/>
                        <a:t>online/offline sync</a:t>
                      </a:r>
                      <a:r>
                        <a:rPr lang="en-US" dirty="0"/>
                        <a:t> and collaboration tools</a:t>
                      </a:r>
                      <a:endParaRPr lang="en-IN" dirty="0"/>
                    </a:p>
                  </a:txBody>
                  <a:tcPr/>
                </a:tc>
                <a:extLst>
                  <a:ext uri="{0D108BD9-81ED-4DB2-BD59-A6C34878D82A}">
                    <a16:rowId xmlns:a16="http://schemas.microsoft.com/office/drawing/2014/main" val="1927405634"/>
                  </a:ext>
                </a:extLst>
              </a:tr>
              <a:tr h="1367790">
                <a:tc>
                  <a:txBody>
                    <a:bodyPr/>
                    <a:lstStyle/>
                    <a:p>
                      <a:r>
                        <a:rPr lang="en-IN" dirty="0" err="1"/>
                        <a:t>Acreditta</a:t>
                      </a:r>
                      <a:r>
                        <a:rPr lang="en-IN" dirty="0"/>
                        <a:t> (2024)</a:t>
                      </a:r>
                    </a:p>
                  </a:txBody>
                  <a:tcPr/>
                </a:tc>
                <a:tc>
                  <a:txBody>
                    <a:bodyPr/>
                    <a:lstStyle/>
                    <a:p>
                      <a:r>
                        <a:rPr lang="en-IN" dirty="0"/>
                        <a:t>Digital credentials</a:t>
                      </a:r>
                    </a:p>
                  </a:txBody>
                  <a:tcPr/>
                </a:tc>
                <a:tc>
                  <a:txBody>
                    <a:bodyPr/>
                    <a:lstStyle/>
                    <a:p>
                      <a:r>
                        <a:rPr lang="en-IN" dirty="0"/>
                        <a:t>Technical overview</a:t>
                      </a:r>
                    </a:p>
                  </a:txBody>
                  <a:tcPr/>
                </a:tc>
                <a:tc>
                  <a:txBody>
                    <a:bodyPr/>
                    <a:lstStyle/>
                    <a:p>
                      <a:r>
                        <a:rPr lang="en-IN" dirty="0"/>
                        <a:t>Enables secure verification &amp; storage</a:t>
                      </a:r>
                    </a:p>
                  </a:txBody>
                  <a:tcPr/>
                </a:tc>
                <a:tc>
                  <a:txBody>
                    <a:bodyPr/>
                    <a:lstStyle/>
                    <a:p>
                      <a:r>
                        <a:rPr lang="en-IN" dirty="0"/>
                        <a:t>Add </a:t>
                      </a:r>
                      <a:r>
                        <a:rPr lang="en-IN" b="1" dirty="0"/>
                        <a:t>verifiable credentials &amp; API</a:t>
                      </a:r>
                      <a:endParaRPr lang="en-IN" dirty="0"/>
                    </a:p>
                  </a:txBody>
                  <a:tcPr/>
                </a:tc>
                <a:extLst>
                  <a:ext uri="{0D108BD9-81ED-4DB2-BD59-A6C34878D82A}">
                    <a16:rowId xmlns:a16="http://schemas.microsoft.com/office/drawing/2014/main" val="409954831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4" name="Rectangle 1"/>
          <p:cNvSpPr>
            <a:spLocks noGrp="1" noChangeArrowheads="1"/>
          </p:cNvSpPr>
          <p:nvPr>
            <p:ph idx="1"/>
          </p:nvPr>
        </p:nvSpPr>
        <p:spPr bwMode="auto">
          <a:xfrm>
            <a:off x="794852" y="3459475"/>
            <a:ext cx="10896405"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 Box 2"/>
          <p:cNvSpPr txBox="1"/>
          <p:nvPr/>
        </p:nvSpPr>
        <p:spPr>
          <a:xfrm>
            <a:off x="523240" y="1748155"/>
            <a:ext cx="11264265" cy="4432300"/>
          </a:xfrm>
          <a:prstGeom prst="rect">
            <a:avLst/>
          </a:prstGeom>
        </p:spPr>
        <p:txBody>
          <a:bodyPr wrap="square">
            <a:noAutofit/>
          </a:bodyPr>
          <a:lstStyle/>
          <a:p>
            <a:pPr marL="342900" indent="-342900">
              <a:buFont typeface="Arial" panose="020B0604020202020204" pitchFamily="34" charset="0"/>
              <a:buChar char="•"/>
            </a:pPr>
            <a:r>
              <a:rPr sz="2800">
                <a:latin typeface="Times New Roman" panose="02020603050405020304" pitchFamily="18" charset="0"/>
                <a:cs typeface="Times New Roman" panose="02020603050405020304" pitchFamily="18" charset="0"/>
              </a:rPr>
              <a:t>Centralized platforms simplify student data management in HEIs.</a:t>
            </a:r>
          </a:p>
          <a:p>
            <a:endParaRPr sz="2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sz="2800">
                <a:latin typeface="Times New Roman" panose="02020603050405020304" pitchFamily="18" charset="0"/>
                <a:cs typeface="Times New Roman" panose="02020603050405020304" pitchFamily="18" charset="0"/>
              </a:rPr>
              <a:t>They enable personalized academic support and tracking.</a:t>
            </a:r>
          </a:p>
          <a:p>
            <a:endParaRPr sz="2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sz="2800">
                <a:latin typeface="Times New Roman" panose="02020603050405020304" pitchFamily="18" charset="0"/>
                <a:cs typeface="Times New Roman" panose="02020603050405020304" pitchFamily="18" charset="0"/>
              </a:rPr>
              <a:t>Transparency improves student evaluation and recognition.</a:t>
            </a:r>
          </a:p>
          <a:p>
            <a:endParaRPr sz="28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sz="2800">
                <a:latin typeface="Times New Roman" panose="02020603050405020304" pitchFamily="18" charset="0"/>
                <a:cs typeface="Times New Roman" panose="02020603050405020304" pitchFamily="18" charset="0"/>
              </a:rPr>
              <a:t>Digital systems prepare institutions for scalable growth.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097280" y="1465580"/>
            <a:ext cx="10058400" cy="4599305"/>
          </a:xfrm>
        </p:spPr>
        <p:txBody>
          <a:bodyPr>
            <a:normAutofit/>
          </a:bodyPr>
          <a:lstStyle/>
          <a:p>
            <a:pPr marL="0" indent="0">
              <a:buNone/>
            </a:pPr>
            <a:r>
              <a:rPr lang="en-US" altLang="en-US" sz="2800" dirty="0">
                <a:latin typeface="Times New Roman" panose="02020603050405020304" pitchFamily="18" charset="0"/>
                <a:cs typeface="Times New Roman" panose="02020603050405020304" pitchFamily="18" charset="0"/>
              </a:rPr>
              <a:t>• AICTE, NAAC, NIRF official documentation.</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rPr>
              <a:t>• Research papers on student activity management systems.</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rPr>
              <a:t>• Open-source ERP/LMS platform architecture.</a:t>
            </a:r>
          </a:p>
          <a:p>
            <a:pPr marL="0" indent="0">
              <a:buNone/>
            </a:pPr>
            <a:endParaRPr lang="en-US" altLang="en-US" sz="2800" dirty="0">
              <a:latin typeface="Times New Roman" panose="02020603050405020304" pitchFamily="18" charset="0"/>
              <a:cs typeface="Times New Roman" panose="02020603050405020304" pitchFamily="18" charset="0"/>
            </a:endParaRPr>
          </a:p>
          <a:p>
            <a:pPr marL="0" indent="0">
              <a:buNone/>
            </a:pPr>
            <a:r>
              <a:rPr lang="en-US" altLang="en-US" sz="2800" dirty="0">
                <a:latin typeface="Times New Roman" panose="02020603050405020304" pitchFamily="18" charset="0"/>
                <a:cs typeface="Times New Roman" panose="02020603050405020304" pitchFamily="18" charset="0"/>
              </a:rPr>
              <a:t>• Online tutorials and documentation of React, Node.js, and MongoDB.</a:t>
            </a:r>
          </a:p>
          <a:p>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987040"/>
            <a:ext cx="10058400" cy="2906438"/>
          </a:xfrm>
        </p:spPr>
        <p:txBody>
          <a:bodyPr>
            <a:normAutofit/>
          </a:bodyPr>
          <a:lstStyle/>
          <a:p>
            <a:pPr algn="ctr"/>
            <a:r>
              <a:rPr lang="en-IN" sz="9600" dirty="0">
                <a:latin typeface="Algerian" panose="04020705040A02060702" pitchFamily="8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8675" y="211493"/>
            <a:ext cx="9582912" cy="684212"/>
          </a:xfrm>
        </p:spPr>
        <p:txBody>
          <a:bodyPr>
            <a:normAutofit fontScale="90000"/>
          </a:bodyPr>
          <a:lstStyle/>
          <a:p>
            <a:r>
              <a:rPr lang="en-IN" sz="4400" b="1" i="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4294967295"/>
          </p:nvPr>
        </p:nvSpPr>
        <p:spPr>
          <a:xfrm>
            <a:off x="488675" y="895705"/>
            <a:ext cx="11777472" cy="5785011"/>
          </a:xfrm>
        </p:spPr>
        <p:txBody>
          <a:bodyPr>
            <a:noAutofit/>
          </a:bodyPr>
          <a:lstStyle/>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Abstract</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Objectives</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Literature Survey</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Problem Statement</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Scope of the Project</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Software and Hardware Requirements</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Functional and Non-Functional Requirements</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Description of Modules</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Design</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Work Done So Far</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Individual Contribution</a:t>
            </a:r>
          </a:p>
          <a:p>
            <a:pPr marL="228600" indent="-228600">
              <a:buFont typeface="+mj-lt"/>
              <a:buAutoNum type="arabicPeriod"/>
            </a:pPr>
            <a:r>
              <a:rPr lang="en-US" sz="1800" b="1" dirty="0">
                <a:latin typeface="Times New Roman" panose="02020603050405020304" pitchFamily="18" charset="0"/>
                <a:cs typeface="Times New Roman" panose="02020603050405020304" pitchFamily="18" charset="0"/>
              </a:rPr>
              <a:t>Conclusion</a:t>
            </a:r>
            <a:endParaRPr lang="en-IN" sz="1800" b="1" dirty="0">
              <a:latin typeface="Times New Roman" panose="02020603050405020304" pitchFamily="18" charset="0"/>
              <a:cs typeface="Times New Roman" panose="02020603050405020304" pitchFamily="18" charset="0"/>
            </a:endParaRPr>
          </a:p>
          <a:p>
            <a:pPr marL="228600" indent="-228600">
              <a:buFont typeface="+mj-lt"/>
              <a:buAutoNum type="arabicPeriod"/>
            </a:pPr>
            <a:r>
              <a:rPr lang="en-IN" sz="1800" b="1" dirty="0">
                <a:latin typeface="Times New Roman" panose="02020603050405020304" pitchFamily="18" charset="0"/>
                <a:cs typeface="Times New Roman" panose="02020603050405020304" pitchFamily="18" charset="0"/>
              </a:rPr>
              <a:t>References</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980" y="151698"/>
            <a:ext cx="10058400" cy="1450757"/>
          </a:xfrm>
        </p:spPr>
        <p:txBody>
          <a:bodyPr/>
          <a:lstStyle/>
          <a:p>
            <a:r>
              <a:rPr lang="en-IN" b="1" dirty="0">
                <a:latin typeface="Times New Roman" panose="02020603050405020304" pitchFamily="18" charset="0"/>
                <a:cs typeface="Times New Roman" panose="02020603050405020304" pitchFamily="18" charset="0"/>
              </a:rPr>
              <a:t>ABSTRACT</a:t>
            </a:r>
            <a:r>
              <a:rPr lang="en-IN" b="1" dirty="0"/>
              <a:t>:</a:t>
            </a:r>
          </a:p>
        </p:txBody>
      </p:sp>
      <p:sp>
        <p:nvSpPr>
          <p:cNvPr id="3" name="Content Placeholder 2"/>
          <p:cNvSpPr>
            <a:spLocks noGrp="1"/>
          </p:cNvSpPr>
          <p:nvPr>
            <p:ph idx="1"/>
          </p:nvPr>
        </p:nvSpPr>
        <p:spPr>
          <a:xfrm>
            <a:off x="438785" y="1393825"/>
            <a:ext cx="11607165" cy="4629150"/>
          </a:xfrm>
        </p:spPr>
        <p:txBody>
          <a:bodyPr>
            <a:normAutofit/>
          </a:bodyPr>
          <a:lstStyle/>
          <a:p>
            <a:r>
              <a:rPr lang="en-US" dirty="0"/>
              <a:t>centralized digital hub designed to store and manage student academic and activity records. It combines web and mobile platforms to provide seamless access for both students and faculty. The system aims to make student achievements visible, verified, and easily shareable. Furthermore, it </a:t>
            </a:r>
            <a:r>
              <a:rPr lang="en-US"/>
              <a:t>supports educational </a:t>
            </a:r>
            <a:r>
              <a:rPr lang="en-US" dirty="0"/>
              <a:t>institutions in their audits, accreditations, and </a:t>
            </a:r>
            <a:r>
              <a:rPr lang="en-US"/>
              <a:t>performance monitoring </a:t>
            </a:r>
            <a:r>
              <a:rPr lang="en-US" dirty="0"/>
              <a:t>processes.</a:t>
            </a: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824" y="263527"/>
            <a:ext cx="10058400" cy="1450757"/>
          </a:xfrm>
        </p:spPr>
        <p:txBody>
          <a:bodyPr/>
          <a:lstStyle/>
          <a:p>
            <a:r>
              <a:rPr lang="en-IN" b="1" dirty="0"/>
              <a:t> </a:t>
            </a:r>
            <a:r>
              <a:rPr lang="en-IN"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562610" y="1569720"/>
            <a:ext cx="11483975" cy="5793740"/>
          </a:xfrm>
        </p:spPr>
        <p:txBody>
          <a:bodyPr>
            <a:noAutofit/>
          </a:bodyPr>
          <a:lstStyle/>
          <a:p>
            <a:pPr marL="0" indent="0">
              <a:buFont typeface="+mj-lt"/>
              <a:buNone/>
            </a:pPr>
            <a:r>
              <a:rPr lang="en-US" altLang="en-US" sz="2200"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rPr>
              <a:t> To create a single platform for managing all student academic and non-academic data.</a:t>
            </a:r>
          </a:p>
          <a:p>
            <a:pPr marL="0" indent="0">
              <a:buFont typeface="+mj-lt"/>
              <a:buNone/>
            </a:pPr>
            <a:endParaRPr lang="en-US" altLang="en-US" sz="2800" dirty="0">
              <a:latin typeface="Times New Roman" panose="02020603050405020304" pitchFamily="18" charset="0"/>
              <a:cs typeface="Times New Roman" panose="02020603050405020304" pitchFamily="18" charset="0"/>
            </a:endParaRPr>
          </a:p>
          <a:p>
            <a:pPr marL="0" indent="0">
              <a:buFont typeface="+mj-lt"/>
              <a:buNone/>
            </a:pPr>
            <a:r>
              <a:rPr lang="en-US" altLang="en-US" sz="2800" dirty="0">
                <a:latin typeface="Times New Roman" panose="02020603050405020304" pitchFamily="18" charset="0"/>
                <a:cs typeface="Times New Roman" panose="02020603050405020304" pitchFamily="18" charset="0"/>
              </a:rPr>
              <a:t>• To provide real-time dashboards and analytics for students and faculty.</a:t>
            </a:r>
          </a:p>
          <a:p>
            <a:pPr marL="0" indent="0">
              <a:buFont typeface="+mj-lt"/>
              <a:buNone/>
            </a:pPr>
            <a:endParaRPr lang="en-US" altLang="en-US" sz="2800" dirty="0">
              <a:latin typeface="Times New Roman" panose="02020603050405020304" pitchFamily="18" charset="0"/>
              <a:cs typeface="Times New Roman" panose="02020603050405020304" pitchFamily="18" charset="0"/>
            </a:endParaRPr>
          </a:p>
          <a:p>
            <a:pPr marL="0" indent="0">
              <a:buFont typeface="+mj-lt"/>
              <a:buNone/>
            </a:pPr>
            <a:r>
              <a:rPr lang="en-US" altLang="en-US" sz="2800" dirty="0">
                <a:latin typeface="Times New Roman" panose="02020603050405020304" pitchFamily="18" charset="0"/>
                <a:cs typeface="Times New Roman" panose="02020603050405020304" pitchFamily="18" charset="0"/>
              </a:rPr>
              <a:t>• To automate the validation and approval of student activities.</a:t>
            </a:r>
          </a:p>
          <a:p>
            <a:pPr marL="0" indent="0">
              <a:buFont typeface="+mj-lt"/>
              <a:buNone/>
            </a:pPr>
            <a:endParaRPr lang="en-US" altLang="en-US" sz="2800" dirty="0">
              <a:latin typeface="Times New Roman" panose="02020603050405020304" pitchFamily="18" charset="0"/>
              <a:cs typeface="Times New Roman" panose="02020603050405020304" pitchFamily="18" charset="0"/>
            </a:endParaRPr>
          </a:p>
          <a:p>
            <a:pPr marL="0" indent="0">
              <a:buFont typeface="+mj-lt"/>
              <a:buNone/>
            </a:pPr>
            <a:r>
              <a:rPr lang="en-US" altLang="en-US" sz="2800" dirty="0">
                <a:latin typeface="Times New Roman" panose="02020603050405020304" pitchFamily="18" charset="0"/>
                <a:cs typeface="Times New Roman" panose="02020603050405020304" pitchFamily="18" charset="0"/>
              </a:rPr>
              <a:t>• To reduce paperwork and make institutional processes more efficient.</a:t>
            </a:r>
          </a:p>
          <a:p>
            <a:pPr marL="457200" indent="-457200">
              <a:buFont typeface="+mj-lt"/>
              <a:buAutoNum type="arabicPeriod"/>
            </a:pP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815" y="76835"/>
            <a:ext cx="9968865" cy="1372870"/>
          </a:xfrm>
        </p:spPr>
        <p:txBody>
          <a:bodyPr/>
          <a:lstStyle/>
          <a:p>
            <a:r>
              <a:rPr lang="en-IN" b="1" dirty="0">
                <a:latin typeface="Times New Roman" panose="02020603050405020304" pitchFamily="18" charset="0"/>
                <a:cs typeface="Times New Roman" panose="02020603050405020304" pitchFamily="18" charset="0"/>
              </a:rPr>
              <a:t>PROBLEM STATEMENT:</a:t>
            </a:r>
          </a:p>
        </p:txBody>
      </p:sp>
      <p:sp>
        <p:nvSpPr>
          <p:cNvPr id="4" name="Rectangle 1"/>
          <p:cNvSpPr>
            <a:spLocks noGrp="1" noChangeArrowheads="1"/>
          </p:cNvSpPr>
          <p:nvPr>
            <p:ph idx="1"/>
          </p:nvPr>
        </p:nvSpPr>
        <p:spPr bwMode="auto">
          <a:xfrm>
            <a:off x="500380" y="1233170"/>
            <a:ext cx="11191875" cy="3582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lvl="1" eaLnBrk="0" fontAlgn="base" hangingPunct="0">
              <a:lnSpc>
                <a:spcPct val="100000"/>
              </a:lnSpc>
              <a:spcBef>
                <a:spcPct val="0"/>
              </a:spcBef>
              <a:spcAft>
                <a:spcPct val="0"/>
              </a:spcAft>
              <a:buClrTx/>
              <a:buFont typeface="Wingdings" panose="05000000000000000000" pitchFamily="2" charset="2"/>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Centralised Digital Platform for Comprehensive Student Activity Records in Higher Education and Dropout</a:t>
            </a:r>
            <a:r>
              <a:rPr kumimoji="0" lang=""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Prevention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SCOPE OF PROJECT:</a:t>
            </a:r>
          </a:p>
        </p:txBody>
      </p:sp>
      <p:sp>
        <p:nvSpPr>
          <p:cNvPr id="6" name="Content Placeholder 5"/>
          <p:cNvSpPr>
            <a:spLocks noGrp="1" noChangeArrowheads="1"/>
          </p:cNvSpPr>
          <p:nvPr>
            <p:ph idx="1"/>
          </p:nvPr>
        </p:nvSpPr>
        <p:spPr bwMode="auto">
          <a:xfrm>
            <a:off x="344170" y="941070"/>
            <a:ext cx="11781790" cy="478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 typeface="+mj-lt"/>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Designed for Higher Education Institutions (HEIs) of all sizes.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mj-lt"/>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 Mobile access for students, faculty, and administrators.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mj-lt"/>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Covers academic, co-curricular, and extracurricular achievements.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 typeface="+mj-lt"/>
              <a:buNone/>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Scalable to integrate with other educational platforms (LMS/ERP).</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235" y="0"/>
            <a:ext cx="10058400" cy="1610360"/>
          </a:xfrm>
        </p:spPr>
        <p:txBody>
          <a:bodyPr>
            <a:normAutofit/>
          </a:bodyPr>
          <a:lstStyle/>
          <a:p>
            <a:r>
              <a:rPr lang="en-US" b="1" dirty="0">
                <a:latin typeface="Times New Roman" panose="02020603050405020304" pitchFamily="18" charset="0"/>
                <a:cs typeface="Times New Roman" panose="02020603050405020304" pitchFamily="18" charset="0"/>
                <a:sym typeface="+mn-ea"/>
              </a:rPr>
              <a:t>SOFTWARE &amp; HARDWARE REQUIREMENTS:</a:t>
            </a:r>
            <a:endParaRPr lang="en-US"/>
          </a:p>
        </p:txBody>
      </p:sp>
      <p:sp>
        <p:nvSpPr>
          <p:cNvPr id="3" name="Content Placeholder 2"/>
          <p:cNvSpPr>
            <a:spLocks noGrp="1"/>
          </p:cNvSpPr>
          <p:nvPr>
            <p:ph idx="1"/>
          </p:nvPr>
        </p:nvSpPr>
        <p:spPr>
          <a:xfrm>
            <a:off x="991235" y="1812925"/>
            <a:ext cx="10164445" cy="4546600"/>
          </a:xfrm>
        </p:spPr>
        <p:txBody>
          <a:bodyPr>
            <a:noAutofit/>
          </a:bodyPr>
          <a:lstStyle/>
          <a:p>
            <a:r>
              <a:rPr lang="en-US" altLang="en-US" sz="2400"/>
              <a:t>    Software Requirements:</a:t>
            </a:r>
          </a:p>
          <a:p>
            <a:r>
              <a:rPr lang="en-US" altLang="en-US" sz="2400"/>
              <a:t>  · Frontend: React.js / Flutter / Angular</a:t>
            </a:r>
          </a:p>
          <a:p>
            <a:r>
              <a:rPr lang="en-US" altLang="en-US" sz="2400"/>
              <a:t>  · Backend: Node.js / Python (Django/Flask) / Java (Spring Boot)</a:t>
            </a:r>
          </a:p>
          <a:p>
            <a:r>
              <a:rPr lang="en-US" altLang="en-US" sz="2400"/>
              <a:t>  · Database: MongoDB / PostgreSQL / MySQL</a:t>
            </a:r>
          </a:p>
          <a:p>
            <a:r>
              <a:rPr lang="en-US" altLang="en-US" sz="2400"/>
              <a:t>  · Mobile Framework: Flutter / React Native</a:t>
            </a:r>
          </a:p>
          <a:p>
            <a:r>
              <a:rPr lang="en-US" altLang="en-US" sz="2400"/>
              <a:t>  · Reporting Tool: A library like JasperReports, pdfmake, or a charting             library for analytics.</a:t>
            </a:r>
          </a:p>
          <a:p>
            <a:r>
              <a:rPr lang="en-US" altLang="en-US" sz="2400"/>
              <a:t>  </a:t>
            </a:r>
            <a:r>
              <a:rPr lang="en-US" altLang="en-US" sz="2400">
                <a:sym typeface="+mn-ea"/>
              </a:rPr>
              <a:t>Hardware Requirements:</a:t>
            </a:r>
            <a:endParaRPr lang="en-US" altLang="en-US" sz="2400"/>
          </a:p>
          <a:p>
            <a:r>
              <a:rPr lang="en-US" altLang="en-US" sz="2400">
                <a:sym typeface="+mn-ea"/>
              </a:rPr>
              <a:t>  Server: A cloud server instance (e.g., AWS EC2, Azure VM) with  adequate RAM and storage.</a:t>
            </a:r>
            <a:endParaRPr lang="en-US" altLang="en-US" sz="2400"/>
          </a:p>
          <a:p>
            <a:endParaRPr lang="en-US" altLang="en-US" sz="2400"/>
          </a:p>
          <a:p>
            <a:endParaRPr lang="en-US"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sym typeface="+mn-ea"/>
              </a:rPr>
              <a:t>Functional &amp; Non-Functional Requirements:</a:t>
            </a:r>
            <a:endParaRPr lang="en-US"/>
          </a:p>
        </p:txBody>
      </p:sp>
      <p:sp>
        <p:nvSpPr>
          <p:cNvPr id="3" name="Content Placeholder 2"/>
          <p:cNvSpPr>
            <a:spLocks noGrp="1"/>
          </p:cNvSpPr>
          <p:nvPr>
            <p:ph idx="1"/>
          </p:nvPr>
        </p:nvSpPr>
        <p:spPr>
          <a:xfrm>
            <a:off x="609600" y="1271270"/>
            <a:ext cx="10546080" cy="3982720"/>
          </a:xfrm>
        </p:spPr>
        <p:txBody>
          <a:bodyPr/>
          <a:lstStyle/>
          <a:p>
            <a:pPr marL="0" indent="0">
              <a:buNone/>
            </a:pPr>
            <a:r>
              <a:rPr lang="en-US" altLang="en-US" sz="24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Functional: User login, activity uploading, dashboard, portfolio generation.</a:t>
            </a:r>
          </a:p>
          <a:p>
            <a:pPr marL="0" indent="0">
              <a:buNone/>
            </a:pP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Functional: Faculty approval and analytics.</a:t>
            </a:r>
          </a:p>
          <a:p>
            <a:pPr marL="0" indent="0">
              <a:buNone/>
            </a:pP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Non-Functional: Secure, scalable, reliable, easy to use.</a:t>
            </a:r>
          </a:p>
          <a:p>
            <a:pPr marL="0" indent="0">
              <a:buNone/>
            </a:pP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Non-Functional: Fast performance and high availability.</a:t>
            </a:r>
          </a:p>
          <a:p>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9101079" cy="1450757"/>
          </a:xfrm>
        </p:spPr>
        <p:txBody>
          <a:bodyPr/>
          <a:lstStyle/>
          <a:p>
            <a:r>
              <a:rPr lang="en-IN" b="1" dirty="0">
                <a:latin typeface="Times New Roman" panose="02020603050405020304" pitchFamily="18" charset="0"/>
                <a:cs typeface="Times New Roman" panose="02020603050405020304" pitchFamily="18" charset="0"/>
              </a:rPr>
              <a:t>DESCRIPTION OF MODULES:</a:t>
            </a:r>
          </a:p>
        </p:txBody>
      </p:sp>
      <p:sp>
        <p:nvSpPr>
          <p:cNvPr id="3" name="Content Placeholder 2"/>
          <p:cNvSpPr>
            <a:spLocks noGrp="1"/>
          </p:cNvSpPr>
          <p:nvPr>
            <p:ph idx="1"/>
          </p:nvPr>
        </p:nvSpPr>
        <p:spPr>
          <a:xfrm>
            <a:off x="829945" y="1512570"/>
            <a:ext cx="10575290" cy="5233670"/>
          </a:xfrm>
        </p:spPr>
        <p:txBody>
          <a:bodyPr>
            <a:noAutofit/>
          </a:bodyPr>
          <a:lstStyle/>
          <a:p>
            <a:pPr marL="0" indent="0">
              <a:buFont typeface="+mj-lt"/>
              <a:buNone/>
            </a:pPr>
            <a:r>
              <a:rPr lang="en-US" altLang="en-US" sz="2800" dirty="0">
                <a:latin typeface="Times New Roman" panose="02020603050405020304" pitchFamily="18" charset="0"/>
                <a:cs typeface="Times New Roman" panose="02020603050405020304" pitchFamily="18" charset="0"/>
              </a:rPr>
              <a:t>• Student Module: Upload activities, view performance, download portfolio.</a:t>
            </a:r>
          </a:p>
          <a:p>
            <a:pPr marL="0" indent="0">
              <a:buFont typeface="+mj-lt"/>
              <a:buNone/>
            </a:pPr>
            <a:endParaRPr lang="en-US" altLang="en-US" sz="2800" dirty="0">
              <a:latin typeface="Times New Roman" panose="02020603050405020304" pitchFamily="18" charset="0"/>
              <a:cs typeface="Times New Roman" panose="02020603050405020304" pitchFamily="18" charset="0"/>
            </a:endParaRPr>
          </a:p>
          <a:p>
            <a:pPr marL="0" indent="0">
              <a:buFont typeface="+mj-lt"/>
              <a:buNone/>
            </a:pPr>
            <a:r>
              <a:rPr lang="en-US" altLang="en-US" sz="2800" dirty="0">
                <a:latin typeface="Times New Roman" panose="02020603050405020304" pitchFamily="18" charset="0"/>
                <a:cs typeface="Times New Roman" panose="02020603050405020304" pitchFamily="18" charset="0"/>
              </a:rPr>
              <a:t>• Faculty Module: Verify and approve student records.</a:t>
            </a:r>
          </a:p>
          <a:p>
            <a:pPr marL="0" indent="0">
              <a:buFont typeface="+mj-lt"/>
              <a:buNone/>
            </a:pPr>
            <a:endParaRPr lang="en-US" altLang="en-US" sz="2800" dirty="0">
              <a:latin typeface="Times New Roman" panose="02020603050405020304" pitchFamily="18" charset="0"/>
              <a:cs typeface="Times New Roman" panose="02020603050405020304" pitchFamily="18" charset="0"/>
            </a:endParaRPr>
          </a:p>
          <a:p>
            <a:pPr marL="0" indent="0">
              <a:buFont typeface="+mj-lt"/>
              <a:buNone/>
            </a:pPr>
            <a:r>
              <a:rPr lang="en-US" altLang="en-US" sz="2800" dirty="0">
                <a:latin typeface="Times New Roman" panose="02020603050405020304" pitchFamily="18" charset="0"/>
                <a:cs typeface="Times New Roman" panose="02020603050405020304" pitchFamily="18" charset="0"/>
              </a:rPr>
              <a:t>• Admin Module: Manage users, generate reports, integrate systems.</a:t>
            </a:r>
          </a:p>
          <a:p>
            <a:pPr marL="0" indent="0">
              <a:buFont typeface="+mj-lt"/>
              <a:buNone/>
            </a:pPr>
            <a:endParaRPr lang="en-US" altLang="en-US" sz="2800" dirty="0">
              <a:latin typeface="Times New Roman" panose="02020603050405020304" pitchFamily="18" charset="0"/>
              <a:cs typeface="Times New Roman" panose="02020603050405020304" pitchFamily="18" charset="0"/>
            </a:endParaRPr>
          </a:p>
          <a:p>
            <a:pPr marL="0" indent="0">
              <a:buFont typeface="+mj-lt"/>
              <a:buNone/>
            </a:pPr>
            <a:r>
              <a:rPr lang="en-US" altLang="en-US" sz="2800" dirty="0">
                <a:latin typeface="Times New Roman" panose="02020603050405020304" pitchFamily="18" charset="0"/>
                <a:cs typeface="Times New Roman" panose="02020603050405020304" pitchFamily="18" charset="0"/>
              </a:rPr>
              <a:t>• Analytics Module: Generate insights for NAAC/NIRF/AICTE reporting</a:t>
            </a:r>
          </a:p>
          <a:p>
            <a:pPr marL="457200" indent="-457200">
              <a:buFont typeface="+mj-lt"/>
              <a:buAutoNum type="arabicPeriod"/>
            </a:pP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TotalTime>
  <Words>782</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Arial</vt:lpstr>
      <vt:lpstr>Times New Roman</vt:lpstr>
      <vt:lpstr>Wingdings</vt:lpstr>
      <vt:lpstr>Gear Drives</vt:lpstr>
      <vt:lpstr>PowerPoint Presentation</vt:lpstr>
      <vt:lpstr>CONTENTS:</vt:lpstr>
      <vt:lpstr>ABSTRACT:</vt:lpstr>
      <vt:lpstr> OBJECTIVES:</vt:lpstr>
      <vt:lpstr>PROBLEM STATEMENT:</vt:lpstr>
      <vt:lpstr>SCOPE OF PROJECT:</vt:lpstr>
      <vt:lpstr>SOFTWARE &amp; HARDWARE REQUIREMENTS:</vt:lpstr>
      <vt:lpstr>Functional &amp; Non-Functional Requirements:</vt:lpstr>
      <vt:lpstr>DESCRIPTION OF MODULES:</vt:lpstr>
      <vt:lpstr>DESIGN:</vt:lpstr>
      <vt:lpstr> WORK DONE SO FAR:</vt:lpstr>
      <vt:lpstr>INDIVIDUAL CONTRIBUTION:</vt:lpstr>
      <vt:lpstr> Literature Survey</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Yellipogula</dc:creator>
  <cp:lastModifiedBy>rajubheema350@outlook.com</cp:lastModifiedBy>
  <cp:revision>17</cp:revision>
  <dcterms:created xsi:type="dcterms:W3CDTF">2025-10-11T13:03:00Z</dcterms:created>
  <dcterms:modified xsi:type="dcterms:W3CDTF">2025-10-16T05:17:16Z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D0470B010C844612AE4328124212B7C2_13</vt:lpwstr>
  </property>
  <property fmtid="{D5CDD505-2E9C-101B-9397-08002B2CF9AE}" pid="3" name="KSOProductBuildVer">
    <vt:lpwstr>1033-12.2.0.22549</vt:lpwstr>
  </property>
</Properties>
</file>