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8288000" cy="10287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Helios" panose="020B0604020202020204" charset="0"/>
      <p:regular r:id="rId19"/>
    </p:embeddedFont>
    <p:embeddedFont>
      <p:font typeface="Helios Bold" panose="020B0604020202020204" charset="0"/>
      <p:regular r:id="rId20"/>
    </p:embeddedFont>
    <p:embeddedFont>
      <p:font typeface="Klein" panose="020B0604020202020204" charset="0"/>
      <p:regular r:id="rId21"/>
    </p:embeddedFont>
    <p:embeddedFont>
      <p:font typeface="Klein Bold" panose="020B0604020202020204" charset="0"/>
      <p:regular r:id="rId22"/>
    </p:embeddedFont>
    <p:embeddedFont>
      <p:font typeface="Verdana Pro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882" y="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603EE-0B11-408A-AF5A-A8580757B8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8BA18-8368-4079-B42E-6519AA40D243}">
      <dgm:prSet/>
      <dgm:spPr/>
      <dgm:t>
        <a:bodyPr/>
        <a:lstStyle/>
        <a:p>
          <a:r>
            <a:rPr lang="en-US"/>
            <a:t>User Authentication </a:t>
          </a:r>
        </a:p>
      </dgm:t>
    </dgm:pt>
    <dgm:pt modelId="{51C93959-1712-41C8-9A96-30451A035E0A}" type="parTrans" cxnId="{8705414D-37DE-40FE-91CC-4A4E9F16F45C}">
      <dgm:prSet/>
      <dgm:spPr/>
      <dgm:t>
        <a:bodyPr/>
        <a:lstStyle/>
        <a:p>
          <a:endParaRPr lang="en-US"/>
        </a:p>
      </dgm:t>
    </dgm:pt>
    <dgm:pt modelId="{D33666DF-0C7C-4A81-A8E1-4F29FFA71E6F}" type="sibTrans" cxnId="{8705414D-37DE-40FE-91CC-4A4E9F16F45C}">
      <dgm:prSet/>
      <dgm:spPr/>
      <dgm:t>
        <a:bodyPr/>
        <a:lstStyle/>
        <a:p>
          <a:endParaRPr lang="en-US"/>
        </a:p>
      </dgm:t>
    </dgm:pt>
    <dgm:pt modelId="{D23CD986-1355-4EB2-9C62-DF097C9AEBBF}">
      <dgm:prSet/>
      <dgm:spPr/>
      <dgm:t>
        <a:bodyPr/>
        <a:lstStyle/>
        <a:p>
          <a:r>
            <a:rPr lang="en-US" dirty="0"/>
            <a:t>Tax recode Management</a:t>
          </a:r>
        </a:p>
      </dgm:t>
    </dgm:pt>
    <dgm:pt modelId="{7A7C107B-E980-438A-8517-D69CCEFFC08C}" type="parTrans" cxnId="{A97B8B3E-469D-4905-9A39-33AD49CC3F97}">
      <dgm:prSet/>
      <dgm:spPr/>
      <dgm:t>
        <a:bodyPr/>
        <a:lstStyle/>
        <a:p>
          <a:endParaRPr lang="en-US"/>
        </a:p>
      </dgm:t>
    </dgm:pt>
    <dgm:pt modelId="{05DA30AE-EF81-409B-AF85-D3071F4771CD}" type="sibTrans" cxnId="{A97B8B3E-469D-4905-9A39-33AD49CC3F97}">
      <dgm:prSet/>
      <dgm:spPr/>
      <dgm:t>
        <a:bodyPr/>
        <a:lstStyle/>
        <a:p>
          <a:endParaRPr lang="en-US"/>
        </a:p>
      </dgm:t>
    </dgm:pt>
    <dgm:pt modelId="{BF8C982C-3DC5-4C85-8FA0-B26D62D05908}">
      <dgm:prSet/>
      <dgm:spPr/>
      <dgm:t>
        <a:bodyPr/>
        <a:lstStyle/>
        <a:p>
          <a:r>
            <a:rPr lang="en-US"/>
            <a:t>Document Management</a:t>
          </a:r>
        </a:p>
      </dgm:t>
    </dgm:pt>
    <dgm:pt modelId="{ED4D4B36-9AE0-4020-9209-6004B2570426}" type="parTrans" cxnId="{765360C7-AFBA-4ACE-9682-72DCF8E8E3A6}">
      <dgm:prSet/>
      <dgm:spPr/>
      <dgm:t>
        <a:bodyPr/>
        <a:lstStyle/>
        <a:p>
          <a:endParaRPr lang="en-US"/>
        </a:p>
      </dgm:t>
    </dgm:pt>
    <dgm:pt modelId="{A96050C0-6B7B-42AD-B768-4D3C9FC889A9}" type="sibTrans" cxnId="{765360C7-AFBA-4ACE-9682-72DCF8E8E3A6}">
      <dgm:prSet/>
      <dgm:spPr/>
      <dgm:t>
        <a:bodyPr/>
        <a:lstStyle/>
        <a:p>
          <a:endParaRPr lang="en-US"/>
        </a:p>
      </dgm:t>
    </dgm:pt>
    <dgm:pt modelId="{0504CA3C-CBC9-4CF2-B47F-2B26F5C887DA}">
      <dgm:prSet/>
      <dgm:spPr/>
      <dgm:t>
        <a:bodyPr/>
        <a:lstStyle/>
        <a:p>
          <a:r>
            <a:rPr lang="en-US"/>
            <a:t>Financial Management</a:t>
          </a:r>
        </a:p>
      </dgm:t>
    </dgm:pt>
    <dgm:pt modelId="{CFB8AF3D-C67A-4661-8CB2-1DE2F9B263A7}" type="parTrans" cxnId="{ADDF6488-2E6C-4558-A282-19A046FA4883}">
      <dgm:prSet/>
      <dgm:spPr/>
      <dgm:t>
        <a:bodyPr/>
        <a:lstStyle/>
        <a:p>
          <a:endParaRPr lang="en-US"/>
        </a:p>
      </dgm:t>
    </dgm:pt>
    <dgm:pt modelId="{C13E3F1C-9E3C-4E39-9681-B728EF080AC0}" type="sibTrans" cxnId="{ADDF6488-2E6C-4558-A282-19A046FA4883}">
      <dgm:prSet/>
      <dgm:spPr/>
      <dgm:t>
        <a:bodyPr/>
        <a:lstStyle/>
        <a:p>
          <a:endParaRPr lang="en-US"/>
        </a:p>
      </dgm:t>
    </dgm:pt>
    <dgm:pt modelId="{E48DE09F-E5C3-47A3-9B14-89D4C2C0A705}">
      <dgm:prSet/>
      <dgm:spPr/>
      <dgm:t>
        <a:bodyPr/>
        <a:lstStyle/>
        <a:p>
          <a:r>
            <a:rPr lang="en-US"/>
            <a:t>Payment &amp; Subscription Management</a:t>
          </a:r>
        </a:p>
      </dgm:t>
    </dgm:pt>
    <dgm:pt modelId="{FCF788C4-2BC2-4388-828C-50EA7861138A}" type="parTrans" cxnId="{D40789B7-CF47-47F4-BA42-1496B78C7358}">
      <dgm:prSet/>
      <dgm:spPr/>
      <dgm:t>
        <a:bodyPr/>
        <a:lstStyle/>
        <a:p>
          <a:endParaRPr lang="en-US"/>
        </a:p>
      </dgm:t>
    </dgm:pt>
    <dgm:pt modelId="{26D79336-7D9D-493A-BB81-B59A3DD5EB0C}" type="sibTrans" cxnId="{D40789B7-CF47-47F4-BA42-1496B78C7358}">
      <dgm:prSet/>
      <dgm:spPr/>
      <dgm:t>
        <a:bodyPr/>
        <a:lstStyle/>
        <a:p>
          <a:endParaRPr lang="en-US"/>
        </a:p>
      </dgm:t>
    </dgm:pt>
    <dgm:pt modelId="{ACAB8555-B0A2-4AA5-8581-9B6C44C6AE61}" type="pres">
      <dgm:prSet presAssocID="{7F4603EE-0B11-408A-AF5A-A8580757B8EC}" presName="linear" presStyleCnt="0">
        <dgm:presLayoutVars>
          <dgm:animLvl val="lvl"/>
          <dgm:resizeHandles val="exact"/>
        </dgm:presLayoutVars>
      </dgm:prSet>
      <dgm:spPr/>
    </dgm:pt>
    <dgm:pt modelId="{9CA0F959-90D7-4C8D-B192-BF8BE0B0CA06}" type="pres">
      <dgm:prSet presAssocID="{7878BA18-8368-4079-B42E-6519AA40D2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88D4A5-BC4D-4AA8-9AB5-D37A88C0E6C7}" type="pres">
      <dgm:prSet presAssocID="{D33666DF-0C7C-4A81-A8E1-4F29FFA71E6F}" presName="spacer" presStyleCnt="0"/>
      <dgm:spPr/>
    </dgm:pt>
    <dgm:pt modelId="{47015357-8461-4EFC-89B4-1801EDA45E11}" type="pres">
      <dgm:prSet presAssocID="{D23CD986-1355-4EB2-9C62-DF097C9AEB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5DB625-BA47-409C-9C38-916F8C9D8A40}" type="pres">
      <dgm:prSet presAssocID="{05DA30AE-EF81-409B-AF85-D3071F4771CD}" presName="spacer" presStyleCnt="0"/>
      <dgm:spPr/>
    </dgm:pt>
    <dgm:pt modelId="{7EEADBC5-630E-4C45-81D8-F83754969AAA}" type="pres">
      <dgm:prSet presAssocID="{BF8C982C-3DC5-4C85-8FA0-B26D62D059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4DF32E-2049-47C0-B578-78DEC88E841E}" type="pres">
      <dgm:prSet presAssocID="{A96050C0-6B7B-42AD-B768-4D3C9FC889A9}" presName="spacer" presStyleCnt="0"/>
      <dgm:spPr/>
    </dgm:pt>
    <dgm:pt modelId="{8A1CD7FB-1CCF-4A59-9728-766A52FA67B4}" type="pres">
      <dgm:prSet presAssocID="{0504CA3C-CBC9-4CF2-B47F-2B26F5C887D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60E87C-B367-4942-B674-4AF8C26CAC37}" type="pres">
      <dgm:prSet presAssocID="{C13E3F1C-9E3C-4E39-9681-B728EF080AC0}" presName="spacer" presStyleCnt="0"/>
      <dgm:spPr/>
    </dgm:pt>
    <dgm:pt modelId="{5788CAEC-FE89-43B4-9B8F-AB221832824C}" type="pres">
      <dgm:prSet presAssocID="{E48DE09F-E5C3-47A3-9B14-89D4C2C0A7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763C26-ED0C-4A27-96B2-80CBCEA22AA7}" type="presOf" srcId="{BF8C982C-3DC5-4C85-8FA0-B26D62D05908}" destId="{7EEADBC5-630E-4C45-81D8-F83754969AAA}" srcOrd="0" destOrd="0" presId="urn:microsoft.com/office/officeart/2005/8/layout/vList2"/>
    <dgm:cxn modelId="{A97B8B3E-469D-4905-9A39-33AD49CC3F97}" srcId="{7F4603EE-0B11-408A-AF5A-A8580757B8EC}" destId="{D23CD986-1355-4EB2-9C62-DF097C9AEBBF}" srcOrd="1" destOrd="0" parTransId="{7A7C107B-E980-438A-8517-D69CCEFFC08C}" sibTransId="{05DA30AE-EF81-409B-AF85-D3071F4771CD}"/>
    <dgm:cxn modelId="{8705414D-37DE-40FE-91CC-4A4E9F16F45C}" srcId="{7F4603EE-0B11-408A-AF5A-A8580757B8EC}" destId="{7878BA18-8368-4079-B42E-6519AA40D243}" srcOrd="0" destOrd="0" parTransId="{51C93959-1712-41C8-9A96-30451A035E0A}" sibTransId="{D33666DF-0C7C-4A81-A8E1-4F29FFA71E6F}"/>
    <dgm:cxn modelId="{1F349378-1A1B-4211-B0C1-94036B7292F5}" type="presOf" srcId="{D23CD986-1355-4EB2-9C62-DF097C9AEBBF}" destId="{47015357-8461-4EFC-89B4-1801EDA45E11}" srcOrd="0" destOrd="0" presId="urn:microsoft.com/office/officeart/2005/8/layout/vList2"/>
    <dgm:cxn modelId="{0E21065A-F2FB-48FC-952F-FD31BA042967}" type="presOf" srcId="{0504CA3C-CBC9-4CF2-B47F-2B26F5C887DA}" destId="{8A1CD7FB-1CCF-4A59-9728-766A52FA67B4}" srcOrd="0" destOrd="0" presId="urn:microsoft.com/office/officeart/2005/8/layout/vList2"/>
    <dgm:cxn modelId="{ADDF6488-2E6C-4558-A282-19A046FA4883}" srcId="{7F4603EE-0B11-408A-AF5A-A8580757B8EC}" destId="{0504CA3C-CBC9-4CF2-B47F-2B26F5C887DA}" srcOrd="3" destOrd="0" parTransId="{CFB8AF3D-C67A-4661-8CB2-1DE2F9B263A7}" sibTransId="{C13E3F1C-9E3C-4E39-9681-B728EF080AC0}"/>
    <dgm:cxn modelId="{E30386A7-859B-487C-B73A-EC57A66B5B8B}" type="presOf" srcId="{7F4603EE-0B11-408A-AF5A-A8580757B8EC}" destId="{ACAB8555-B0A2-4AA5-8581-9B6C44C6AE61}" srcOrd="0" destOrd="0" presId="urn:microsoft.com/office/officeart/2005/8/layout/vList2"/>
    <dgm:cxn modelId="{D40789B7-CF47-47F4-BA42-1496B78C7358}" srcId="{7F4603EE-0B11-408A-AF5A-A8580757B8EC}" destId="{E48DE09F-E5C3-47A3-9B14-89D4C2C0A705}" srcOrd="4" destOrd="0" parTransId="{FCF788C4-2BC2-4388-828C-50EA7861138A}" sibTransId="{26D79336-7D9D-493A-BB81-B59A3DD5EB0C}"/>
    <dgm:cxn modelId="{F69830C7-D443-41CB-B1C9-0F4C7F3A60B4}" type="presOf" srcId="{7878BA18-8368-4079-B42E-6519AA40D243}" destId="{9CA0F959-90D7-4C8D-B192-BF8BE0B0CA06}" srcOrd="0" destOrd="0" presId="urn:microsoft.com/office/officeart/2005/8/layout/vList2"/>
    <dgm:cxn modelId="{765360C7-AFBA-4ACE-9682-72DCF8E8E3A6}" srcId="{7F4603EE-0B11-408A-AF5A-A8580757B8EC}" destId="{BF8C982C-3DC5-4C85-8FA0-B26D62D05908}" srcOrd="2" destOrd="0" parTransId="{ED4D4B36-9AE0-4020-9209-6004B2570426}" sibTransId="{A96050C0-6B7B-42AD-B768-4D3C9FC889A9}"/>
    <dgm:cxn modelId="{4F0BAEF3-D0C8-4572-8435-35D12F077549}" type="presOf" srcId="{E48DE09F-E5C3-47A3-9B14-89D4C2C0A705}" destId="{5788CAEC-FE89-43B4-9B8F-AB221832824C}" srcOrd="0" destOrd="0" presId="urn:microsoft.com/office/officeart/2005/8/layout/vList2"/>
    <dgm:cxn modelId="{1BA26ADA-7951-448A-A138-4AD1D84BAA5F}" type="presParOf" srcId="{ACAB8555-B0A2-4AA5-8581-9B6C44C6AE61}" destId="{9CA0F959-90D7-4C8D-B192-BF8BE0B0CA06}" srcOrd="0" destOrd="0" presId="urn:microsoft.com/office/officeart/2005/8/layout/vList2"/>
    <dgm:cxn modelId="{8BB54B15-67BD-4CF6-A7DD-68F43E3A81AD}" type="presParOf" srcId="{ACAB8555-B0A2-4AA5-8581-9B6C44C6AE61}" destId="{9C88D4A5-BC4D-4AA8-9AB5-D37A88C0E6C7}" srcOrd="1" destOrd="0" presId="urn:microsoft.com/office/officeart/2005/8/layout/vList2"/>
    <dgm:cxn modelId="{D88EB355-7DBB-4133-9290-B3DC16ECFB64}" type="presParOf" srcId="{ACAB8555-B0A2-4AA5-8581-9B6C44C6AE61}" destId="{47015357-8461-4EFC-89B4-1801EDA45E11}" srcOrd="2" destOrd="0" presId="urn:microsoft.com/office/officeart/2005/8/layout/vList2"/>
    <dgm:cxn modelId="{982F5167-2F31-441A-8B9D-5F5691AD477A}" type="presParOf" srcId="{ACAB8555-B0A2-4AA5-8581-9B6C44C6AE61}" destId="{EE5DB625-BA47-409C-9C38-916F8C9D8A40}" srcOrd="3" destOrd="0" presId="urn:microsoft.com/office/officeart/2005/8/layout/vList2"/>
    <dgm:cxn modelId="{84147F71-B30B-4438-9132-8D1F2CC07162}" type="presParOf" srcId="{ACAB8555-B0A2-4AA5-8581-9B6C44C6AE61}" destId="{7EEADBC5-630E-4C45-81D8-F83754969AAA}" srcOrd="4" destOrd="0" presId="urn:microsoft.com/office/officeart/2005/8/layout/vList2"/>
    <dgm:cxn modelId="{C23A26A3-206A-49CF-81F8-AAB162E25B6B}" type="presParOf" srcId="{ACAB8555-B0A2-4AA5-8581-9B6C44C6AE61}" destId="{E64DF32E-2049-47C0-B578-78DEC88E841E}" srcOrd="5" destOrd="0" presId="urn:microsoft.com/office/officeart/2005/8/layout/vList2"/>
    <dgm:cxn modelId="{3042DCFB-81B0-45E4-B6E7-E4AC03A33266}" type="presParOf" srcId="{ACAB8555-B0A2-4AA5-8581-9B6C44C6AE61}" destId="{8A1CD7FB-1CCF-4A59-9728-766A52FA67B4}" srcOrd="6" destOrd="0" presId="urn:microsoft.com/office/officeart/2005/8/layout/vList2"/>
    <dgm:cxn modelId="{8EDCCBFB-CE30-43DC-8958-98C857CEE291}" type="presParOf" srcId="{ACAB8555-B0A2-4AA5-8581-9B6C44C6AE61}" destId="{1160E87C-B367-4942-B674-4AF8C26CAC37}" srcOrd="7" destOrd="0" presId="urn:microsoft.com/office/officeart/2005/8/layout/vList2"/>
    <dgm:cxn modelId="{C614B926-72BC-4AE1-BBD2-8D00B3753A79}" type="presParOf" srcId="{ACAB8555-B0A2-4AA5-8581-9B6C44C6AE61}" destId="{5788CAEC-FE89-43B4-9B8F-AB22183282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0F959-90D7-4C8D-B192-BF8BE0B0CA06}">
      <dsp:nvSpPr>
        <dsp:cNvPr id="0" name=""/>
        <dsp:cNvSpPr/>
      </dsp:nvSpPr>
      <dsp:spPr>
        <a:xfrm>
          <a:off x="0" y="27222"/>
          <a:ext cx="12039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User Authentication </a:t>
          </a:r>
        </a:p>
      </dsp:txBody>
      <dsp:txXfrm>
        <a:off x="62055" y="89277"/>
        <a:ext cx="11915490" cy="1147095"/>
      </dsp:txXfrm>
    </dsp:sp>
    <dsp:sp modelId="{47015357-8461-4EFC-89B4-1801EDA45E11}">
      <dsp:nvSpPr>
        <dsp:cNvPr id="0" name=""/>
        <dsp:cNvSpPr/>
      </dsp:nvSpPr>
      <dsp:spPr>
        <a:xfrm>
          <a:off x="0" y="1451067"/>
          <a:ext cx="12039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Tax recode Management</a:t>
          </a:r>
        </a:p>
      </dsp:txBody>
      <dsp:txXfrm>
        <a:off x="62055" y="1513122"/>
        <a:ext cx="11915490" cy="1147095"/>
      </dsp:txXfrm>
    </dsp:sp>
    <dsp:sp modelId="{7EEADBC5-630E-4C45-81D8-F83754969AAA}">
      <dsp:nvSpPr>
        <dsp:cNvPr id="0" name=""/>
        <dsp:cNvSpPr/>
      </dsp:nvSpPr>
      <dsp:spPr>
        <a:xfrm>
          <a:off x="0" y="2874912"/>
          <a:ext cx="12039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Document Management</a:t>
          </a:r>
        </a:p>
      </dsp:txBody>
      <dsp:txXfrm>
        <a:off x="62055" y="2936967"/>
        <a:ext cx="11915490" cy="1147095"/>
      </dsp:txXfrm>
    </dsp:sp>
    <dsp:sp modelId="{8A1CD7FB-1CCF-4A59-9728-766A52FA67B4}">
      <dsp:nvSpPr>
        <dsp:cNvPr id="0" name=""/>
        <dsp:cNvSpPr/>
      </dsp:nvSpPr>
      <dsp:spPr>
        <a:xfrm>
          <a:off x="0" y="4298758"/>
          <a:ext cx="12039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Financial Management</a:t>
          </a:r>
        </a:p>
      </dsp:txBody>
      <dsp:txXfrm>
        <a:off x="62055" y="4360813"/>
        <a:ext cx="11915490" cy="1147095"/>
      </dsp:txXfrm>
    </dsp:sp>
    <dsp:sp modelId="{5788CAEC-FE89-43B4-9B8F-AB221832824C}">
      <dsp:nvSpPr>
        <dsp:cNvPr id="0" name=""/>
        <dsp:cNvSpPr/>
      </dsp:nvSpPr>
      <dsp:spPr>
        <a:xfrm>
          <a:off x="0" y="5722603"/>
          <a:ext cx="12039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Payment &amp; Subscription Management</a:t>
          </a:r>
        </a:p>
      </dsp:txBody>
      <dsp:txXfrm>
        <a:off x="62055" y="5784658"/>
        <a:ext cx="1191549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9EEF-8E3D-4DA0-B154-7CB82FF272F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CEC2-D49D-4DDF-8F12-539988C0D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thank u for this opportunity. I am Wickramaarachchi W.C.C. my contribution in this project is develop a user management </a:t>
            </a:r>
            <a:r>
              <a:rPr lang="en-US" dirty="0" err="1"/>
              <a:t>system.So</a:t>
            </a:r>
            <a:r>
              <a:rPr lang="en-US" dirty="0"/>
              <a:t> my part has mainly crud </a:t>
            </a:r>
            <a:r>
              <a:rPr lang="en-US"/>
              <a:t>functions they are…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3CEC2-D49D-4DDF-8F12-539988C0D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0" y="1375724"/>
            <a:ext cx="6852844" cy="6928799"/>
          </a:xfrm>
          <a:custGeom>
            <a:avLst/>
            <a:gdLst/>
            <a:ahLst/>
            <a:cxnLst/>
            <a:rect l="l" t="t" r="r" b="b"/>
            <a:pathLst>
              <a:path w="9071613" h="9071613">
                <a:moveTo>
                  <a:pt x="0" y="0"/>
                </a:moveTo>
                <a:lnTo>
                  <a:pt x="9071613" y="0"/>
                </a:lnTo>
                <a:lnTo>
                  <a:pt x="9071613" y="9071613"/>
                </a:lnTo>
                <a:lnTo>
                  <a:pt x="0" y="9071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470620" y="82460"/>
            <a:ext cx="4836326" cy="4836326"/>
          </a:xfrm>
          <a:custGeom>
            <a:avLst/>
            <a:gdLst/>
            <a:ahLst/>
            <a:cxnLst/>
            <a:rect l="l" t="t" r="r" b="b"/>
            <a:pathLst>
              <a:path w="4836326" h="4836326">
                <a:moveTo>
                  <a:pt x="0" y="0"/>
                </a:moveTo>
                <a:lnTo>
                  <a:pt x="4836325" y="0"/>
                </a:lnTo>
                <a:lnTo>
                  <a:pt x="4836325" y="4836326"/>
                </a:lnTo>
                <a:lnTo>
                  <a:pt x="0" y="483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470620" y="5174600"/>
            <a:ext cx="4836326" cy="4836326"/>
          </a:xfrm>
          <a:custGeom>
            <a:avLst/>
            <a:gdLst/>
            <a:ahLst/>
            <a:cxnLst/>
            <a:rect l="l" t="t" r="r" b="b"/>
            <a:pathLst>
              <a:path w="4836326" h="4836326">
                <a:moveTo>
                  <a:pt x="0" y="0"/>
                </a:moveTo>
                <a:lnTo>
                  <a:pt x="4836326" y="0"/>
                </a:lnTo>
                <a:lnTo>
                  <a:pt x="4836326" y="4836326"/>
                </a:lnTo>
                <a:lnTo>
                  <a:pt x="0" y="483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8138160" y="2599112"/>
            <a:ext cx="9921240" cy="3770263"/>
            <a:chOff x="0" y="-19051"/>
            <a:chExt cx="12218479" cy="502701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1"/>
              <a:ext cx="12218479" cy="502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724"/>
                </a:lnSpc>
              </a:pPr>
              <a:r>
                <a:rPr lang="en-US" sz="12270" b="1" dirty="0">
                  <a:solidFill>
                    <a:srgbClr val="2A2E3A"/>
                  </a:solidFill>
                  <a:latin typeface="Verdana Pro" panose="020B0604030504040204" pitchFamily="34" charset="0"/>
                  <a:ea typeface="Klein Bold"/>
                  <a:cs typeface="Klein Bold"/>
                  <a:sym typeface="Klein Bold"/>
                </a:rPr>
                <a:t>Smart TAX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734175"/>
              <a:ext cx="11855522" cy="1514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81"/>
                </a:lnSpc>
              </a:pPr>
              <a:r>
                <a:rPr lang="en-US" sz="327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Automated Tax Filing with Document Processing and Smart Financial Analysis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75346" y="7323269"/>
            <a:ext cx="6151418" cy="57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3272" b="1" dirty="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Group ID - Y3S2-WE-PRO-03</a:t>
            </a:r>
            <a:r>
              <a:rPr lang="en-US" sz="3272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77600" y="0"/>
            <a:ext cx="7010401" cy="10295868"/>
            <a:chOff x="0" y="0"/>
            <a:chExt cx="1562499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2499" cy="2711669"/>
            </a:xfrm>
            <a:custGeom>
              <a:avLst/>
              <a:gdLst/>
              <a:ahLst/>
              <a:cxnLst/>
              <a:rect l="l" t="t" r="r" b="b"/>
              <a:pathLst>
                <a:path w="1562499" h="2711669">
                  <a:moveTo>
                    <a:pt x="0" y="0"/>
                  </a:moveTo>
                  <a:lnTo>
                    <a:pt x="1562499" y="0"/>
                  </a:lnTo>
                  <a:lnTo>
                    <a:pt x="1562499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62499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887200" y="4948381"/>
            <a:ext cx="5497735" cy="1874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40"/>
              </a:lnSpc>
              <a:spcBef>
                <a:spcPct val="0"/>
              </a:spcBef>
            </a:pPr>
            <a:r>
              <a:rPr lang="en-US" sz="3800" b="1" u="none" strike="noStrike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Fathima </a:t>
            </a:r>
            <a:r>
              <a:rPr lang="en-US" sz="3800" b="1" u="none" strike="noStrike" dirty="0" err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Shamrina</a:t>
            </a:r>
            <a:endParaRPr lang="en-US" sz="3800" b="1" u="none" strike="noStrike" dirty="0">
              <a:solidFill>
                <a:srgbClr val="2A2E3A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marL="0" lvl="0" indent="0" algn="l">
              <a:lnSpc>
                <a:spcPts val="494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Verdana Pro" panose="020B0604030504040204" pitchFamily="34" charset="0"/>
                <a:ea typeface="Helios"/>
                <a:cs typeface="Helios"/>
                <a:sym typeface="Helios"/>
              </a:rPr>
              <a:t>    IT19504100</a:t>
            </a:r>
            <a:endParaRPr lang="en-US" sz="3800" b="1" u="none" strike="noStrike" dirty="0">
              <a:solidFill>
                <a:srgbClr val="2A2E3A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marL="0" lvl="0" indent="0" algn="l">
              <a:lnSpc>
                <a:spcPts val="4940"/>
              </a:lnSpc>
              <a:spcBef>
                <a:spcPct val="0"/>
              </a:spcBef>
            </a:pPr>
            <a:endParaRPr lang="en-US" sz="3800" b="1" u="none" strike="noStrike" dirty="0">
              <a:solidFill>
                <a:srgbClr val="2A2E3A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41988" y="4288905"/>
            <a:ext cx="7832546" cy="3193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</a:t>
            </a:r>
            <a:r>
              <a:rPr lang="en-US" sz="3000" u="none" strike="noStrike" dirty="0">
                <a:solidFill>
                  <a:srgbClr val="000000"/>
                </a:solidFill>
                <a:latin typeface="Verdana Pro" panose="020B0604030504040204" pitchFamily="34" charset="0"/>
                <a:ea typeface="Klein"/>
                <a:cs typeface="Klein"/>
                <a:sym typeface="Klein"/>
              </a:rPr>
              <a:t>Create new tax records</a:t>
            </a:r>
          </a:p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Verdana Pro" panose="020B0604030504040204" pitchFamily="34" charset="0"/>
                <a:ea typeface="Klein"/>
                <a:cs typeface="Klein"/>
                <a:sym typeface="Klein"/>
              </a:rPr>
              <a:t> Read submitted tax filings</a:t>
            </a:r>
          </a:p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Verdana Pro" panose="020B0604030504040204" pitchFamily="34" charset="0"/>
                <a:ea typeface="Klein"/>
                <a:cs typeface="Klein"/>
                <a:sym typeface="Klein"/>
              </a:rPr>
              <a:t>Update existing tax records</a:t>
            </a:r>
          </a:p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Verdana Pro" panose="020B0604030504040204" pitchFamily="34" charset="0"/>
                <a:ea typeface="Klein"/>
                <a:cs typeface="Klein"/>
                <a:sym typeface="Klein"/>
              </a:rPr>
              <a:t>Delete tax records if necessary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14600" y="1714500"/>
            <a:ext cx="8534400" cy="1523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980"/>
              </a:lnSpc>
              <a:spcBef>
                <a:spcPct val="0"/>
              </a:spcBef>
            </a:pPr>
            <a:r>
              <a:rPr lang="en-US" sz="4600" b="1" u="none" strike="noStrike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Tax Record Management     (CRUD for tax filings)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96800" y="0"/>
            <a:ext cx="5791200" cy="10295868"/>
            <a:chOff x="0" y="0"/>
            <a:chExt cx="1562499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2499" cy="2711669"/>
            </a:xfrm>
            <a:custGeom>
              <a:avLst/>
              <a:gdLst/>
              <a:ahLst/>
              <a:cxnLst/>
              <a:rect l="l" t="t" r="r" b="b"/>
              <a:pathLst>
                <a:path w="1562499" h="2711669">
                  <a:moveTo>
                    <a:pt x="0" y="0"/>
                  </a:moveTo>
                  <a:lnTo>
                    <a:pt x="1562499" y="0"/>
                  </a:lnTo>
                  <a:lnTo>
                    <a:pt x="1562499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62499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82600" y="4662421"/>
            <a:ext cx="6019800" cy="1834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40"/>
              </a:lnSpc>
              <a:spcBef>
                <a:spcPct val="0"/>
              </a:spcBef>
            </a:pPr>
            <a:r>
              <a:rPr lang="en-US" sz="3800" b="1" u="none" strike="noStrike" dirty="0" err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Warnakulasooriya</a:t>
            </a:r>
            <a:r>
              <a:rPr lang="en-US" sz="3800" b="1" u="none" strike="noStrike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H.M.G.L</a:t>
            </a:r>
          </a:p>
          <a:p>
            <a:pPr>
              <a:lnSpc>
                <a:spcPts val="494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Verdana Pro" panose="020B0604030504040204" pitchFamily="34" charset="0"/>
                <a:ea typeface="Helios"/>
                <a:cs typeface="Helios"/>
                <a:sym typeface="Helios"/>
              </a:rPr>
              <a:t>     IT21315800</a:t>
            </a:r>
            <a:endParaRPr lang="en-US" sz="3200" dirty="0">
              <a:latin typeface="Verdana Pro" panose="020B060403050404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7350" y="3162300"/>
            <a:ext cx="10687435" cy="4834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Create new payment records (e.g., subscription plans, one-time fees)</a:t>
            </a:r>
          </a:p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Read payment history and invoices</a:t>
            </a:r>
          </a:p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Update payment details (e.g., change subscription, update billing info)</a:t>
            </a:r>
          </a:p>
          <a:p>
            <a:pPr marL="647700" lvl="1" indent="-323850" algn="l">
              <a:lnSpc>
                <a:spcPts val="63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Delete expired or canceled subscriptions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6000" y="924597"/>
            <a:ext cx="10687435" cy="1523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980"/>
              </a:lnSpc>
              <a:spcBef>
                <a:spcPct val="0"/>
              </a:spcBef>
            </a:pPr>
            <a:r>
              <a:rPr lang="en-US" sz="4600" b="1" u="none" strike="noStrike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Payment &amp; Subscription Management (CRUD for payments)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3413">
            <a:off x="9283310" y="-2113117"/>
            <a:ext cx="13265113" cy="13265113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3" y="0"/>
                </a:lnTo>
                <a:lnTo>
                  <a:pt x="13265113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67802" y="-695325"/>
            <a:ext cx="12417410" cy="11560608"/>
            <a:chOff x="0" y="0"/>
            <a:chExt cx="6350000" cy="5911850"/>
          </a:xfrm>
        </p:grpSpPr>
        <p:sp>
          <p:nvSpPr>
            <p:cNvPr id="4" name="Freeform 4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4">
                <a:alphaModFix amt="90000"/>
              </a:blip>
              <a:stretch>
                <a:fillRect l="-24498" r="-2449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22716" y="3036768"/>
            <a:ext cx="5737980" cy="408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06"/>
              </a:lnSpc>
            </a:pPr>
            <a:r>
              <a:rPr lang="en-US" sz="12466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Thank</a:t>
            </a:r>
          </a:p>
          <a:p>
            <a:pPr algn="l">
              <a:lnSpc>
                <a:spcPts val="16206"/>
              </a:lnSpc>
            </a:pPr>
            <a:r>
              <a:rPr lang="en-US" sz="12466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45844"/>
              </p:ext>
            </p:extLst>
          </p:nvPr>
        </p:nvGraphicFramePr>
        <p:xfrm>
          <a:off x="4208766" y="2499360"/>
          <a:ext cx="10878834" cy="5768338"/>
        </p:xfrm>
        <a:graphic>
          <a:graphicData uri="http://schemas.openxmlformats.org/drawingml/2006/table">
            <a:tbl>
              <a:tblPr/>
              <a:tblGrid>
                <a:gridCol w="362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000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Student name</a:t>
                      </a:r>
                      <a:endParaRPr lang="en-US" sz="18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Registration number</a:t>
                      </a:r>
                      <a:endParaRPr lang="en-US" sz="18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Overall  contribution</a:t>
                      </a:r>
                      <a:endParaRPr lang="en-US" sz="18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00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Kavishka P.K.P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IT19123332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Document Management</a:t>
                      </a:r>
                      <a:endParaRPr lang="en-US" sz="14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00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Wickramaarachchi W.C.C 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IT20093846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User Management (CRUD for users)</a:t>
                      </a:r>
                      <a:endParaRPr lang="en-US" sz="14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00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 Fathima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Shamrina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         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IT19504100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Tax Record Management</a:t>
                      </a:r>
                      <a:endParaRPr lang="en-US" sz="14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31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Warnakulasooriya H.M.G.L</a:t>
                      </a:r>
                      <a:endParaRPr lang="en-US" sz="160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"/>
                          <a:cs typeface="Helios"/>
                          <a:sym typeface="Helios"/>
                        </a:rPr>
                        <a:t>IT21315800</a:t>
                      </a:r>
                      <a:endParaRPr lang="en-US" sz="16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Verdana Pro" panose="020B0604030504040204" pitchFamily="34" charset="0"/>
                          <a:ea typeface="Helios Bold"/>
                          <a:cs typeface="Helios Bold"/>
                          <a:sym typeface="Helios Bold"/>
                        </a:rPr>
                        <a:t>Payment &amp; Subscription Management</a:t>
                      </a:r>
                      <a:endParaRPr lang="en-US" sz="1400" dirty="0">
                        <a:latin typeface="Verdana Pro" panose="020B0604030504040204" pitchFamily="3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2819400" y="1056525"/>
            <a:ext cx="13049553" cy="1061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Verdana Pro" panose="020B0604030504040204" pitchFamily="34" charset="0"/>
                <a:ea typeface="Klein Bold"/>
                <a:cs typeface="Klein Bold"/>
                <a:sym typeface="Klein Bold"/>
              </a:rPr>
              <a:t>Group Member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224007">
            <a:off x="11638642" y="1244637"/>
            <a:ext cx="6011761" cy="5737579"/>
            <a:chOff x="684588" y="978364"/>
            <a:chExt cx="8015681" cy="7650105"/>
          </a:xfrm>
        </p:grpSpPr>
        <p:sp>
          <p:nvSpPr>
            <p:cNvPr id="3" name="Freeform 3"/>
            <p:cNvSpPr/>
            <p:nvPr/>
          </p:nvSpPr>
          <p:spPr>
            <a:xfrm rot="20399043">
              <a:off x="684588" y="1147664"/>
              <a:ext cx="8015681" cy="7421770"/>
            </a:xfrm>
            <a:custGeom>
              <a:avLst/>
              <a:gdLst/>
              <a:ahLst/>
              <a:cxnLst/>
              <a:rect l="l" t="t" r="r" b="b"/>
              <a:pathLst>
                <a:path w="7650105" h="7650105">
                  <a:moveTo>
                    <a:pt x="0" y="0"/>
                  </a:moveTo>
                  <a:lnTo>
                    <a:pt x="7650105" y="0"/>
                  </a:lnTo>
                  <a:lnTo>
                    <a:pt x="7650105" y="7650105"/>
                  </a:lnTo>
                  <a:lnTo>
                    <a:pt x="0" y="7650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978363" y="978364"/>
              <a:ext cx="7650106" cy="7650105"/>
            </a:xfrm>
            <a:custGeom>
              <a:avLst/>
              <a:gdLst/>
              <a:ahLst/>
              <a:cxnLst/>
              <a:rect l="l" t="t" r="r" b="b"/>
              <a:pathLst>
                <a:path w="7650105" h="7650105">
                  <a:moveTo>
                    <a:pt x="0" y="0"/>
                  </a:moveTo>
                  <a:lnTo>
                    <a:pt x="7650105" y="0"/>
                  </a:lnTo>
                  <a:lnTo>
                    <a:pt x="7650105" y="7650105"/>
                  </a:lnTo>
                  <a:lnTo>
                    <a:pt x="0" y="7650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433301" y="1733594"/>
            <a:ext cx="4587929" cy="4741492"/>
            <a:chOff x="0" y="0"/>
            <a:chExt cx="6362700" cy="6575666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6350012" cy="6562979"/>
            </a:xfrm>
            <a:custGeom>
              <a:avLst/>
              <a:gdLst/>
              <a:ahLst/>
              <a:cxnLst/>
              <a:rect l="l" t="t" r="r" b="b"/>
              <a:pathLst>
                <a:path w="6350012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2" y="484594"/>
                    <a:pt x="6350012" y="1082383"/>
                  </a:cubicBezTo>
                  <a:lnTo>
                    <a:pt x="6350012" y="5480583"/>
                  </a:lnTo>
                  <a:close/>
                </a:path>
              </a:pathLst>
            </a:custGeom>
            <a:blipFill>
              <a:blip r:embed="rId4"/>
              <a:stretch>
                <a:fillRect l="-27371" r="-2737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124200" y="495300"/>
            <a:ext cx="728574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32881" y="2529457"/>
            <a:ext cx="8630180" cy="393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4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SmartTax</a:t>
            </a:r>
            <a:r>
              <a:rPr lang="en-US" sz="44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simplifies tax filing, manages expenses, and automates financial reporting, ensuring accuracy and compliance.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" y="-12849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935604"/>
            <a:ext cx="18288000" cy="635139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39504" y="815203"/>
            <a:ext cx="9008992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Problems and Motivation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2845257" y="4763688"/>
            <a:ext cx="3653893" cy="3438455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alphaModFix amt="8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Freeform 9"/>
          <p:cNvSpPr/>
          <p:nvPr/>
        </p:nvSpPr>
        <p:spPr>
          <a:xfrm>
            <a:off x="12954000" y="4112381"/>
            <a:ext cx="3653893" cy="3438455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>
              <a:alphaModFix amt="9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66800" y="4256401"/>
            <a:ext cx="15849600" cy="5580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Challenges in tax filing:</a:t>
            </a:r>
          </a:p>
          <a:p>
            <a:pPr marL="685800" indent="-685800" algn="l">
              <a:lnSpc>
                <a:spcPts val="629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4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Complexity</a:t>
            </a:r>
          </a:p>
          <a:p>
            <a:pPr marL="685800" indent="-685800" algn="l">
              <a:lnSpc>
                <a:spcPts val="629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4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Time-consuming process</a:t>
            </a:r>
          </a:p>
          <a:p>
            <a:pPr marL="685800" indent="-685800" algn="l">
              <a:lnSpc>
                <a:spcPts val="629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4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Manual errors</a:t>
            </a:r>
          </a:p>
          <a:p>
            <a:pPr marL="685800" indent="-685800" algn="l">
              <a:lnSpc>
                <a:spcPts val="629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4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Lack of categorization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endParaRPr lang="en-US" sz="44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SmartTax</a:t>
            </a:r>
            <a:r>
              <a:rPr lang="en-US" sz="44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provides an automated and efficient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45243" y="2504194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7056040" cy="10287000"/>
            <a:chOff x="0" y="0"/>
            <a:chExt cx="1858381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8381" cy="2709333"/>
            </a:xfrm>
            <a:custGeom>
              <a:avLst/>
              <a:gdLst/>
              <a:ahLst/>
              <a:cxnLst/>
              <a:rect l="l" t="t" r="r" b="b"/>
              <a:pathLst>
                <a:path w="1858381" h="2709333">
                  <a:moveTo>
                    <a:pt x="0" y="0"/>
                  </a:moveTo>
                  <a:lnTo>
                    <a:pt x="1858381" y="0"/>
                  </a:lnTo>
                  <a:lnTo>
                    <a:pt x="18583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5838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893742" y="365633"/>
            <a:ext cx="3150763" cy="1350889"/>
          </a:xfrm>
          <a:custGeom>
            <a:avLst/>
            <a:gdLst/>
            <a:ahLst/>
            <a:cxnLst/>
            <a:rect l="l" t="t" r="r" b="b"/>
            <a:pathLst>
              <a:path w="3150763" h="1350889">
                <a:moveTo>
                  <a:pt x="0" y="0"/>
                </a:moveTo>
                <a:lnTo>
                  <a:pt x="3150763" y="0"/>
                </a:lnTo>
                <a:lnTo>
                  <a:pt x="3150763" y="1350889"/>
                </a:lnTo>
                <a:lnTo>
                  <a:pt x="0" y="135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122269" y="3538116"/>
            <a:ext cx="2156296" cy="2156296"/>
          </a:xfrm>
          <a:custGeom>
            <a:avLst/>
            <a:gdLst/>
            <a:ahLst/>
            <a:cxnLst/>
            <a:rect l="l" t="t" r="r" b="b"/>
            <a:pathLst>
              <a:path w="2156296" h="2156296">
                <a:moveTo>
                  <a:pt x="0" y="0"/>
                </a:moveTo>
                <a:lnTo>
                  <a:pt x="2156296" y="0"/>
                </a:lnTo>
                <a:lnTo>
                  <a:pt x="2156296" y="2156296"/>
                </a:lnTo>
                <a:lnTo>
                  <a:pt x="0" y="21562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546405" y="365633"/>
            <a:ext cx="3102224" cy="1900112"/>
          </a:xfrm>
          <a:custGeom>
            <a:avLst/>
            <a:gdLst/>
            <a:ahLst/>
            <a:cxnLst/>
            <a:rect l="l" t="t" r="r" b="b"/>
            <a:pathLst>
              <a:path w="3102224" h="1900112">
                <a:moveTo>
                  <a:pt x="0" y="0"/>
                </a:moveTo>
                <a:lnTo>
                  <a:pt x="3102224" y="0"/>
                </a:lnTo>
                <a:lnTo>
                  <a:pt x="3102224" y="1900112"/>
                </a:lnTo>
                <a:lnTo>
                  <a:pt x="0" y="19001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395392" y="3610225"/>
            <a:ext cx="1861062" cy="1861062"/>
          </a:xfrm>
          <a:custGeom>
            <a:avLst/>
            <a:gdLst/>
            <a:ahLst/>
            <a:cxnLst/>
            <a:rect l="l" t="t" r="r" b="b"/>
            <a:pathLst>
              <a:path w="1861062" h="1861062">
                <a:moveTo>
                  <a:pt x="0" y="0"/>
                </a:moveTo>
                <a:lnTo>
                  <a:pt x="1861062" y="0"/>
                </a:lnTo>
                <a:lnTo>
                  <a:pt x="1861062" y="1861062"/>
                </a:lnTo>
                <a:lnTo>
                  <a:pt x="0" y="18610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278565" y="6095492"/>
            <a:ext cx="3839020" cy="2159448"/>
          </a:xfrm>
          <a:custGeom>
            <a:avLst/>
            <a:gdLst/>
            <a:ahLst/>
            <a:cxnLst/>
            <a:rect l="l" t="t" r="r" b="b"/>
            <a:pathLst>
              <a:path w="3839020" h="2159448">
                <a:moveTo>
                  <a:pt x="0" y="0"/>
                </a:moveTo>
                <a:lnTo>
                  <a:pt x="3839019" y="0"/>
                </a:lnTo>
                <a:lnTo>
                  <a:pt x="3839019" y="2159448"/>
                </a:lnTo>
                <a:lnTo>
                  <a:pt x="0" y="215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733534" y="2443293"/>
            <a:ext cx="6322506" cy="3259455"/>
            <a:chOff x="0" y="0"/>
            <a:chExt cx="8430008" cy="434594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76200"/>
              <a:ext cx="8430008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Tools and Management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638338"/>
              <a:ext cx="661444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05546" y="1914934"/>
            <a:ext cx="2922659" cy="106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3001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MySql</a:t>
            </a:r>
          </a:p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001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Database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1838" y="2399956"/>
            <a:ext cx="4283625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Node JS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Back – End developing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82855" y="5604637"/>
            <a:ext cx="3924459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React JS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Front – End developing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24004" y="8368548"/>
            <a:ext cx="6424512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Source code management,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 team collaboration and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version control manage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66837" y="5670620"/>
            <a:ext cx="266715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development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environment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6911" y="-175407"/>
            <a:ext cx="10135489" cy="10462408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057400" y="748466"/>
            <a:ext cx="11520065" cy="1225004"/>
            <a:chOff x="0" y="-2651874"/>
            <a:chExt cx="17088473" cy="6610856"/>
          </a:xfrm>
        </p:grpSpPr>
        <p:sp>
          <p:nvSpPr>
            <p:cNvPr id="4" name="TextBox 4"/>
            <p:cNvSpPr txBox="1"/>
            <p:nvPr/>
          </p:nvSpPr>
          <p:spPr>
            <a:xfrm>
              <a:off x="4471586" y="-2651874"/>
              <a:ext cx="12616887" cy="15259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System Functions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51380"/>
              <a:ext cx="702510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aphicFrame>
        <p:nvGraphicFramePr>
          <p:cNvPr id="8" name="TextBox 6">
            <a:extLst>
              <a:ext uri="{FF2B5EF4-FFF2-40B4-BE49-F238E27FC236}">
                <a16:creationId xmlns:a16="http://schemas.microsoft.com/office/drawing/2014/main" id="{952AC7C0-736B-3C91-83C7-C3660E57E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595749"/>
              </p:ext>
            </p:extLst>
          </p:nvPr>
        </p:nvGraphicFramePr>
        <p:xfrm>
          <a:off x="4495800" y="2313469"/>
          <a:ext cx="12039600" cy="702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805740" y="4126954"/>
            <a:ext cx="5006338" cy="5468896"/>
          </a:xfrm>
          <a:custGeom>
            <a:avLst/>
            <a:gdLst/>
            <a:ahLst/>
            <a:cxnLst/>
            <a:rect l="l" t="t" r="r" b="b"/>
            <a:pathLst>
              <a:path w="5006338" h="5468896">
                <a:moveTo>
                  <a:pt x="0" y="0"/>
                </a:moveTo>
                <a:lnTo>
                  <a:pt x="5006338" y="0"/>
                </a:lnTo>
                <a:lnTo>
                  <a:pt x="5006338" y="5468896"/>
                </a:lnTo>
                <a:lnTo>
                  <a:pt x="0" y="5468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94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112203" y="1481567"/>
            <a:ext cx="1206359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Novelty Function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7480" y="4762500"/>
            <a:ext cx="10420675" cy="2753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65" lvl="1" indent="-561332" algn="l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Implementing a Newly Introduced Expense Categorization.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55387" y="0"/>
            <a:ext cx="5932613" cy="10287000"/>
            <a:chOff x="0" y="0"/>
            <a:chExt cx="1562499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2499" cy="2711669"/>
            </a:xfrm>
            <a:custGeom>
              <a:avLst/>
              <a:gdLst/>
              <a:ahLst/>
              <a:cxnLst/>
              <a:rect l="l" t="t" r="r" b="b"/>
              <a:pathLst>
                <a:path w="1562499" h="2711669">
                  <a:moveTo>
                    <a:pt x="0" y="0"/>
                  </a:moveTo>
                  <a:lnTo>
                    <a:pt x="1562499" y="0"/>
                  </a:lnTo>
                  <a:lnTo>
                    <a:pt x="1562499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62499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748595" y="3617162"/>
            <a:ext cx="5146195" cy="187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40"/>
              </a:lnSpc>
              <a:spcBef>
                <a:spcPct val="0"/>
              </a:spcBef>
            </a:pPr>
            <a:r>
              <a:rPr lang="en-US" sz="38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Kavishka PKP</a:t>
            </a:r>
          </a:p>
          <a:p>
            <a:pPr>
              <a:lnSpc>
                <a:spcPts val="49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Verdana Pro" panose="020B0604030504040204" pitchFamily="34" charset="0"/>
                <a:ea typeface="Helios"/>
                <a:cs typeface="Helios"/>
                <a:sym typeface="Helios"/>
              </a:rPr>
              <a:t>    </a:t>
            </a:r>
            <a:r>
              <a:rPr lang="en-US" sz="3600" dirty="0">
                <a:solidFill>
                  <a:srgbClr val="000000"/>
                </a:solidFill>
                <a:latin typeface="Klein" panose="020B0604020202020204" charset="0"/>
                <a:ea typeface="Helios"/>
                <a:cs typeface="Helios"/>
                <a:sym typeface="Helios"/>
              </a:rPr>
              <a:t>IT19123332</a:t>
            </a:r>
            <a:endParaRPr lang="en-US" sz="2400" dirty="0">
              <a:latin typeface="Klein" panose="020B0604020202020204" charset="0"/>
            </a:endParaRPr>
          </a:p>
          <a:p>
            <a:pPr marL="0" lvl="0" indent="0" algn="l">
              <a:lnSpc>
                <a:spcPts val="4940"/>
              </a:lnSpc>
              <a:spcBef>
                <a:spcPct val="0"/>
              </a:spcBef>
            </a:pPr>
            <a:endParaRPr lang="en-US" sz="3800" b="1" dirty="0">
              <a:solidFill>
                <a:srgbClr val="2A2E3A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24200" y="723900"/>
            <a:ext cx="10077595" cy="848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52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Document Management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8005" y="4359031"/>
            <a:ext cx="4381500" cy="390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Expense Categorization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8400" y="2174082"/>
            <a:ext cx="6145841" cy="1583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84" lvl="1" indent="-259092" algn="l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Generate Documents</a:t>
            </a:r>
          </a:p>
          <a:p>
            <a:pPr marL="518184" lvl="1" indent="-259092" algn="l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View Financial Data</a:t>
            </a:r>
          </a:p>
          <a:p>
            <a:pPr marL="518184" lvl="1" indent="-259092" algn="l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Edit Financial Data</a:t>
            </a:r>
          </a:p>
          <a:p>
            <a:pPr marL="518184" lvl="1" indent="-259092" algn="l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Remove unnecessary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81188" y="5120640"/>
            <a:ext cx="10077595" cy="407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005" lvl="1" indent="-237503" algn="l">
              <a:lnSpc>
                <a:spcPts val="4576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Users add new expenses and assign them to categories (e.g., Business, Medical, Education, Donations).</a:t>
            </a:r>
          </a:p>
          <a:p>
            <a:pPr marL="475005" lvl="1" indent="-237503" algn="l">
              <a:lnSpc>
                <a:spcPts val="4576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Users can view categorized expenses with filters (e.g., by date, category, or amount).</a:t>
            </a:r>
          </a:p>
          <a:p>
            <a:pPr marL="475005" lvl="1" indent="-237503" algn="l">
              <a:lnSpc>
                <a:spcPts val="4576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Users can edit expense details, change categories, or add receipts.</a:t>
            </a:r>
          </a:p>
          <a:p>
            <a:pPr marL="475005" lvl="1" indent="-237503" algn="l">
              <a:lnSpc>
                <a:spcPts val="4576"/>
              </a:lnSpc>
              <a:buFont typeface="Arial"/>
              <a:buChar char="•"/>
            </a:pPr>
            <a:r>
              <a:rPr lang="en-US" sz="240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Users can remove incorrect or outdated expenses.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01" y="0"/>
            <a:ext cx="6858000" cy="10287000"/>
            <a:chOff x="0" y="0"/>
            <a:chExt cx="1562499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2499" cy="2711669"/>
            </a:xfrm>
            <a:custGeom>
              <a:avLst/>
              <a:gdLst/>
              <a:ahLst/>
              <a:cxnLst/>
              <a:rect l="l" t="t" r="r" b="b"/>
              <a:pathLst>
                <a:path w="1562499" h="2711669">
                  <a:moveTo>
                    <a:pt x="0" y="0"/>
                  </a:moveTo>
                  <a:lnTo>
                    <a:pt x="1562499" y="0"/>
                  </a:lnTo>
                  <a:lnTo>
                    <a:pt x="1562499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62499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582400" y="3573030"/>
            <a:ext cx="6185840" cy="1245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8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Wickramaarachchi W.C.C</a:t>
            </a:r>
          </a:p>
          <a:p>
            <a:pPr algn="l">
              <a:lnSpc>
                <a:spcPts val="4940"/>
              </a:lnSpc>
            </a:pPr>
            <a:r>
              <a:rPr lang="en-US" sz="38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        </a:t>
            </a:r>
            <a:r>
              <a:rPr lang="en-US" sz="3800" dirty="0">
                <a:solidFill>
                  <a:srgbClr val="2A2E3A"/>
                </a:solidFill>
                <a:latin typeface="Klein" panose="020B0604020202020204" charset="0"/>
                <a:ea typeface="Klein Bold"/>
                <a:cs typeface="Klein Bold"/>
                <a:sym typeface="Klein Bold"/>
              </a:rPr>
              <a:t>IT20093846</a:t>
            </a:r>
            <a:r>
              <a:rPr lang="en-US" sz="38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60820" y="952500"/>
            <a:ext cx="9260022" cy="1523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980"/>
              </a:lnSpc>
              <a:spcBef>
                <a:spcPct val="0"/>
              </a:spcBef>
            </a:pPr>
            <a:r>
              <a:rPr lang="en-US" sz="4600" b="1" u="none" strike="noStrike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 Management </a:t>
            </a:r>
          </a:p>
          <a:p>
            <a:pPr marL="0" lvl="0" indent="0" algn="l">
              <a:lnSpc>
                <a:spcPts val="5980"/>
              </a:lnSpc>
              <a:spcBef>
                <a:spcPct val="0"/>
              </a:spcBef>
            </a:pPr>
            <a:r>
              <a:rPr lang="en-US" sz="4600" b="1" u="none" strike="noStrike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(CRUD for users)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60820" y="3389745"/>
            <a:ext cx="7202380" cy="3193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63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Create new users (registration)</a:t>
            </a:r>
          </a:p>
          <a:p>
            <a:pPr marL="647700" lvl="1" indent="-323850" algn="l">
              <a:lnSpc>
                <a:spcPts val="63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Read user details (profile view)</a:t>
            </a:r>
          </a:p>
          <a:p>
            <a:pPr marL="647700" lvl="1" indent="-323850" algn="l">
              <a:lnSpc>
                <a:spcPts val="63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Update user info (edit profile)</a:t>
            </a:r>
          </a:p>
          <a:p>
            <a:pPr marL="647700" lvl="1" indent="-323850" algn="l">
              <a:lnSpc>
                <a:spcPts val="63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Delete user accounts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423</Words>
  <Application>Microsoft Office PowerPoint</Application>
  <PresentationFormat>Custom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Verdana Pro</vt:lpstr>
      <vt:lpstr>Helios Bold</vt:lpstr>
      <vt:lpstr>Wingdings</vt:lpstr>
      <vt:lpstr>Klein Bold</vt:lpstr>
      <vt:lpstr>Arial</vt:lpstr>
      <vt:lpstr>Helios</vt:lpstr>
      <vt:lpstr>Klein</vt:lpstr>
      <vt:lpstr>Aptos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Wickramaarachchi W.C.C it20093846</cp:lastModifiedBy>
  <cp:revision>3</cp:revision>
  <dcterms:created xsi:type="dcterms:W3CDTF">2006-08-16T00:00:00Z</dcterms:created>
  <dcterms:modified xsi:type="dcterms:W3CDTF">2025-03-23T03:41:42Z</dcterms:modified>
  <dc:identifier>DAGifLnyiww</dc:identifier>
</cp:coreProperties>
</file>