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6" r:id="rId6"/>
    <p:sldId id="264" r:id="rId7"/>
    <p:sldId id="262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A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2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2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913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86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60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7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6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6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3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2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408354-4E73-4692-9E28-F91AE6591EC8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19CCC5-6481-4278-8602-0C92812D9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29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0655" y="1163781"/>
            <a:ext cx="10127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 596 – Image and Video Coding</a:t>
            </a: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an Hybrid Codec for Image and Video Coding</a:t>
            </a:r>
          </a:p>
          <a:p>
            <a:pPr algn="ctr"/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3418" y="5564986"/>
            <a:ext cx="60821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Peiris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R.C.P.D</a:t>
            </a: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/ 13 / 251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69127"/>
            <a:ext cx="10353762" cy="970450"/>
          </a:xfrm>
        </p:spPr>
        <p:txBody>
          <a:bodyPr/>
          <a:lstStyle/>
          <a:p>
            <a:r>
              <a:rPr lang="en-US" b="1" dirty="0" smtClean="0"/>
              <a:t>Thank You…!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3236"/>
            <a:ext cx="10353762" cy="9704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918" y="1371600"/>
            <a:ext cx="11107882" cy="520930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Hybrid video coding is an advanced coding technique which contains both predictive coding and transform coding. </a:t>
            </a:r>
          </a:p>
          <a:p>
            <a:pPr algn="just"/>
            <a:r>
              <a:rPr lang="en-US" sz="2400" dirty="0"/>
              <a:t>In this work, a simple hybrid image &amp; video codec is </a:t>
            </a:r>
            <a:r>
              <a:rPr lang="en-US" sz="2400" dirty="0" smtClean="0"/>
              <a:t>implemented using C++ and </a:t>
            </a:r>
            <a:r>
              <a:rPr lang="en-US" sz="2400" smtClean="0"/>
              <a:t>openCV, </a:t>
            </a:r>
            <a:r>
              <a:rPr lang="en-US" sz="2400" dirty="0" smtClean="0"/>
              <a:t>with coding tools DCT, iDCT, quantization, motion estimation/compensation &amp; entropy coding. The performance of the codec is optimizing by adjusting those tools’ parameters.</a:t>
            </a:r>
          </a:p>
          <a:p>
            <a:pPr algn="just"/>
            <a:r>
              <a:rPr lang="en-US" sz="2400" dirty="0" smtClean="0"/>
              <a:t> Eventually, the codec is developed in </a:t>
            </a:r>
            <a:r>
              <a:rPr lang="en-US" sz="2400" dirty="0" smtClean="0"/>
              <a:t>such a </a:t>
            </a:r>
            <a:r>
              <a:rPr lang="en-US" sz="2400" dirty="0" smtClean="0"/>
              <a:t>way that </a:t>
            </a:r>
            <a:r>
              <a:rPr lang="en-US" sz="2400" dirty="0" smtClean="0"/>
              <a:t>it</a:t>
            </a:r>
            <a:r>
              <a:rPr lang="en-US" sz="2400" dirty="0" smtClean="0"/>
              <a:t> </a:t>
            </a:r>
            <a:r>
              <a:rPr lang="en-US" sz="2400" dirty="0" smtClean="0"/>
              <a:t>responsive to the transmission conditions such as  channel bandwidth/bit-rate changes, </a:t>
            </a:r>
            <a:r>
              <a:rPr lang="en-US" sz="2400" dirty="0" smtClean="0"/>
              <a:t>support error resilience and concealments [These parts are developed in minor level and developments are in progress].</a:t>
            </a:r>
            <a:endParaRPr lang="en-US" sz="2400" dirty="0" smtClean="0"/>
          </a:p>
          <a:p>
            <a:pPr algn="just"/>
            <a:r>
              <a:rPr lang="en-US" sz="2400" dirty="0" smtClean="0"/>
              <a:t>And the quality is measured by Objective and Subjective metrics.</a:t>
            </a:r>
            <a:endParaRPr lang="en-US" sz="2400" dirty="0"/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-22411"/>
            <a:ext cx="12192000" cy="70167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the Codec Design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174" y="2355277"/>
            <a:ext cx="1136072" cy="307777"/>
          </a:xfrm>
          <a:prstGeom prst="rect">
            <a:avLst/>
          </a:prstGeom>
          <a:noFill/>
          <a:ln w="28575">
            <a:solidFill>
              <a:srgbClr val="E8E8E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Input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394" y="4007214"/>
            <a:ext cx="1316181" cy="523220"/>
          </a:xfrm>
          <a:prstGeom prst="rect">
            <a:avLst/>
          </a:prstGeom>
          <a:noFill/>
          <a:ln w="28575">
            <a:solidFill>
              <a:srgbClr val="DADA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Compensation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394" y="5994457"/>
            <a:ext cx="1316181" cy="523220"/>
          </a:xfrm>
          <a:prstGeom prst="rect">
            <a:avLst/>
          </a:prstGeom>
          <a:noFill/>
          <a:ln w="28575">
            <a:solidFill>
              <a:srgbClr val="DADA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Estimation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0324" y="2233049"/>
            <a:ext cx="1260763" cy="5232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0324" y="3974101"/>
            <a:ext cx="1260763" cy="5232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Decoder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54031" y="2268894"/>
            <a:ext cx="484909" cy="443346"/>
          </a:xfrm>
          <a:prstGeom prst="ellipse">
            <a:avLst/>
          </a:prstGeom>
          <a:noFill/>
          <a:ln w="28575"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3"/>
            <a:endCxn id="12" idx="2"/>
          </p:cNvCxnSpPr>
          <p:nvPr/>
        </p:nvCxnSpPr>
        <p:spPr>
          <a:xfrm flipV="1">
            <a:off x="1690246" y="2490567"/>
            <a:ext cx="1163785" cy="18599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10" idx="1"/>
          </p:cNvCxnSpPr>
          <p:nvPr/>
        </p:nvCxnSpPr>
        <p:spPr>
          <a:xfrm>
            <a:off x="3338940" y="2490567"/>
            <a:ext cx="1011384" cy="4092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2"/>
          </p:cNvCxnSpPr>
          <p:nvPr/>
        </p:nvCxnSpPr>
        <p:spPr>
          <a:xfrm>
            <a:off x="1122210" y="2663054"/>
            <a:ext cx="0" cy="3593013"/>
          </a:xfrm>
          <a:prstGeom prst="line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3"/>
            <a:endCxn id="150" idx="1"/>
          </p:cNvCxnSpPr>
          <p:nvPr/>
        </p:nvCxnSpPr>
        <p:spPr>
          <a:xfrm>
            <a:off x="5611087" y="2494659"/>
            <a:ext cx="1253838" cy="8273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8" idx="1"/>
          </p:cNvCxnSpPr>
          <p:nvPr/>
        </p:nvCxnSpPr>
        <p:spPr>
          <a:xfrm>
            <a:off x="1122210" y="6256067"/>
            <a:ext cx="1316184" cy="0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350324" y="5994457"/>
            <a:ext cx="1260763" cy="523220"/>
          </a:xfrm>
          <a:prstGeom prst="rect">
            <a:avLst/>
          </a:prstGeom>
          <a:noFill/>
          <a:ln w="28575">
            <a:solidFill>
              <a:srgbClr val="DADA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Frame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Straight Arrow Connector 146"/>
          <p:cNvCxnSpPr>
            <a:stCxn id="143" idx="1"/>
            <a:endCxn id="8" idx="3"/>
          </p:cNvCxnSpPr>
          <p:nvPr/>
        </p:nvCxnSpPr>
        <p:spPr>
          <a:xfrm flipH="1">
            <a:off x="3754575" y="6256067"/>
            <a:ext cx="595749" cy="0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864925" y="2025878"/>
            <a:ext cx="1378518" cy="954107"/>
          </a:xfrm>
          <a:prstGeom prst="rect">
            <a:avLst/>
          </a:prstGeom>
          <a:noFill/>
          <a:ln w="28575">
            <a:solidFill>
              <a:srgbClr val="DADA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 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[Motion Data,  Transform Coefficients]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200396" y="1251007"/>
            <a:ext cx="1288471" cy="52322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Controller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Arrow Connector 171"/>
          <p:cNvCxnSpPr>
            <a:stCxn id="150" idx="3"/>
          </p:cNvCxnSpPr>
          <p:nvPr/>
        </p:nvCxnSpPr>
        <p:spPr>
          <a:xfrm>
            <a:off x="8243443" y="2502932"/>
            <a:ext cx="1406243" cy="6233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7" idx="0"/>
            <a:endCxn id="12" idx="4"/>
          </p:cNvCxnSpPr>
          <p:nvPr/>
        </p:nvCxnSpPr>
        <p:spPr>
          <a:xfrm flipV="1">
            <a:off x="3096485" y="2712240"/>
            <a:ext cx="1" cy="1294974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8" idx="0"/>
            <a:endCxn id="7" idx="2"/>
          </p:cNvCxnSpPr>
          <p:nvPr/>
        </p:nvCxnSpPr>
        <p:spPr>
          <a:xfrm flipV="1">
            <a:off x="3096485" y="4530434"/>
            <a:ext cx="0" cy="1464023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" idx="2"/>
            <a:endCxn id="11" idx="0"/>
          </p:cNvCxnSpPr>
          <p:nvPr/>
        </p:nvCxnSpPr>
        <p:spPr>
          <a:xfrm>
            <a:off x="4980706" y="2756269"/>
            <a:ext cx="0" cy="1217832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1" idx="2"/>
            <a:endCxn id="143" idx="0"/>
          </p:cNvCxnSpPr>
          <p:nvPr/>
        </p:nvCxnSpPr>
        <p:spPr>
          <a:xfrm>
            <a:off x="4980706" y="4497321"/>
            <a:ext cx="0" cy="1497136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9" idx="0"/>
            <a:endCxn id="150" idx="2"/>
          </p:cNvCxnSpPr>
          <p:nvPr/>
        </p:nvCxnSpPr>
        <p:spPr>
          <a:xfrm flipV="1">
            <a:off x="7554184" y="2979985"/>
            <a:ext cx="0" cy="1950338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6864925" y="4930323"/>
            <a:ext cx="1378518" cy="523220"/>
          </a:xfrm>
          <a:prstGeom prst="rect">
            <a:avLst/>
          </a:prstGeom>
          <a:noFill/>
          <a:ln w="28575">
            <a:solidFill>
              <a:srgbClr val="DADA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Entropy Encoder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" name="Straight Arrow Connector 208"/>
          <p:cNvCxnSpPr>
            <a:endCxn id="199" idx="1"/>
          </p:cNvCxnSpPr>
          <p:nvPr/>
        </p:nvCxnSpPr>
        <p:spPr>
          <a:xfrm flipV="1">
            <a:off x="3096485" y="5191933"/>
            <a:ext cx="3768440" cy="14267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endCxn id="171" idx="3"/>
          </p:cNvCxnSpPr>
          <p:nvPr/>
        </p:nvCxnSpPr>
        <p:spPr>
          <a:xfrm flipH="1" flipV="1">
            <a:off x="4488867" y="1512617"/>
            <a:ext cx="3065317" cy="812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endCxn id="150" idx="0"/>
          </p:cNvCxnSpPr>
          <p:nvPr/>
        </p:nvCxnSpPr>
        <p:spPr>
          <a:xfrm>
            <a:off x="7550724" y="1542081"/>
            <a:ext cx="3460" cy="48379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/>
          <p:nvPr/>
        </p:nvCxnSpPr>
        <p:spPr>
          <a:xfrm>
            <a:off x="4998025" y="1506236"/>
            <a:ext cx="0" cy="72681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H="1">
            <a:off x="1132606" y="1510148"/>
            <a:ext cx="3459" cy="845129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171" idx="1"/>
          </p:cNvCxnSpPr>
          <p:nvPr/>
        </p:nvCxnSpPr>
        <p:spPr>
          <a:xfrm flipH="1">
            <a:off x="1141262" y="1512617"/>
            <a:ext cx="2059134" cy="8126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3484414" y="1818351"/>
            <a:ext cx="1" cy="1541376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3484414" y="4530434"/>
            <a:ext cx="8657" cy="872841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3493071" y="3359727"/>
            <a:ext cx="1006184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4499255" y="3359727"/>
            <a:ext cx="8656" cy="62864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>
            <a:off x="3474888" y="3345460"/>
            <a:ext cx="8656" cy="628641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3477490" y="5430781"/>
            <a:ext cx="1726" cy="49571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2050467" y="3155586"/>
            <a:ext cx="3906981" cy="35777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/>
          <p:cNvSpPr txBox="1"/>
          <p:nvPr/>
        </p:nvSpPr>
        <p:spPr>
          <a:xfrm rot="5400000">
            <a:off x="8976481" y="2971093"/>
            <a:ext cx="1692771" cy="3463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</a:t>
            </a:r>
          </a:p>
          <a:p>
            <a:pPr algn="ctr"/>
            <a:r>
              <a:rPr lang="en-US" sz="1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US" sz="1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1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459173" y="2102827"/>
            <a:ext cx="3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66" name="TextBox 265"/>
          <p:cNvSpPr txBox="1"/>
          <p:nvPr/>
        </p:nvSpPr>
        <p:spPr>
          <a:xfrm>
            <a:off x="2777841" y="2618101"/>
            <a:ext cx="38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</a:t>
            </a:r>
            <a:endParaRPr lang="en-US" dirty="0"/>
          </a:p>
        </p:txBody>
      </p:sp>
      <p:cxnSp>
        <p:nvCxnSpPr>
          <p:cNvPr id="268" name="Straight Connector 267"/>
          <p:cNvCxnSpPr/>
          <p:nvPr/>
        </p:nvCxnSpPr>
        <p:spPr>
          <a:xfrm flipH="1">
            <a:off x="7550724" y="1512617"/>
            <a:ext cx="2272142" cy="8126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9822866" y="1542081"/>
            <a:ext cx="0" cy="726813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10127662" y="4419601"/>
            <a:ext cx="1537862" cy="52322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Encoder/Decoder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10127662" y="5313717"/>
            <a:ext cx="1537862" cy="3077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Decoder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6" name="Straight Arrow Connector 275"/>
          <p:cNvCxnSpPr/>
          <p:nvPr/>
        </p:nvCxnSpPr>
        <p:spPr>
          <a:xfrm>
            <a:off x="10224655" y="5992390"/>
            <a:ext cx="1440869" cy="766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0349345" y="6000057"/>
            <a:ext cx="1468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Data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6574404" y="1550528"/>
            <a:ext cx="9964" cy="259153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252397" y="4142066"/>
            <a:ext cx="5632" cy="755399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561842" y="4124760"/>
            <a:ext cx="696187" cy="943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1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63236"/>
            <a:ext cx="10353762" cy="9704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Encoder/Decoder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4612" y="2303106"/>
            <a:ext cx="1316181" cy="338554"/>
          </a:xfrm>
          <a:prstGeom prst="rect">
            <a:avLst/>
          </a:prstGeom>
          <a:noFill/>
          <a:ln w="28575">
            <a:solidFill>
              <a:srgbClr val="DADA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3829" y="2178414"/>
            <a:ext cx="1316181" cy="584775"/>
          </a:xfrm>
          <a:prstGeom prst="rect">
            <a:avLst/>
          </a:prstGeom>
          <a:noFill/>
          <a:ln w="28575">
            <a:solidFill>
              <a:srgbClr val="DADA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DCT Transform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2966" y="2303108"/>
            <a:ext cx="1427044" cy="338554"/>
          </a:xfrm>
          <a:prstGeom prst="rect">
            <a:avLst/>
          </a:prstGeom>
          <a:noFill/>
          <a:ln w="28575">
            <a:solidFill>
              <a:srgbClr val="DADA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19305" y="2172035"/>
            <a:ext cx="1662553" cy="584775"/>
          </a:xfrm>
          <a:prstGeom prst="rect">
            <a:avLst/>
          </a:prstGeom>
          <a:noFill/>
          <a:ln w="28575">
            <a:solidFill>
              <a:srgbClr val="DADA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Huffman Encoding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46321" y="3763831"/>
            <a:ext cx="1316181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19305" y="5384988"/>
            <a:ext cx="1662552" cy="584775"/>
          </a:xfrm>
          <a:prstGeom prst="rect">
            <a:avLst/>
          </a:prstGeom>
          <a:noFill/>
          <a:ln w="28575">
            <a:solidFill>
              <a:srgbClr val="DADA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Huffman Decoding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3747" y="5508098"/>
            <a:ext cx="1523973" cy="338554"/>
          </a:xfrm>
          <a:prstGeom prst="rect">
            <a:avLst/>
          </a:prstGeom>
          <a:noFill/>
          <a:ln w="28575">
            <a:solidFill>
              <a:srgbClr val="DADA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Dequantization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3829" y="5383730"/>
            <a:ext cx="1316181" cy="584775"/>
          </a:xfrm>
          <a:prstGeom prst="rect">
            <a:avLst/>
          </a:prstGeom>
          <a:noFill/>
          <a:ln w="28575">
            <a:solidFill>
              <a:srgbClr val="DADA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iDCT Transform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4612" y="5369875"/>
            <a:ext cx="1316181" cy="584775"/>
          </a:xfrm>
          <a:prstGeom prst="rect">
            <a:avLst/>
          </a:prstGeom>
          <a:noFill/>
          <a:ln w="28575">
            <a:solidFill>
              <a:srgbClr val="DADA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Decoded Image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1671" y="3682039"/>
            <a:ext cx="1288471" cy="52322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Controller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 flipV="1">
            <a:off x="2590793" y="2470802"/>
            <a:ext cx="1233036" cy="1581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6" idx="1"/>
          </p:cNvCxnSpPr>
          <p:nvPr/>
        </p:nvCxnSpPr>
        <p:spPr>
          <a:xfrm>
            <a:off x="5140010" y="2470802"/>
            <a:ext cx="922956" cy="1583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 flipV="1">
            <a:off x="7490010" y="2464423"/>
            <a:ext cx="1529295" cy="7962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  <a:endCxn id="10" idx="3"/>
          </p:cNvCxnSpPr>
          <p:nvPr/>
        </p:nvCxnSpPr>
        <p:spPr>
          <a:xfrm flipH="1" flipV="1">
            <a:off x="7517720" y="5677375"/>
            <a:ext cx="1501585" cy="1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1"/>
            <a:endCxn id="11" idx="3"/>
          </p:cNvCxnSpPr>
          <p:nvPr/>
        </p:nvCxnSpPr>
        <p:spPr>
          <a:xfrm flipH="1" flipV="1">
            <a:off x="5140010" y="5676118"/>
            <a:ext cx="853737" cy="1257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1"/>
            <a:endCxn id="12" idx="3"/>
          </p:cNvCxnSpPr>
          <p:nvPr/>
        </p:nvCxnSpPr>
        <p:spPr>
          <a:xfrm flipH="1" flipV="1">
            <a:off x="2590793" y="5662263"/>
            <a:ext cx="1233036" cy="13855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3"/>
          </p:cNvCxnSpPr>
          <p:nvPr/>
        </p:nvCxnSpPr>
        <p:spPr>
          <a:xfrm>
            <a:off x="10681858" y="2464423"/>
            <a:ext cx="422554" cy="6379"/>
          </a:xfrm>
          <a:prstGeom prst="line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8" idx="0"/>
          </p:cNvCxnSpPr>
          <p:nvPr/>
        </p:nvCxnSpPr>
        <p:spPr>
          <a:xfrm flipH="1">
            <a:off x="11104412" y="2470802"/>
            <a:ext cx="6933" cy="1293029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9" idx="3"/>
          </p:cNvCxnSpPr>
          <p:nvPr/>
        </p:nvCxnSpPr>
        <p:spPr>
          <a:xfrm flipH="1">
            <a:off x="10681857" y="5676117"/>
            <a:ext cx="422554" cy="1259"/>
          </a:xfrm>
          <a:prstGeom prst="straightConnector1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8" idx="2"/>
          </p:cNvCxnSpPr>
          <p:nvPr/>
        </p:nvCxnSpPr>
        <p:spPr>
          <a:xfrm flipH="1" flipV="1">
            <a:off x="11104412" y="4102385"/>
            <a:ext cx="6933" cy="1559877"/>
          </a:xfrm>
          <a:prstGeom prst="line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1" idx="0"/>
          </p:cNvCxnSpPr>
          <p:nvPr/>
        </p:nvCxnSpPr>
        <p:spPr>
          <a:xfrm flipH="1">
            <a:off x="4481920" y="4308764"/>
            <a:ext cx="6953" cy="107496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" idx="2"/>
          </p:cNvCxnSpPr>
          <p:nvPr/>
        </p:nvCxnSpPr>
        <p:spPr>
          <a:xfrm flipH="1" flipV="1">
            <a:off x="4481920" y="2763189"/>
            <a:ext cx="6953" cy="154557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8" idx="1"/>
          </p:cNvCxnSpPr>
          <p:nvPr/>
        </p:nvCxnSpPr>
        <p:spPr>
          <a:xfrm flipV="1">
            <a:off x="9739745" y="3933108"/>
            <a:ext cx="706576" cy="15437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3" idx="3"/>
          </p:cNvCxnSpPr>
          <p:nvPr/>
        </p:nvCxnSpPr>
        <p:spPr>
          <a:xfrm flipH="1" flipV="1">
            <a:off x="9130142" y="3943649"/>
            <a:ext cx="609603" cy="489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481920" y="3943649"/>
            <a:ext cx="3359751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6747115" y="2659684"/>
            <a:ext cx="6953" cy="1545575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10" idx="0"/>
          </p:cNvCxnSpPr>
          <p:nvPr/>
        </p:nvCxnSpPr>
        <p:spPr>
          <a:xfrm>
            <a:off x="6755733" y="4186330"/>
            <a:ext cx="1" cy="1321768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1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 each image it take blocks (8x8,12x12,16x16) and transform it using DCT . After the whole image transformed it is quantized by  2^n factor. Then whole image is entropy encoded using Huffman Coding. This process is done by plane by plane (RGB) and finally merge.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As observed the quality is determined by quantization and size determined by </a:t>
            </a:r>
            <a:r>
              <a:rPr lang="en-US" sz="2400" dirty="0" smtClean="0"/>
              <a:t>block </a:t>
            </a:r>
            <a:r>
              <a:rPr lang="en-US" sz="2400" dirty="0"/>
              <a:t>s</a:t>
            </a:r>
            <a:r>
              <a:rPr lang="en-US" sz="2400" dirty="0" smtClean="0"/>
              <a:t>ize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800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Image Coding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98" y="1679503"/>
            <a:ext cx="3333750" cy="20859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9" t="9071" r="16989" b="21233"/>
          <a:stretch/>
        </p:blipFill>
        <p:spPr>
          <a:xfrm>
            <a:off x="595312" y="4419599"/>
            <a:ext cx="3311236" cy="2064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508"/>
                    </a14:imgEffect>
                    <a14:imgEffect>
                      <a14:saturation sat="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30" t="9071" r="16989" b="22168"/>
          <a:stretch/>
        </p:blipFill>
        <p:spPr>
          <a:xfrm>
            <a:off x="8091059" y="4419599"/>
            <a:ext cx="3297381" cy="203661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768217" y="1679503"/>
            <a:ext cx="2002415" cy="7936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Original Photo</a:t>
            </a:r>
          </a:p>
          <a:p>
            <a:r>
              <a:rPr lang="en-US" sz="1800" dirty="0" smtClean="0"/>
              <a:t>Size: 2,491 KB </a:t>
            </a:r>
            <a:endParaRPr lang="en-US" sz="1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226974" y="1679503"/>
            <a:ext cx="2002415" cy="1620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Picture 1</a:t>
            </a:r>
          </a:p>
          <a:p>
            <a:r>
              <a:rPr lang="en-US" sz="1800" dirty="0" err="1" smtClean="0"/>
              <a:t>Q.Level</a:t>
            </a:r>
            <a:r>
              <a:rPr lang="en-US" sz="1800" dirty="0" smtClean="0"/>
              <a:t> 8</a:t>
            </a:r>
          </a:p>
          <a:p>
            <a:r>
              <a:rPr lang="en-US" sz="1800" dirty="0" err="1" smtClean="0"/>
              <a:t>C.Level</a:t>
            </a:r>
            <a:r>
              <a:rPr lang="en-US" sz="1800" dirty="0" smtClean="0"/>
              <a:t> 1</a:t>
            </a:r>
          </a:p>
          <a:p>
            <a:r>
              <a:rPr lang="en-US" sz="1800" dirty="0" smtClean="0"/>
              <a:t>Size :  562KB</a:t>
            </a:r>
          </a:p>
          <a:p>
            <a:r>
              <a:rPr lang="en-US" sz="1800" dirty="0" smtClean="0"/>
              <a:t>CT : 4.44  </a:t>
            </a:r>
            <a:endParaRPr lang="en-US" sz="1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29885" y="4422620"/>
            <a:ext cx="2002415" cy="14209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 smtClean="0"/>
              <a:t>Picutre</a:t>
            </a:r>
            <a:r>
              <a:rPr lang="en-US" sz="1800" dirty="0" smtClean="0"/>
              <a:t> 2</a:t>
            </a:r>
          </a:p>
          <a:p>
            <a:r>
              <a:rPr lang="en-US" sz="1800" dirty="0" err="1" smtClean="0"/>
              <a:t>Q.Level</a:t>
            </a:r>
            <a:r>
              <a:rPr lang="en-US" sz="1800" dirty="0" smtClean="0"/>
              <a:t>  8</a:t>
            </a:r>
          </a:p>
          <a:p>
            <a:r>
              <a:rPr lang="en-US" sz="1800" dirty="0" err="1" smtClean="0"/>
              <a:t>C.Level</a:t>
            </a:r>
            <a:r>
              <a:rPr lang="en-US" sz="1800" dirty="0" smtClean="0"/>
              <a:t> 2</a:t>
            </a:r>
          </a:p>
          <a:p>
            <a:r>
              <a:rPr lang="en-US" sz="1800" dirty="0" smtClean="0"/>
              <a:t>Size : 559 KB</a:t>
            </a:r>
          </a:p>
          <a:p>
            <a:r>
              <a:rPr lang="en-US" sz="1800" dirty="0" smtClean="0"/>
              <a:t>CT : 4.45</a:t>
            </a:r>
            <a:endParaRPr lang="en-US" sz="18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365307" y="4448375"/>
            <a:ext cx="1725751" cy="13952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Picture 3</a:t>
            </a:r>
          </a:p>
          <a:p>
            <a:r>
              <a:rPr lang="en-US" sz="1800" dirty="0" err="1" smtClean="0"/>
              <a:t>Q.Level</a:t>
            </a:r>
            <a:r>
              <a:rPr lang="en-US" sz="1800" dirty="0" smtClean="0"/>
              <a:t> 2</a:t>
            </a:r>
          </a:p>
          <a:p>
            <a:r>
              <a:rPr lang="en-US" sz="1800" dirty="0" err="1" smtClean="0"/>
              <a:t>C.Level</a:t>
            </a:r>
            <a:r>
              <a:rPr lang="en-US" sz="1800" dirty="0" smtClean="0"/>
              <a:t> 3</a:t>
            </a:r>
          </a:p>
          <a:p>
            <a:r>
              <a:rPr lang="en-US" sz="1800" dirty="0" smtClean="0"/>
              <a:t>Size : 174 KB</a:t>
            </a:r>
          </a:p>
          <a:p>
            <a:r>
              <a:rPr lang="en-US" sz="1800" dirty="0" smtClean="0"/>
              <a:t>CT : 14.31 </a:t>
            </a:r>
            <a:endParaRPr lang="en-US"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9" t="9071" r="16989" b="22697"/>
          <a:stretch/>
        </p:blipFill>
        <p:spPr>
          <a:xfrm>
            <a:off x="8091058" y="1679504"/>
            <a:ext cx="3311236" cy="202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of Image Coding Cont.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183997"/>
              </p:ext>
            </p:extLst>
          </p:nvPr>
        </p:nvGraphicFramePr>
        <p:xfrm>
          <a:off x="914400" y="1731963"/>
          <a:ext cx="1035367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xmlns="" val="1879919859"/>
                    </a:ext>
                  </a:extLst>
                </a:gridCol>
                <a:gridCol w="2279592">
                  <a:extLst>
                    <a:ext uri="{9D8B030D-6E8A-4147-A177-3AD203B41FA5}">
                      <a16:colId xmlns:a16="http://schemas.microsoft.com/office/drawing/2014/main" xmlns="" val="3212174011"/>
                    </a:ext>
                  </a:extLst>
                </a:gridCol>
                <a:gridCol w="1861878">
                  <a:extLst>
                    <a:ext uri="{9D8B030D-6E8A-4147-A177-3AD203B41FA5}">
                      <a16:colId xmlns:a16="http://schemas.microsoft.com/office/drawing/2014/main" xmlns="" val="27952808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xmlns="" val="2003550403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xmlns="" val="367454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Size (KB) / 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Subjective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5040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Q2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 </a:t>
                      </a:r>
                      <a:r>
                        <a:rPr lang="en-US" b="1" dirty="0" smtClean="0"/>
                        <a:t>/  9.76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39.0049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857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Q2 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 </a:t>
                      </a:r>
                      <a:r>
                        <a:rPr lang="en-US" b="1" dirty="0" smtClean="0"/>
                        <a:t>/ 10.46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42.640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725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Q2 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 </a:t>
                      </a:r>
                      <a:r>
                        <a:rPr lang="en-US" b="1" dirty="0" smtClean="0"/>
                        <a:t>/ 14.31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610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Q4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355 </a:t>
                      </a:r>
                      <a:r>
                        <a:rPr lang="en-US" b="1" dirty="0" smtClean="0"/>
                        <a:t>/ 7.01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299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Q4 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345 </a:t>
                      </a:r>
                      <a:r>
                        <a:rPr lang="en-US" b="1" dirty="0" smtClean="0"/>
                        <a:t>/ 7.22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10.8264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669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Q4 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290 </a:t>
                      </a:r>
                      <a:r>
                        <a:rPr lang="en-US" b="1" dirty="0" smtClean="0"/>
                        <a:t>/ 8.58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12.2764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135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Q8</a:t>
                      </a:r>
                      <a:r>
                        <a:rPr lang="en-US" baseline="0" dirty="0" smtClean="0"/>
                        <a:t> 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562 </a:t>
                      </a:r>
                      <a:r>
                        <a:rPr lang="en-US" b="1" dirty="0" smtClean="0"/>
                        <a:t>/ 4.44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111.34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250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Q8 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559 </a:t>
                      </a:r>
                      <a:r>
                        <a:rPr lang="en-US" b="1" dirty="0" smtClean="0"/>
                        <a:t>/ 4.45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09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Q8 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538 </a:t>
                      </a:r>
                      <a:r>
                        <a:rPr lang="en-US" b="1" dirty="0" smtClean="0"/>
                        <a:t>/ 4.68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0477089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57200" y="5592276"/>
            <a:ext cx="11457709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: Q2C1 is Quality 2 Compression Level 1  ||   Subjective Score : 0 – Bad Quality  ,  10 – Best Quality</a:t>
            </a:r>
          </a:p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File Size : 5,491 KB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6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Encoder/Decoder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Video Coding is done with general tools that we learned, using Inter Prediction, Block Matching and Motion Prediction.</a:t>
            </a:r>
          </a:p>
          <a:p>
            <a:r>
              <a:rPr lang="en-US" dirty="0" smtClean="0"/>
              <a:t>In this work a Group of Picture (GOP) is a  I PPP </a:t>
            </a:r>
            <a:r>
              <a:rPr lang="en-US" dirty="0" err="1" smtClean="0"/>
              <a:t>PPP</a:t>
            </a:r>
            <a:r>
              <a:rPr lang="en-US" dirty="0" smtClean="0"/>
              <a:t> </a:t>
            </a:r>
            <a:r>
              <a:rPr lang="en-US" dirty="0" err="1" smtClean="0"/>
              <a:t>PPP</a:t>
            </a:r>
            <a:r>
              <a:rPr lang="en-US" dirty="0" smtClean="0"/>
              <a:t> . The full search method is used for the motion estimation.</a:t>
            </a:r>
          </a:p>
          <a:p>
            <a:r>
              <a:rPr lang="en-US" dirty="0" smtClean="0"/>
              <a:t>After the motion compensation of a particular P frame, the residual is taken to transmit. The estimation motion vectors are also transmitted. Both are entropy encoded, the residual is lossy and the motion vectors are coded lossless.</a:t>
            </a:r>
          </a:p>
          <a:p>
            <a:r>
              <a:rPr lang="en-US" dirty="0" smtClean="0"/>
              <a:t>In the buffer is priorities the motion vectors to send carefully, the residual is the next priority. As a data partitioning technique the residual and motion vectors are kept in separate arrays to send.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Developments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the Video Encoder / Decoder, it is target the transmission in a lossy </a:t>
            </a:r>
            <a:r>
              <a:rPr lang="en-US" dirty="0" smtClean="0"/>
              <a:t>medium uninteruptly. </a:t>
            </a:r>
            <a:r>
              <a:rPr lang="en-US" dirty="0"/>
              <a:t>In this development it is enable live transmitting the video. If any interrupt happen in the channel, the feedback to the code control will adjust the bit-rate and transmit </a:t>
            </a:r>
            <a:r>
              <a:rPr lang="en-US" dirty="0" smtClean="0"/>
              <a:t>continuously</a:t>
            </a:r>
            <a:r>
              <a:rPr lang="en-US" dirty="0"/>
              <a:t> </a:t>
            </a:r>
            <a:r>
              <a:rPr lang="en-US" dirty="0" smtClean="0"/>
              <a:t>for given quality.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When transmitting the pre encoded video, it can be keep and load several videos with several </a:t>
            </a:r>
            <a:r>
              <a:rPr lang="en-US" dirty="0" smtClean="0"/>
              <a:t>quality and </a:t>
            </a:r>
            <a:r>
              <a:rPr lang="en-US" dirty="0"/>
              <a:t>bitrates. When transmitting if interrupt occurs the code control switched the steam to appropriate </a:t>
            </a:r>
            <a:r>
              <a:rPr lang="en-US" dirty="0" smtClean="0"/>
              <a:t>level keeping the bit rate. 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1567</TotalTime>
  <Words>673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Calisto MT</vt:lpstr>
      <vt:lpstr>Times New Roman</vt:lpstr>
      <vt:lpstr>Trebuchet MS</vt:lpstr>
      <vt:lpstr>Wingdings 2</vt:lpstr>
      <vt:lpstr>Slate</vt:lpstr>
      <vt:lpstr>PowerPoint Presentation</vt:lpstr>
      <vt:lpstr>Introduction</vt:lpstr>
      <vt:lpstr>Block Diagram of the Codec Design</vt:lpstr>
      <vt:lpstr>Image Encoder/Decoder</vt:lpstr>
      <vt:lpstr>PowerPoint Presentation</vt:lpstr>
      <vt:lpstr>Results of Image Coding</vt:lpstr>
      <vt:lpstr>Results of Image Coding Cont.</vt:lpstr>
      <vt:lpstr>Video Encoder/Decoder</vt:lpstr>
      <vt:lpstr> Developments </vt:lpstr>
      <vt:lpstr>Thank You…!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Charitha Dhananjaya</dc:creator>
  <cp:lastModifiedBy>Asus</cp:lastModifiedBy>
  <cp:revision>40</cp:revision>
  <dcterms:created xsi:type="dcterms:W3CDTF">2018-09-16T04:25:17Z</dcterms:created>
  <dcterms:modified xsi:type="dcterms:W3CDTF">2018-09-17T06:44:04Z</dcterms:modified>
</cp:coreProperties>
</file>