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87F1D9-EDAC-45B7-A26A-04465D8177C1}">
  <a:tblStyle styleId="{EF87F1D9-EDAC-45B7-A26A-04465D817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00c24125e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00c24125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0c24125e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00c24125e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df1310824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df1310824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00c2412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00c2412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00c24125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00c24125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df1310824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df1310824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df1310824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df1310824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df1310824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df1310824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f1310824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f1310824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df1310824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df1310824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ieeexplore.ieee.org/document/913095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msv135/Parallel-Probabilistic-Data-Sampl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7200" y="633925"/>
            <a:ext cx="78096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Nunito"/>
                <a:ea typeface="Nunito"/>
                <a:cs typeface="Nunito"/>
                <a:sym typeface="Nunito"/>
              </a:rPr>
              <a:t>Parallel P</a:t>
            </a:r>
            <a:r>
              <a:rPr lang="en-GB" sz="3300">
                <a:latin typeface="Nunito"/>
                <a:ea typeface="Nunito"/>
                <a:cs typeface="Nunito"/>
                <a:sym typeface="Nunito"/>
              </a:rPr>
              <a:t>robabilistic Data Sampling</a:t>
            </a:r>
            <a:endParaRPr sz="3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Nunito"/>
                <a:ea typeface="Nunito"/>
                <a:cs typeface="Nunito"/>
                <a:sym typeface="Nunito"/>
              </a:rPr>
              <a:t>Implementation and Scaling Study</a:t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18500" y="2247450"/>
            <a:ext cx="28095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02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Group No. 4</a:t>
            </a:r>
            <a:endParaRPr b="1" sz="202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72950" y="3112575"/>
            <a:ext cx="239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supervisor: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Prof. Preeti Malakar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Prof. Soumya Dutta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68250" y="3112575"/>
            <a:ext cx="196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 members: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Dasari Charitambika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Divya Gupta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Om Shiv Verma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Palak Mishra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Siddharth Pathak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35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latin typeface="Nunito"/>
                <a:ea typeface="Nunito"/>
                <a:cs typeface="Nunito"/>
                <a:sym typeface="Nunito"/>
              </a:rPr>
              <a:t>Next Steps</a:t>
            </a:r>
            <a:endParaRPr sz="222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2189" l="28499" r="31365" t="9875"/>
          <a:stretch/>
        </p:blipFill>
        <p:spPr>
          <a:xfrm>
            <a:off x="4904700" y="561900"/>
            <a:ext cx="3754250" cy="42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type="title"/>
          </p:nvPr>
        </p:nvSpPr>
        <p:spPr>
          <a:xfrm>
            <a:off x="5022013" y="208300"/>
            <a:ext cx="35196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1874"/>
              <a:buNone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Joint multi-criteria sampling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550775" y="965175"/>
            <a:ext cx="41820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- Smoothness-based random sampling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- Joint multi-criteria sampling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- Scaling Study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- Remaining result evaluation through   visualization.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1432325"/>
            <a:ext cx="8520600" cy="14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>
                <a:latin typeface="Nunito"/>
                <a:ea typeface="Nunito"/>
                <a:cs typeface="Nunito"/>
                <a:sym typeface="Nunito"/>
              </a:rPr>
              <a:t> 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latin typeface="Nunito"/>
                <a:ea typeface="Nunito"/>
                <a:cs typeface="Nunito"/>
                <a:sym typeface="Nunito"/>
              </a:rPr>
              <a:t>Project Overview</a:t>
            </a:r>
            <a:endParaRPr sz="222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575" y="964375"/>
            <a:ext cx="79257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-"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Implementing various sampling algorithms in parallel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-"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Visualisation and numerical methods for evaluating correct implementation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-"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Scaling study of implementation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21850" y="16675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>
                <a:latin typeface="Nunito"/>
                <a:ea typeface="Nunito"/>
                <a:cs typeface="Nunito"/>
                <a:sym typeface="Nunito"/>
              </a:rPr>
              <a:t>Progress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6100" y="2217475"/>
            <a:ext cx="3327300" cy="26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Implementation:</a:t>
            </a:r>
            <a:endParaRPr b="1"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</a:rPr>
              <a:t>Completed:</a:t>
            </a:r>
            <a:endParaRPr b="1" sz="1300">
              <a:solidFill>
                <a:srgbClr val="93C47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Simple Random Sampling</a:t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Value-based importance Sampling</a:t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Upcoming:</a:t>
            </a:r>
            <a:endParaRPr b="1" sz="13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Smoothness-based Importance Sampling</a:t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Joint Multi-Criteria Sampling</a:t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0" y="1591975"/>
            <a:ext cx="42438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Evaluation &amp; Visualisation</a:t>
            </a:r>
            <a:r>
              <a:rPr b="1" lang="en-GB"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</a:rPr>
              <a:t>Completed:</a:t>
            </a:r>
            <a:endParaRPr b="1" sz="1300">
              <a:solidFill>
                <a:srgbClr val="93C47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Reconstruction using Random  sampled data points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SNR plot for SRS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Volume rendering on reconstruction</a:t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Isocontour based on reconstruction</a:t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Upcoming:</a:t>
            </a:r>
            <a:endParaRPr b="1" sz="13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Reconstruction using Value based and Joint Multi-criteria sampling.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SNR plot Value based and Joint Multi-Criteria 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Sampling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Percentile plot - original v/s reconstructed</a:t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4266650" y="2155375"/>
            <a:ext cx="14700" cy="2586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116575" y="1801325"/>
            <a:ext cx="17289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Scatterv</a:t>
            </a:r>
            <a:endParaRPr sz="1300"/>
          </a:p>
        </p:txBody>
      </p:sp>
      <p:sp>
        <p:nvSpPr>
          <p:cNvPr id="73" name="Google Shape;73;p15"/>
          <p:cNvSpPr/>
          <p:nvPr/>
        </p:nvSpPr>
        <p:spPr>
          <a:xfrm>
            <a:off x="1116575" y="1131325"/>
            <a:ext cx="1728900" cy="3891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Reading Data</a:t>
            </a:r>
            <a:endParaRPr sz="1300"/>
          </a:p>
        </p:txBody>
      </p:sp>
      <p:sp>
        <p:nvSpPr>
          <p:cNvPr id="74" name="Google Shape;74;p15"/>
          <p:cNvSpPr/>
          <p:nvPr/>
        </p:nvSpPr>
        <p:spPr>
          <a:xfrm>
            <a:off x="764725" y="2471325"/>
            <a:ext cx="6183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SRS</a:t>
            </a:r>
            <a:endParaRPr sz="1300"/>
          </a:p>
        </p:txBody>
      </p:sp>
      <p:sp>
        <p:nvSpPr>
          <p:cNvPr id="75" name="Google Shape;75;p15"/>
          <p:cNvSpPr/>
          <p:nvPr/>
        </p:nvSpPr>
        <p:spPr>
          <a:xfrm>
            <a:off x="1680725" y="2471325"/>
            <a:ext cx="6183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SRS</a:t>
            </a:r>
            <a:endParaRPr sz="1300"/>
          </a:p>
        </p:txBody>
      </p:sp>
      <p:sp>
        <p:nvSpPr>
          <p:cNvPr id="76" name="Google Shape;76;p15"/>
          <p:cNvSpPr/>
          <p:nvPr/>
        </p:nvSpPr>
        <p:spPr>
          <a:xfrm>
            <a:off x="2596725" y="2471325"/>
            <a:ext cx="6183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SRS</a:t>
            </a:r>
            <a:endParaRPr sz="1300"/>
          </a:p>
        </p:txBody>
      </p:sp>
      <p:sp>
        <p:nvSpPr>
          <p:cNvPr id="77" name="Google Shape;77;p15"/>
          <p:cNvSpPr/>
          <p:nvPr/>
        </p:nvSpPr>
        <p:spPr>
          <a:xfrm>
            <a:off x="1116575" y="3141325"/>
            <a:ext cx="17289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Gatherv</a:t>
            </a:r>
            <a:endParaRPr sz="1300"/>
          </a:p>
        </p:txBody>
      </p:sp>
      <p:sp>
        <p:nvSpPr>
          <p:cNvPr id="78" name="Google Shape;78;p15"/>
          <p:cNvSpPr/>
          <p:nvPr/>
        </p:nvSpPr>
        <p:spPr>
          <a:xfrm>
            <a:off x="1116575" y="3811325"/>
            <a:ext cx="1728900" cy="3891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Writing</a:t>
            </a:r>
            <a:r>
              <a:rPr lang="en-GB" sz="1300"/>
              <a:t> Data</a:t>
            </a:r>
            <a:endParaRPr sz="1300"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700700" y="648625"/>
            <a:ext cx="25554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1874"/>
              <a:buNone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Simple Random Sampling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0" name="Google Shape;80;p15"/>
          <p:cNvCxnSpPr>
            <a:stCxn id="73" idx="4"/>
            <a:endCxn id="72" idx="0"/>
          </p:cNvCxnSpPr>
          <p:nvPr/>
        </p:nvCxnSpPr>
        <p:spPr>
          <a:xfrm>
            <a:off x="1981025" y="1520425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2" idx="2"/>
            <a:endCxn id="75" idx="0"/>
          </p:cNvCxnSpPr>
          <p:nvPr/>
        </p:nvCxnSpPr>
        <p:spPr>
          <a:xfrm>
            <a:off x="1981025" y="2190425"/>
            <a:ext cx="9000" cy="28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72" idx="2"/>
            <a:endCxn id="76" idx="0"/>
          </p:cNvCxnSpPr>
          <p:nvPr/>
        </p:nvCxnSpPr>
        <p:spPr>
          <a:xfrm>
            <a:off x="1981025" y="2190425"/>
            <a:ext cx="924900" cy="28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2" idx="2"/>
            <a:endCxn id="74" idx="0"/>
          </p:cNvCxnSpPr>
          <p:nvPr/>
        </p:nvCxnSpPr>
        <p:spPr>
          <a:xfrm flipH="1">
            <a:off x="1073825" y="2190425"/>
            <a:ext cx="907200" cy="28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75" idx="2"/>
            <a:endCxn id="77" idx="0"/>
          </p:cNvCxnSpPr>
          <p:nvPr/>
        </p:nvCxnSpPr>
        <p:spPr>
          <a:xfrm flipH="1">
            <a:off x="1981175" y="2860425"/>
            <a:ext cx="8700" cy="28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6" idx="2"/>
            <a:endCxn id="77" idx="0"/>
          </p:cNvCxnSpPr>
          <p:nvPr/>
        </p:nvCxnSpPr>
        <p:spPr>
          <a:xfrm flipH="1">
            <a:off x="1980975" y="2860425"/>
            <a:ext cx="924900" cy="28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4" idx="2"/>
            <a:endCxn id="77" idx="0"/>
          </p:cNvCxnSpPr>
          <p:nvPr/>
        </p:nvCxnSpPr>
        <p:spPr>
          <a:xfrm>
            <a:off x="1073875" y="2860425"/>
            <a:ext cx="907200" cy="28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7" idx="2"/>
            <a:endCxn id="78" idx="0"/>
          </p:cNvCxnSpPr>
          <p:nvPr/>
        </p:nvCxnSpPr>
        <p:spPr>
          <a:xfrm>
            <a:off x="1981025" y="3530425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>
            <p:ph type="title"/>
          </p:nvPr>
        </p:nvSpPr>
        <p:spPr>
          <a:xfrm>
            <a:off x="4363900" y="415025"/>
            <a:ext cx="43872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1874"/>
              <a:buNone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Value-based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 Importance Sampling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412900" y="853650"/>
            <a:ext cx="0" cy="3864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5680463" y="1473250"/>
            <a:ext cx="17289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Scatterv</a:t>
            </a:r>
            <a:endParaRPr sz="1300"/>
          </a:p>
        </p:txBody>
      </p:sp>
      <p:sp>
        <p:nvSpPr>
          <p:cNvPr id="91" name="Google Shape;91;p15"/>
          <p:cNvSpPr/>
          <p:nvPr/>
        </p:nvSpPr>
        <p:spPr>
          <a:xfrm>
            <a:off x="5680438" y="897713"/>
            <a:ext cx="1728900" cy="3891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Reading Data</a:t>
            </a:r>
            <a:endParaRPr sz="1300"/>
          </a:p>
        </p:txBody>
      </p:sp>
      <p:cxnSp>
        <p:nvCxnSpPr>
          <p:cNvPr id="92" name="Google Shape;92;p15"/>
          <p:cNvCxnSpPr>
            <a:stCxn id="91" idx="4"/>
            <a:endCxn id="90" idx="0"/>
          </p:cNvCxnSpPr>
          <p:nvPr/>
        </p:nvCxnSpPr>
        <p:spPr>
          <a:xfrm>
            <a:off x="6544888" y="1286813"/>
            <a:ext cx="0" cy="18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5482513" y="2045888"/>
            <a:ext cx="9702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Create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Histogram</a:t>
            </a:r>
            <a:endParaRPr sz="1200"/>
          </a:p>
        </p:txBody>
      </p:sp>
      <p:sp>
        <p:nvSpPr>
          <p:cNvPr id="94" name="Google Shape;94;p15"/>
          <p:cNvSpPr/>
          <p:nvPr/>
        </p:nvSpPr>
        <p:spPr>
          <a:xfrm>
            <a:off x="6662138" y="2045888"/>
            <a:ext cx="9702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Create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Histogram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5437225" y="3194075"/>
            <a:ext cx="10608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Importance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sampling</a:t>
            </a:r>
            <a:endParaRPr sz="1200"/>
          </a:p>
        </p:txBody>
      </p:sp>
      <p:sp>
        <p:nvSpPr>
          <p:cNvPr id="96" name="Google Shape;96;p15"/>
          <p:cNvSpPr/>
          <p:nvPr/>
        </p:nvSpPr>
        <p:spPr>
          <a:xfrm>
            <a:off x="6616850" y="3194075"/>
            <a:ext cx="10608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Importance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sampling</a:t>
            </a:r>
            <a:endParaRPr sz="1200"/>
          </a:p>
        </p:txBody>
      </p:sp>
      <p:sp>
        <p:nvSpPr>
          <p:cNvPr id="97" name="Google Shape;97;p15"/>
          <p:cNvSpPr/>
          <p:nvPr/>
        </p:nvSpPr>
        <p:spPr>
          <a:xfrm>
            <a:off x="5693075" y="3766725"/>
            <a:ext cx="1728900" cy="389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Gatherv</a:t>
            </a:r>
            <a:endParaRPr sz="1300"/>
          </a:p>
        </p:txBody>
      </p:sp>
      <p:sp>
        <p:nvSpPr>
          <p:cNvPr id="98" name="Google Shape;98;p15"/>
          <p:cNvSpPr/>
          <p:nvPr/>
        </p:nvSpPr>
        <p:spPr>
          <a:xfrm>
            <a:off x="5686775" y="4339375"/>
            <a:ext cx="1728900" cy="3891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Writing Data</a:t>
            </a:r>
            <a:endParaRPr sz="1300"/>
          </a:p>
        </p:txBody>
      </p:sp>
      <p:cxnSp>
        <p:nvCxnSpPr>
          <p:cNvPr id="99" name="Google Shape;99;p15"/>
          <p:cNvCxnSpPr>
            <a:stCxn id="90" idx="2"/>
            <a:endCxn id="93" idx="0"/>
          </p:cNvCxnSpPr>
          <p:nvPr/>
        </p:nvCxnSpPr>
        <p:spPr>
          <a:xfrm flipH="1">
            <a:off x="5967713" y="1862350"/>
            <a:ext cx="577200" cy="18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0" idx="2"/>
            <a:endCxn id="94" idx="0"/>
          </p:cNvCxnSpPr>
          <p:nvPr/>
        </p:nvCxnSpPr>
        <p:spPr>
          <a:xfrm>
            <a:off x="6544913" y="1862350"/>
            <a:ext cx="602400" cy="18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6" idx="2"/>
            <a:endCxn id="97" idx="0"/>
          </p:cNvCxnSpPr>
          <p:nvPr/>
        </p:nvCxnSpPr>
        <p:spPr>
          <a:xfrm flipH="1">
            <a:off x="6557450" y="3583175"/>
            <a:ext cx="589800" cy="18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5" idx="2"/>
            <a:endCxn id="97" idx="0"/>
          </p:cNvCxnSpPr>
          <p:nvPr/>
        </p:nvCxnSpPr>
        <p:spPr>
          <a:xfrm>
            <a:off x="5967625" y="3583175"/>
            <a:ext cx="589800" cy="18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7" idx="2"/>
            <a:endCxn id="98" idx="0"/>
          </p:cNvCxnSpPr>
          <p:nvPr/>
        </p:nvCxnSpPr>
        <p:spPr>
          <a:xfrm flipH="1">
            <a:off x="6551225" y="4155825"/>
            <a:ext cx="6300" cy="18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93" idx="2"/>
            <a:endCxn id="95" idx="0"/>
          </p:cNvCxnSpPr>
          <p:nvPr/>
        </p:nvCxnSpPr>
        <p:spPr>
          <a:xfrm>
            <a:off x="5967613" y="2434988"/>
            <a:ext cx="0" cy="75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94" idx="2"/>
            <a:endCxn id="96" idx="0"/>
          </p:cNvCxnSpPr>
          <p:nvPr/>
        </p:nvCxnSpPr>
        <p:spPr>
          <a:xfrm>
            <a:off x="7147238" y="2434988"/>
            <a:ext cx="0" cy="75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94" idx="2"/>
            <a:endCxn id="95" idx="0"/>
          </p:cNvCxnSpPr>
          <p:nvPr/>
        </p:nvCxnSpPr>
        <p:spPr>
          <a:xfrm flipH="1">
            <a:off x="5967638" y="2434988"/>
            <a:ext cx="1179600" cy="75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93" idx="2"/>
            <a:endCxn id="96" idx="0"/>
          </p:cNvCxnSpPr>
          <p:nvPr/>
        </p:nvCxnSpPr>
        <p:spPr>
          <a:xfrm>
            <a:off x="5967613" y="2434988"/>
            <a:ext cx="1179600" cy="75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7252550" y="2619988"/>
            <a:ext cx="1231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Allreduce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812188" y="121850"/>
            <a:ext cx="35196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1874"/>
              <a:buNone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Value-based Importance Function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75" y="457575"/>
            <a:ext cx="4062675" cy="433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2812188" y="4714700"/>
            <a:ext cx="35196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78157"/>
              <a:buNone/>
            </a:pPr>
            <a:r>
              <a:rPr lang="en-GB" sz="1140"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-GB" sz="114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https://ieeexplore.ieee.org/document/9130956</a:t>
            </a:r>
            <a:endParaRPr sz="114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220300" y="451625"/>
            <a:ext cx="551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GB" sz="202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Reconstruction-Based Visualization :</a:t>
            </a:r>
            <a:endParaRPr b="1" sz="202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en-GB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Perform nearest neighbor-based technique on sampled data points</a:t>
            </a:r>
            <a:br>
              <a:rPr lang="en-GB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We can achieve interpolation using </a:t>
            </a:r>
            <a:r>
              <a:rPr b="1" lang="en-GB" sz="1700">
                <a:solidFill>
                  <a:srgbClr val="FF99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scipy.interpolate </a:t>
            </a:r>
            <a:br>
              <a:rPr b="1" lang="en-GB" sz="1700">
                <a:solidFill>
                  <a:srgbClr val="FF99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</a:br>
            <a:endParaRPr b="1">
              <a:solidFill>
                <a:srgbClr val="FF99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Then convert points to polygonal mesh using 3D Delaunay triangulation.</a:t>
            </a:r>
            <a:br>
              <a:rPr lang="en-GB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can do apply 3D Delaunay triangulation using </a:t>
            </a:r>
            <a:r>
              <a:rPr lang="en-GB" sz="16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scipy.spatial import Delaunay </a:t>
            </a:r>
            <a:r>
              <a:rPr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create a mesh in python, or we can also directly implement in </a:t>
            </a:r>
            <a:r>
              <a:rPr lang="en-GB" sz="16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Paraview</a:t>
            </a:r>
            <a:r>
              <a:rPr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during visualization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8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1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1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1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1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1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54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175" y="226825"/>
            <a:ext cx="2313002" cy="1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626163" y="2116625"/>
            <a:ext cx="13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Original Data</a:t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389225" y="4660500"/>
            <a:ext cx="36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-GB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rom 5% randomly sampled data points</a:t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050" y="2765675"/>
            <a:ext cx="2351252" cy="189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02375" y="525375"/>
            <a:ext cx="75603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000">
                <a:solidFill>
                  <a:schemeClr val="dk1"/>
                </a:solidFill>
              </a:rPr>
              <a:t>After Reconstruction</a:t>
            </a:r>
            <a:r>
              <a:rPr lang="en-GB" sz="2000">
                <a:solidFill>
                  <a:schemeClr val="dk1"/>
                </a:solidFill>
              </a:rPr>
              <a:t> (to be done in Paraview)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2000">
                <a:solidFill>
                  <a:schemeClr val="dk1"/>
                </a:solidFill>
              </a:rPr>
              <a:t>We allow traditional </a:t>
            </a:r>
            <a:r>
              <a:rPr lang="en-GB" sz="2000">
                <a:solidFill>
                  <a:srgbClr val="FF9900"/>
                </a:solidFill>
              </a:rPr>
              <a:t>volume based</a:t>
            </a:r>
            <a:r>
              <a:rPr lang="en-GB" sz="2000">
                <a:solidFill>
                  <a:schemeClr val="dk1"/>
                </a:solidFill>
              </a:rPr>
              <a:t> and </a:t>
            </a:r>
            <a:r>
              <a:rPr lang="en-GB" sz="2000">
                <a:solidFill>
                  <a:srgbClr val="FF9900"/>
                </a:solidFill>
              </a:rPr>
              <a:t>isocontour-based</a:t>
            </a:r>
            <a:r>
              <a:rPr lang="en-GB" sz="2000">
                <a:solidFill>
                  <a:schemeClr val="dk1"/>
                </a:solidFill>
              </a:rPr>
              <a:t> visualizations for the exploration of the dataset.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rabicPeriod"/>
            </a:pPr>
            <a:r>
              <a:rPr b="1" lang="en-GB" sz="2000">
                <a:solidFill>
                  <a:srgbClr val="FF99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Volume based visualization:</a:t>
            </a:r>
            <a:endParaRPr b="1" sz="2000">
              <a:solidFill>
                <a:srgbClr val="FF99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Ray casting based technique.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Modify Transfer function to explore features in the reconstructed volume.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unito"/>
              <a:buAutoNum type="arabicPeriod"/>
            </a:pPr>
            <a:r>
              <a:rPr b="1" lang="en-GB" sz="2000">
                <a:solidFill>
                  <a:srgbClr val="FF99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Isocontour-Based Visualization:</a:t>
            </a:r>
            <a:endParaRPr b="1" sz="2000">
              <a:solidFill>
                <a:srgbClr val="FF99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We can specify feature-specific isovalues to render isosurfaces and visualize them interactively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180">
              <a:solidFill>
                <a:schemeClr val="accent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180">
              <a:solidFill>
                <a:schemeClr val="accent4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8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3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69325" y="56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Evaluation:</a:t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 estimate the quality of reconstruction, We will use</a:t>
            </a:r>
            <a:r>
              <a:rPr lang="en-GB">
                <a:solidFill>
                  <a:srgbClr val="FF9900"/>
                </a:solidFill>
              </a:rPr>
              <a:t> SNR function 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			SNR = 20*log</a:t>
            </a:r>
            <a:r>
              <a:rPr baseline="-25000" lang="en-GB">
                <a:solidFill>
                  <a:schemeClr val="dk1"/>
                </a:solidFill>
              </a:rPr>
              <a:t>10</a:t>
            </a:r>
            <a:r>
              <a:rPr lang="en-GB">
                <a:solidFill>
                  <a:schemeClr val="dk1"/>
                </a:solidFill>
              </a:rPr>
              <a:t>σ</a:t>
            </a:r>
            <a:r>
              <a:rPr baseline="-25000" lang="en-GB">
                <a:solidFill>
                  <a:schemeClr val="dk1"/>
                </a:solidFill>
              </a:rPr>
              <a:t>raw</a:t>
            </a:r>
            <a:r>
              <a:rPr lang="en-GB">
                <a:solidFill>
                  <a:schemeClr val="dk1"/>
                </a:solidFill>
              </a:rPr>
              <a:t>/</a:t>
            </a:r>
            <a:r>
              <a:rPr lang="en-GB">
                <a:solidFill>
                  <a:schemeClr val="dk1"/>
                </a:solidFill>
              </a:rPr>
              <a:t>σ</a:t>
            </a:r>
            <a:r>
              <a:rPr baseline="-25000" lang="en-GB">
                <a:solidFill>
                  <a:schemeClr val="dk1"/>
                </a:solidFill>
              </a:rPr>
              <a:t>noise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where σ</a:t>
            </a:r>
            <a:r>
              <a:rPr baseline="-25000" lang="en-GB">
                <a:solidFill>
                  <a:schemeClr val="dk1"/>
                </a:solidFill>
              </a:rPr>
              <a:t>raw  </a:t>
            </a:r>
            <a:r>
              <a:rPr lang="en-GB">
                <a:solidFill>
                  <a:schemeClr val="dk1"/>
                </a:solidFill>
              </a:rPr>
              <a:t>is SD of original data and σ</a:t>
            </a:r>
            <a:r>
              <a:rPr baseline="-25000" lang="en-GB">
                <a:solidFill>
                  <a:schemeClr val="dk1"/>
                </a:solidFill>
              </a:rPr>
              <a:t>noise </a:t>
            </a:r>
            <a:r>
              <a:rPr lang="en-GB">
                <a:solidFill>
                  <a:schemeClr val="dk1"/>
                </a:solidFill>
              </a:rPr>
              <a:t>is SD of error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Larger values indicate </a:t>
            </a:r>
            <a:r>
              <a:rPr lang="en-GB">
                <a:solidFill>
                  <a:schemeClr val="accent4"/>
                </a:solidFill>
              </a:rPr>
              <a:t>better</a:t>
            </a:r>
            <a:r>
              <a:rPr lang="en-GB">
                <a:solidFill>
                  <a:schemeClr val="dk1"/>
                </a:solidFill>
              </a:rPr>
              <a:t> reconstructions.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1313" l="1341" r="3492" t="8081"/>
          <a:stretch/>
        </p:blipFill>
        <p:spPr>
          <a:xfrm>
            <a:off x="5674350" y="2672600"/>
            <a:ext cx="3308649" cy="231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Current Problems</a:t>
            </a:r>
            <a:endParaRPr b="1" sz="22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50775" y="1094850"/>
            <a:ext cx="75078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Long time taken for reconstruction from sampled data points for analysis.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Need to work on dimension of output of reconstructed data.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How can we do a scaling study? Simply storing timestamps or some library in python3 would be a better choice.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Efficient (and correct) implementation of mixed sampling.</a:t>
            </a:r>
            <a:endParaRPr sz="1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9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Code: </a:t>
            </a:r>
            <a:r>
              <a:rPr lang="en-GB" sz="1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https://github.com/omsv135/Parallel-Probabilistic-Data-Sampling</a:t>
            </a:r>
            <a:endParaRPr sz="1600" u="sng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Work Distribution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395725" y="1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{EF87F1D9-EDAC-45B7-A26A-04465D8177C1}</a:tableStyleId>
              </a:tblPr>
              <a:tblGrid>
                <a:gridCol w="2618525"/>
                <a:gridCol w="5734025"/>
              </a:tblGrid>
              <a:tr h="32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Student’s Name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Corresponding Contribution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70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Siddharth Pathak 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Implementation logic of algorithms in parallel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0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Divya Gupta 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Dasari Charithambika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Reconstructed Visualization and Evaluation as given in the paper.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 perform a scaling study of all the parallelised algorithms.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0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Om Shivam Verma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Palak Mishra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Parallelisation of the sampling algorithms using mpi4py &amp;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knowledge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of vtk for loading and storing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