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Inputs: </a:t>
            </a:r>
            <a:r>
              <a:rPr lang="en-US" sz="1600" dirty="0"/>
              <a:t>Payment history, credit utilization, credit score, debt-to-income ratio, income, account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Decision Logic: </a:t>
            </a:r>
            <a:r>
              <a:rPr lang="en-US" sz="1600" dirty="0"/>
              <a:t>Logistic Regression model + business rules to assess delinquency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Actions: </a:t>
            </a:r>
            <a:r>
              <a:rPr lang="en-US" sz="1600" dirty="0"/>
              <a:t>Targeted interventions like reminders, repayment plan offers, and temporary credit limit adjustments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Learning: </a:t>
            </a:r>
            <a:r>
              <a:rPr lang="en-US" sz="1600" dirty="0"/>
              <a:t>Track repayment behavior and update model parameters monthly for continuous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84292" y="1230620"/>
            <a:ext cx="8471808" cy="4652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buNone/>
            </a:pPr>
            <a:r>
              <a:rPr lang="en-GB" dirty="0"/>
              <a:t>Autonomous vs Human oversight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83EF40-8C96-6359-5A6B-5BF01456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42641"/>
              </p:ext>
            </p:extLst>
          </p:nvPr>
        </p:nvGraphicFramePr>
        <p:xfrm>
          <a:off x="1146820" y="1891482"/>
          <a:ext cx="7092719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7204">
                  <a:extLst>
                    <a:ext uri="{9D8B030D-6E8A-4147-A177-3AD203B41FA5}">
                      <a16:colId xmlns:a16="http://schemas.microsoft.com/office/drawing/2014/main" val="166813097"/>
                    </a:ext>
                  </a:extLst>
                </a:gridCol>
                <a:gridCol w="3685515">
                  <a:extLst>
                    <a:ext uri="{9D8B030D-6E8A-4147-A177-3AD203B41FA5}">
                      <a16:colId xmlns:a16="http://schemas.microsoft.com/office/drawing/2014/main" val="243845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Autonomous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Human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Automated payment reminders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Approving hardship or settlement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3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Triggering account monitoring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Reviewing escalated high risk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Sending credit utilization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Deciding on permanent credit limit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Flagging accounts for early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dispute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460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Fairness Checks:</a:t>
            </a:r>
            <a:r>
              <a:rPr lang="en-US" sz="1600" dirty="0"/>
              <a:t> Regular audits to ensure predictions are unbiased across demographics.</a:t>
            </a:r>
          </a:p>
          <a:p>
            <a:r>
              <a:rPr lang="en-US" sz="1600" b="1" dirty="0"/>
              <a:t>Explainability:</a:t>
            </a:r>
            <a:r>
              <a:rPr lang="en-US" sz="1600" dirty="0"/>
              <a:t> Use interpretable models and share clear risk drivers with the Collections team.</a:t>
            </a:r>
          </a:p>
          <a:p>
            <a:r>
              <a:rPr lang="en-US" sz="1600" b="1" dirty="0"/>
              <a:t>Regulatory Compliance:</a:t>
            </a:r>
            <a:r>
              <a:rPr lang="en-US" sz="1600" dirty="0"/>
              <a:t> Align with ECOA, GDPR, and local lending laws.</a:t>
            </a:r>
          </a:p>
          <a:p>
            <a:r>
              <a:rPr lang="en-US" sz="1600" b="1" dirty="0"/>
              <a:t>Human-in-the-Loop:</a:t>
            </a:r>
            <a:r>
              <a:rPr lang="en-US" sz="1600" dirty="0"/>
              <a:t> Require manual review for high-impact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Business KPIs: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     - Reduce delinquency rate by </a:t>
            </a:r>
            <a:r>
              <a:rPr lang="en-US" sz="1600" b="1" dirty="0"/>
              <a:t>15% within 6 months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r>
              <a:rPr lang="en-US" sz="1600" dirty="0"/>
              <a:t>               - Increase repayment rates by </a:t>
            </a:r>
            <a:r>
              <a:rPr lang="en-US" sz="1600" b="1" dirty="0"/>
              <a:t>20%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r>
              <a:rPr lang="en-US" sz="1600" dirty="0"/>
              <a:t>               - Lower operational costs by automating 40% of routine outreach.</a:t>
            </a:r>
          </a:p>
          <a:p>
            <a:r>
              <a:rPr lang="en-US" sz="1600" b="1" dirty="0"/>
              <a:t>Customer Outcomes: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   - Earlier support for at-risk customers.</a:t>
            </a:r>
          </a:p>
          <a:p>
            <a:pPr marL="114300" indent="0">
              <a:buNone/>
            </a:pPr>
            <a:r>
              <a:rPr lang="en-US" sz="1600" dirty="0"/>
              <a:t>             - Fairer and more transparent credit decisions.</a:t>
            </a:r>
          </a:p>
          <a:p>
            <a:pPr marL="114300" indent="0">
              <a:buNone/>
            </a:pPr>
            <a:r>
              <a:rPr lang="en-US" sz="1600" dirty="0"/>
              <a:t>             - Improved trust through explainable interventions.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471</Words>
  <Application>Microsoft Office PowerPoint</Application>
  <PresentationFormat>On-screen Show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Slab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Charitha Ambika</cp:lastModifiedBy>
  <cp:revision>6</cp:revision>
  <dcterms:modified xsi:type="dcterms:W3CDTF">2025-08-14T11:30:33Z</dcterms:modified>
</cp:coreProperties>
</file>