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2" r:id="rId19"/>
    <p:sldId id="283" r:id="rId20"/>
    <p:sldId id="284" r:id="rId21"/>
    <p:sldId id="285" r:id="rId22"/>
    <p:sldId id="286" r:id="rId23"/>
    <p:sldId id="287"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32"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4203-4190-AE94-437B-1BE8EF0F6094}"/>
              </a:ext>
            </a:extLst>
          </p:cNvPr>
          <p:cNvSpPr>
            <a:spLocks noGrp="1"/>
          </p:cNvSpPr>
          <p:nvPr>
            <p:ph type="ctrTitle"/>
          </p:nvPr>
        </p:nvSpPr>
        <p:spPr/>
        <p:txBody>
          <a:bodyPr/>
          <a:lstStyle/>
          <a:p>
            <a:r>
              <a:rPr lang="en-US" sz="5400" dirty="0"/>
              <a:t>VISTORA</a:t>
            </a:r>
            <a:r>
              <a:rPr lang="en-US" dirty="0"/>
              <a:t> </a:t>
            </a:r>
            <a:endParaRPr lang="en-IN" dirty="0"/>
          </a:p>
        </p:txBody>
      </p:sp>
      <p:sp>
        <p:nvSpPr>
          <p:cNvPr id="3" name="Subtitle 2">
            <a:extLst>
              <a:ext uri="{FF2B5EF4-FFF2-40B4-BE49-F238E27FC236}">
                <a16:creationId xmlns:a16="http://schemas.microsoft.com/office/drawing/2014/main" id="{956C0697-8B22-AAAB-4794-B1F2B98F98E3}"/>
              </a:ext>
            </a:extLst>
          </p:cNvPr>
          <p:cNvSpPr>
            <a:spLocks noGrp="1"/>
          </p:cNvSpPr>
          <p:nvPr>
            <p:ph type="subTitle" idx="1"/>
          </p:nvPr>
        </p:nvSpPr>
        <p:spPr/>
        <p:txBody>
          <a:bodyPr>
            <a:normAutofit/>
          </a:bodyPr>
          <a:lstStyle/>
          <a:p>
            <a:r>
              <a:rPr lang="en-US" sz="2000" dirty="0"/>
              <a:t>Feature Engineering Using Snowflake and Feature Stores</a:t>
            </a:r>
            <a:endParaRPr lang="en-IN" sz="2000" dirty="0"/>
          </a:p>
        </p:txBody>
      </p:sp>
    </p:spTree>
    <p:extLst>
      <p:ext uri="{BB962C8B-B14F-4D97-AF65-F5344CB8AC3E}">
        <p14:creationId xmlns:p14="http://schemas.microsoft.com/office/powerpoint/2010/main" val="5387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F5D1-5F91-C804-D64C-12AA34E1F3BD}"/>
              </a:ext>
            </a:extLst>
          </p:cNvPr>
          <p:cNvSpPr>
            <a:spLocks noGrp="1"/>
          </p:cNvSpPr>
          <p:nvPr>
            <p:ph type="title"/>
          </p:nvPr>
        </p:nvSpPr>
        <p:spPr>
          <a:xfrm>
            <a:off x="219270" y="236377"/>
            <a:ext cx="10131425" cy="457200"/>
          </a:xfrm>
        </p:spPr>
        <p:txBody>
          <a:bodyPr>
            <a:noAutofit/>
          </a:bodyPr>
          <a:lstStyle/>
          <a:p>
            <a:r>
              <a:rPr lang="en-US" sz="2800" b="1" dirty="0">
                <a:solidFill>
                  <a:schemeClr val="accent2">
                    <a:lumMod val="20000"/>
                    <a:lumOff val="80000"/>
                  </a:schemeClr>
                </a:solidFill>
              </a:rPr>
              <a:t>2. Using Snowflake for Data Storage &amp; Processing</a:t>
            </a:r>
            <a:endParaRPr lang="en-IN" sz="2800" dirty="0"/>
          </a:p>
        </p:txBody>
      </p:sp>
      <p:sp>
        <p:nvSpPr>
          <p:cNvPr id="3" name="Content Placeholder 2">
            <a:extLst>
              <a:ext uri="{FF2B5EF4-FFF2-40B4-BE49-F238E27FC236}">
                <a16:creationId xmlns:a16="http://schemas.microsoft.com/office/drawing/2014/main" id="{0C1266B6-646D-21DC-F06F-6ABFCB209590}"/>
              </a:ext>
            </a:extLst>
          </p:cNvPr>
          <p:cNvSpPr>
            <a:spLocks noGrp="1"/>
          </p:cNvSpPr>
          <p:nvPr>
            <p:ph idx="1"/>
          </p:nvPr>
        </p:nvSpPr>
        <p:spPr>
          <a:xfrm>
            <a:off x="687355" y="1498861"/>
            <a:ext cx="11504645" cy="5623089"/>
          </a:xfrm>
        </p:spPr>
        <p:txBody>
          <a:bodyPr>
            <a:normAutofit fontScale="92500" lnSpcReduction="10000"/>
          </a:bodyPr>
          <a:lstStyle/>
          <a:p>
            <a:pPr marL="342900" indent="-342900">
              <a:buAutoNum type="arabicPeriod"/>
            </a:pPr>
            <a:r>
              <a:rPr lang="en-IN" sz="2200" dirty="0"/>
              <a:t>Extract raw data:</a:t>
            </a:r>
          </a:p>
          <a:p>
            <a:pPr marL="0" indent="0">
              <a:buNone/>
            </a:pPr>
            <a:r>
              <a:rPr lang="en-US" dirty="0">
                <a:solidFill>
                  <a:schemeClr val="accent5">
                    <a:lumMod val="20000"/>
                    <a:lumOff val="80000"/>
                  </a:schemeClr>
                </a:solidFill>
              </a:rPr>
              <a:t>       SELECT </a:t>
            </a:r>
            <a:r>
              <a:rPr lang="en-US" dirty="0" err="1">
                <a:solidFill>
                  <a:schemeClr val="accent5">
                    <a:lumMod val="20000"/>
                    <a:lumOff val="80000"/>
                  </a:schemeClr>
                </a:solidFill>
              </a:rPr>
              <a:t>customer_id</a:t>
            </a:r>
            <a:r>
              <a:rPr lang="en-US" dirty="0">
                <a:solidFill>
                  <a:schemeClr val="accent5">
                    <a:lumMod val="20000"/>
                    <a:lumOff val="80000"/>
                  </a:schemeClr>
                </a:solidFill>
              </a:rPr>
              <a:t>, </a:t>
            </a:r>
          </a:p>
          <a:p>
            <a:pPr marL="0" indent="0">
              <a:buNone/>
            </a:pPr>
            <a:r>
              <a:rPr lang="en-US" dirty="0">
                <a:solidFill>
                  <a:schemeClr val="accent5">
                    <a:lumMod val="20000"/>
                    <a:lumOff val="80000"/>
                  </a:schemeClr>
                </a:solidFill>
              </a:rPr>
              <a:t>             </a:t>
            </a:r>
            <a:r>
              <a:rPr lang="en-US" dirty="0" err="1">
                <a:solidFill>
                  <a:schemeClr val="accent5">
                    <a:lumMod val="20000"/>
                    <a:lumOff val="80000"/>
                  </a:schemeClr>
                </a:solidFill>
              </a:rPr>
              <a:t>product_category</a:t>
            </a:r>
            <a:r>
              <a:rPr lang="en-US" dirty="0">
                <a:solidFill>
                  <a:schemeClr val="accent5">
                    <a:lumMod val="20000"/>
                    <a:lumOff val="80000"/>
                  </a:schemeClr>
                </a:solidFill>
              </a:rPr>
              <a:t>, </a:t>
            </a:r>
          </a:p>
          <a:p>
            <a:pPr marL="0" indent="0">
              <a:buNone/>
            </a:pPr>
            <a:r>
              <a:rPr lang="en-US" dirty="0">
                <a:solidFill>
                  <a:schemeClr val="accent5">
                    <a:lumMod val="20000"/>
                    <a:lumOff val="80000"/>
                  </a:schemeClr>
                </a:solidFill>
              </a:rPr>
              <a:t>             </a:t>
            </a:r>
            <a:r>
              <a:rPr lang="en-US" dirty="0" err="1">
                <a:solidFill>
                  <a:schemeClr val="accent5">
                    <a:lumMod val="20000"/>
                    <a:lumOff val="80000"/>
                  </a:schemeClr>
                </a:solidFill>
              </a:rPr>
              <a:t>purchase_amount</a:t>
            </a:r>
            <a:r>
              <a:rPr lang="en-US" dirty="0">
                <a:solidFill>
                  <a:schemeClr val="accent5">
                    <a:lumMod val="20000"/>
                    <a:lumOff val="80000"/>
                  </a:schemeClr>
                </a:solidFill>
              </a:rPr>
              <a:t>, </a:t>
            </a:r>
          </a:p>
          <a:p>
            <a:pPr marL="0" indent="0">
              <a:buNone/>
            </a:pPr>
            <a:r>
              <a:rPr lang="en-US" dirty="0">
                <a:solidFill>
                  <a:schemeClr val="accent5">
                    <a:lumMod val="20000"/>
                    <a:lumOff val="80000"/>
                  </a:schemeClr>
                </a:solidFill>
              </a:rPr>
              <a:t>             </a:t>
            </a:r>
            <a:r>
              <a:rPr lang="en-US" dirty="0" err="1">
                <a:solidFill>
                  <a:schemeClr val="accent5">
                    <a:lumMod val="20000"/>
                    <a:lumOff val="80000"/>
                  </a:schemeClr>
                </a:solidFill>
              </a:rPr>
              <a:t>purchase_date</a:t>
            </a:r>
            <a:endParaRPr lang="en-US" dirty="0">
              <a:solidFill>
                <a:schemeClr val="accent5">
                  <a:lumMod val="20000"/>
                  <a:lumOff val="80000"/>
                </a:schemeClr>
              </a:solidFill>
            </a:endParaRPr>
          </a:p>
          <a:p>
            <a:pPr marL="0" indent="0">
              <a:buNone/>
            </a:pPr>
            <a:r>
              <a:rPr lang="en-US" dirty="0">
                <a:solidFill>
                  <a:schemeClr val="accent5">
                    <a:lumMod val="20000"/>
                    <a:lumOff val="80000"/>
                  </a:schemeClr>
                </a:solidFill>
              </a:rPr>
              <a:t>       FROM </a:t>
            </a:r>
            <a:r>
              <a:rPr lang="en-US" dirty="0" err="1">
                <a:solidFill>
                  <a:schemeClr val="accent5">
                    <a:lumMod val="20000"/>
                    <a:lumOff val="80000"/>
                  </a:schemeClr>
                </a:solidFill>
              </a:rPr>
              <a:t>sales_data</a:t>
            </a:r>
            <a:endParaRPr lang="en-US" dirty="0">
              <a:solidFill>
                <a:schemeClr val="accent5">
                  <a:lumMod val="20000"/>
                  <a:lumOff val="80000"/>
                </a:schemeClr>
              </a:solidFill>
            </a:endParaRPr>
          </a:p>
          <a:p>
            <a:pPr marL="0" indent="0">
              <a:buNone/>
            </a:pPr>
            <a:r>
              <a:rPr lang="en-US" dirty="0">
                <a:solidFill>
                  <a:schemeClr val="accent5">
                    <a:lumMod val="20000"/>
                    <a:lumOff val="80000"/>
                  </a:schemeClr>
                </a:solidFill>
              </a:rPr>
              <a:t>       WHERE </a:t>
            </a:r>
            <a:r>
              <a:rPr lang="en-US" dirty="0" err="1">
                <a:solidFill>
                  <a:schemeClr val="accent5">
                    <a:lumMod val="20000"/>
                    <a:lumOff val="80000"/>
                  </a:schemeClr>
                </a:solidFill>
              </a:rPr>
              <a:t>purchase_date</a:t>
            </a:r>
            <a:r>
              <a:rPr lang="en-US" dirty="0">
                <a:solidFill>
                  <a:schemeClr val="accent5">
                    <a:lumMod val="20000"/>
                    <a:lumOff val="80000"/>
                  </a:schemeClr>
                </a:solidFill>
              </a:rPr>
              <a:t> &gt;= '2025-01-01’;</a:t>
            </a:r>
          </a:p>
          <a:p>
            <a:pPr marL="0" indent="0">
              <a:buNone/>
            </a:pPr>
            <a:r>
              <a:rPr lang="en-US" sz="2200" dirty="0"/>
              <a:t>2.   Aggregation features per customer:</a:t>
            </a:r>
          </a:p>
          <a:p>
            <a:pPr marL="0" indent="0">
              <a:buNone/>
            </a:pPr>
            <a:r>
              <a:rPr lang="en-US" dirty="0">
                <a:solidFill>
                  <a:schemeClr val="accent5">
                    <a:lumMod val="20000"/>
                    <a:lumOff val="80000"/>
                  </a:schemeClr>
                </a:solidFill>
              </a:rPr>
              <a:t>       SELECT </a:t>
            </a:r>
            <a:r>
              <a:rPr lang="en-US" dirty="0" err="1">
                <a:solidFill>
                  <a:schemeClr val="accent5">
                    <a:lumMod val="20000"/>
                    <a:lumOff val="80000"/>
                  </a:schemeClr>
                </a:solidFill>
              </a:rPr>
              <a:t>customer_id</a:t>
            </a:r>
            <a:r>
              <a:rPr lang="en-US" dirty="0">
                <a:solidFill>
                  <a:schemeClr val="accent5">
                    <a:lumMod val="20000"/>
                    <a:lumOff val="80000"/>
                  </a:schemeClr>
                </a:solidFill>
              </a:rPr>
              <a:t>,</a:t>
            </a:r>
          </a:p>
          <a:p>
            <a:pPr marL="0" indent="0">
              <a:buNone/>
            </a:pPr>
            <a:r>
              <a:rPr lang="en-US" dirty="0">
                <a:solidFill>
                  <a:schemeClr val="accent5">
                    <a:lumMod val="20000"/>
                    <a:lumOff val="80000"/>
                  </a:schemeClr>
                </a:solidFill>
              </a:rPr>
              <a:t>            COUNT(*) AS </a:t>
            </a:r>
            <a:r>
              <a:rPr lang="en-US" dirty="0" err="1">
                <a:solidFill>
                  <a:schemeClr val="accent5">
                    <a:lumMod val="20000"/>
                    <a:lumOff val="80000"/>
                  </a:schemeClr>
                </a:solidFill>
              </a:rPr>
              <a:t>total_purchases</a:t>
            </a:r>
            <a:r>
              <a:rPr lang="en-US" dirty="0">
                <a:solidFill>
                  <a:schemeClr val="accent5">
                    <a:lumMod val="20000"/>
                    <a:lumOff val="80000"/>
                  </a:schemeClr>
                </a:solidFill>
              </a:rPr>
              <a:t>,</a:t>
            </a:r>
          </a:p>
          <a:p>
            <a:pPr marL="0" indent="0">
              <a:buNone/>
            </a:pPr>
            <a:r>
              <a:rPr lang="en-US" dirty="0">
                <a:solidFill>
                  <a:schemeClr val="accent5">
                    <a:lumMod val="20000"/>
                    <a:lumOff val="80000"/>
                  </a:schemeClr>
                </a:solidFill>
              </a:rPr>
              <a:t>            AVG(</a:t>
            </a:r>
            <a:r>
              <a:rPr lang="en-US" dirty="0" err="1">
                <a:solidFill>
                  <a:schemeClr val="accent5">
                    <a:lumMod val="20000"/>
                    <a:lumOff val="80000"/>
                  </a:schemeClr>
                </a:solidFill>
              </a:rPr>
              <a:t>purchase_amount</a:t>
            </a:r>
            <a:r>
              <a:rPr lang="en-US" dirty="0">
                <a:solidFill>
                  <a:schemeClr val="accent5">
                    <a:lumMod val="20000"/>
                    <a:lumOff val="80000"/>
                  </a:schemeClr>
                </a:solidFill>
              </a:rPr>
              <a:t>) AS </a:t>
            </a:r>
            <a:r>
              <a:rPr lang="en-US" dirty="0" err="1">
                <a:solidFill>
                  <a:schemeClr val="accent5">
                    <a:lumMod val="20000"/>
                    <a:lumOff val="80000"/>
                  </a:schemeClr>
                </a:solidFill>
              </a:rPr>
              <a:t>avg_purchase_amount</a:t>
            </a:r>
            <a:endParaRPr lang="en-US" dirty="0">
              <a:solidFill>
                <a:schemeClr val="accent5">
                  <a:lumMod val="20000"/>
                  <a:lumOff val="80000"/>
                </a:schemeClr>
              </a:solidFill>
            </a:endParaRPr>
          </a:p>
          <a:p>
            <a:pPr marL="0" indent="0">
              <a:buNone/>
            </a:pPr>
            <a:r>
              <a:rPr lang="en-US" dirty="0">
                <a:solidFill>
                  <a:schemeClr val="accent5">
                    <a:lumMod val="20000"/>
                    <a:lumOff val="80000"/>
                  </a:schemeClr>
                </a:solidFill>
              </a:rPr>
              <a:t>       FROM </a:t>
            </a:r>
            <a:r>
              <a:rPr lang="en-US" dirty="0" err="1">
                <a:solidFill>
                  <a:schemeClr val="accent5">
                    <a:lumMod val="20000"/>
                    <a:lumOff val="80000"/>
                  </a:schemeClr>
                </a:solidFill>
              </a:rPr>
              <a:t>sales_data</a:t>
            </a:r>
            <a:endParaRPr lang="en-US" dirty="0">
              <a:solidFill>
                <a:schemeClr val="accent5">
                  <a:lumMod val="20000"/>
                  <a:lumOff val="80000"/>
                </a:schemeClr>
              </a:solidFill>
            </a:endParaRPr>
          </a:p>
          <a:p>
            <a:pPr marL="0" indent="0">
              <a:buNone/>
            </a:pPr>
            <a:r>
              <a:rPr lang="en-US" dirty="0">
                <a:solidFill>
                  <a:schemeClr val="accent5">
                    <a:lumMod val="20000"/>
                    <a:lumOff val="80000"/>
                  </a:schemeClr>
                </a:solidFill>
              </a:rPr>
              <a:t>       WHERE </a:t>
            </a:r>
            <a:r>
              <a:rPr lang="en-US" dirty="0" err="1">
                <a:solidFill>
                  <a:schemeClr val="accent5">
                    <a:lumMod val="20000"/>
                    <a:lumOff val="80000"/>
                  </a:schemeClr>
                </a:solidFill>
              </a:rPr>
              <a:t>purchase_date</a:t>
            </a:r>
            <a:r>
              <a:rPr lang="en-US" dirty="0">
                <a:solidFill>
                  <a:schemeClr val="accent5">
                    <a:lumMod val="20000"/>
                    <a:lumOff val="80000"/>
                  </a:schemeClr>
                </a:solidFill>
              </a:rPr>
              <a:t> &gt;= '2025-01-01’</a:t>
            </a:r>
          </a:p>
          <a:p>
            <a:pPr marL="0" indent="0">
              <a:buNone/>
            </a:pPr>
            <a:r>
              <a:rPr lang="en-US" dirty="0">
                <a:solidFill>
                  <a:schemeClr val="accent5">
                    <a:lumMod val="20000"/>
                    <a:lumOff val="80000"/>
                  </a:schemeClr>
                </a:solidFill>
              </a:rPr>
              <a:t>       GROUP BY </a:t>
            </a:r>
            <a:r>
              <a:rPr lang="en-US" dirty="0" err="1">
                <a:solidFill>
                  <a:schemeClr val="accent5">
                    <a:lumMod val="20000"/>
                    <a:lumOff val="80000"/>
                  </a:schemeClr>
                </a:solidFill>
              </a:rPr>
              <a:t>customer_id</a:t>
            </a:r>
            <a:r>
              <a:rPr lang="en-US" dirty="0">
                <a:solidFill>
                  <a:schemeClr val="accent5">
                    <a:lumMod val="20000"/>
                    <a:lumOff val="80000"/>
                  </a:schemeClr>
                </a:solidFill>
              </a:rPr>
              <a:t>;</a:t>
            </a:r>
          </a:p>
          <a:p>
            <a:pPr marL="0" indent="0">
              <a:buNone/>
            </a:pPr>
            <a:r>
              <a:rPr lang="en-US" dirty="0"/>
              <a:t>     </a:t>
            </a:r>
          </a:p>
          <a:p>
            <a:pPr marL="0" indent="0">
              <a:buNone/>
            </a:pPr>
            <a:endParaRPr lang="en-IN" dirty="0"/>
          </a:p>
        </p:txBody>
      </p:sp>
      <p:sp>
        <p:nvSpPr>
          <p:cNvPr id="4" name="TextBox 3">
            <a:extLst>
              <a:ext uri="{FF2B5EF4-FFF2-40B4-BE49-F238E27FC236}">
                <a16:creationId xmlns:a16="http://schemas.microsoft.com/office/drawing/2014/main" id="{9D778A30-A86A-1DFF-E1AC-4749290912CD}"/>
              </a:ext>
            </a:extLst>
          </p:cNvPr>
          <p:cNvSpPr txBox="1"/>
          <p:nvPr/>
        </p:nvSpPr>
        <p:spPr>
          <a:xfrm>
            <a:off x="382952" y="689112"/>
            <a:ext cx="8304245" cy="461665"/>
          </a:xfrm>
          <a:prstGeom prst="rect">
            <a:avLst/>
          </a:prstGeom>
          <a:noFill/>
        </p:spPr>
        <p:txBody>
          <a:bodyPr wrap="square" rtlCol="0">
            <a:spAutoFit/>
          </a:bodyPr>
          <a:lstStyle/>
          <a:p>
            <a:r>
              <a:rPr lang="en-IN" sz="2400" dirty="0"/>
              <a:t>2.2- Example SQL Queries for Extraction &amp; Preprocessing</a:t>
            </a:r>
          </a:p>
        </p:txBody>
      </p:sp>
    </p:spTree>
    <p:extLst>
      <p:ext uri="{BB962C8B-B14F-4D97-AF65-F5344CB8AC3E}">
        <p14:creationId xmlns:p14="http://schemas.microsoft.com/office/powerpoint/2010/main" val="124086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C6E40-9318-81BF-C2B7-81EC01478544}"/>
              </a:ext>
            </a:extLst>
          </p:cNvPr>
          <p:cNvSpPr>
            <a:spLocks noGrp="1"/>
          </p:cNvSpPr>
          <p:nvPr>
            <p:ph idx="1"/>
          </p:nvPr>
        </p:nvSpPr>
        <p:spPr>
          <a:xfrm>
            <a:off x="141402" y="122548"/>
            <a:ext cx="11611281" cy="6735451"/>
          </a:xfrm>
        </p:spPr>
        <p:txBody>
          <a:bodyPr>
            <a:normAutofit lnSpcReduction="10000"/>
          </a:bodyPr>
          <a:lstStyle/>
          <a:p>
            <a:pPr marL="0" indent="0">
              <a:buNone/>
            </a:pPr>
            <a:endParaRPr lang="en-IN" dirty="0"/>
          </a:p>
          <a:p>
            <a:pPr marL="0" indent="0">
              <a:buNone/>
            </a:pPr>
            <a:r>
              <a:rPr lang="en-IN" sz="2000" dirty="0"/>
              <a:t>3. Time-based feature engineering:</a:t>
            </a:r>
            <a:endParaRPr lang="en-US" sz="2000" dirty="0"/>
          </a:p>
          <a:p>
            <a:pPr marL="0" indent="0">
              <a:buNone/>
            </a:pPr>
            <a:r>
              <a:rPr lang="en-US" dirty="0"/>
              <a:t>     </a:t>
            </a:r>
            <a:r>
              <a:rPr lang="en-US" dirty="0">
                <a:solidFill>
                  <a:schemeClr val="accent5">
                    <a:lumMod val="20000"/>
                    <a:lumOff val="80000"/>
                  </a:schemeClr>
                </a:solidFill>
              </a:rPr>
              <a:t>SELECT </a:t>
            </a:r>
            <a:r>
              <a:rPr lang="en-US" dirty="0" err="1">
                <a:solidFill>
                  <a:schemeClr val="accent5">
                    <a:lumMod val="20000"/>
                    <a:lumOff val="80000"/>
                  </a:schemeClr>
                </a:solidFill>
              </a:rPr>
              <a:t>customer_id</a:t>
            </a:r>
            <a:r>
              <a:rPr lang="en-US" dirty="0">
                <a:solidFill>
                  <a:schemeClr val="accent5">
                    <a:lumMod val="20000"/>
                    <a:lumOff val="80000"/>
                  </a:schemeClr>
                </a:solidFill>
              </a:rPr>
              <a:t>,</a:t>
            </a:r>
          </a:p>
          <a:p>
            <a:pPr marL="0" indent="0">
              <a:buNone/>
            </a:pPr>
            <a:r>
              <a:rPr lang="en-US" dirty="0">
                <a:solidFill>
                  <a:schemeClr val="accent5">
                    <a:lumMod val="20000"/>
                    <a:lumOff val="80000"/>
                  </a:schemeClr>
                </a:solidFill>
              </a:rPr>
              <a:t>          COUNT(*) AS purchases_last_7_days,</a:t>
            </a:r>
          </a:p>
          <a:p>
            <a:pPr marL="0" indent="0">
              <a:buNone/>
            </a:pPr>
            <a:r>
              <a:rPr lang="en-US" dirty="0">
                <a:solidFill>
                  <a:schemeClr val="accent5">
                    <a:lumMod val="20000"/>
                    <a:lumOff val="80000"/>
                  </a:schemeClr>
                </a:solidFill>
              </a:rPr>
              <a:t>          MAX(</a:t>
            </a:r>
            <a:r>
              <a:rPr lang="en-US" dirty="0" err="1">
                <a:solidFill>
                  <a:schemeClr val="accent5">
                    <a:lumMod val="20000"/>
                    <a:lumOff val="80000"/>
                  </a:schemeClr>
                </a:solidFill>
              </a:rPr>
              <a:t>purchase_date</a:t>
            </a:r>
            <a:r>
              <a:rPr lang="en-US" dirty="0">
                <a:solidFill>
                  <a:schemeClr val="accent5">
                    <a:lumMod val="20000"/>
                    <a:lumOff val="80000"/>
                  </a:schemeClr>
                </a:solidFill>
              </a:rPr>
              <a:t>) AS </a:t>
            </a:r>
            <a:r>
              <a:rPr lang="en-US" dirty="0" err="1">
                <a:solidFill>
                  <a:schemeClr val="accent5">
                    <a:lumMod val="20000"/>
                    <a:lumOff val="80000"/>
                  </a:schemeClr>
                </a:solidFill>
              </a:rPr>
              <a:t>last_purchase_date</a:t>
            </a:r>
            <a:endParaRPr lang="en-US" dirty="0">
              <a:solidFill>
                <a:schemeClr val="accent5">
                  <a:lumMod val="20000"/>
                  <a:lumOff val="80000"/>
                </a:schemeClr>
              </a:solidFill>
            </a:endParaRPr>
          </a:p>
          <a:p>
            <a:pPr marL="0" indent="0">
              <a:buNone/>
            </a:pPr>
            <a:r>
              <a:rPr lang="en-US" dirty="0">
                <a:solidFill>
                  <a:schemeClr val="accent5">
                    <a:lumMod val="20000"/>
                    <a:lumOff val="80000"/>
                  </a:schemeClr>
                </a:solidFill>
              </a:rPr>
              <a:t>    FROM </a:t>
            </a:r>
            <a:r>
              <a:rPr lang="en-US" dirty="0" err="1">
                <a:solidFill>
                  <a:schemeClr val="accent5">
                    <a:lumMod val="20000"/>
                    <a:lumOff val="80000"/>
                  </a:schemeClr>
                </a:solidFill>
              </a:rPr>
              <a:t>sales_data</a:t>
            </a:r>
            <a:endParaRPr lang="en-US" dirty="0">
              <a:solidFill>
                <a:schemeClr val="accent5">
                  <a:lumMod val="20000"/>
                  <a:lumOff val="80000"/>
                </a:schemeClr>
              </a:solidFill>
            </a:endParaRPr>
          </a:p>
          <a:p>
            <a:pPr marL="0" indent="0">
              <a:buNone/>
            </a:pPr>
            <a:r>
              <a:rPr lang="en-US" dirty="0">
                <a:solidFill>
                  <a:schemeClr val="accent5">
                    <a:lumMod val="20000"/>
                    <a:lumOff val="80000"/>
                  </a:schemeClr>
                </a:solidFill>
              </a:rPr>
              <a:t>    WHERE </a:t>
            </a:r>
            <a:r>
              <a:rPr lang="en-US" dirty="0" err="1">
                <a:solidFill>
                  <a:schemeClr val="accent5">
                    <a:lumMod val="20000"/>
                    <a:lumOff val="80000"/>
                  </a:schemeClr>
                </a:solidFill>
              </a:rPr>
              <a:t>purchase_date</a:t>
            </a:r>
            <a:r>
              <a:rPr lang="en-US" dirty="0">
                <a:solidFill>
                  <a:schemeClr val="accent5">
                    <a:lumMod val="20000"/>
                    <a:lumOff val="80000"/>
                  </a:schemeClr>
                </a:solidFill>
              </a:rPr>
              <a:t> &gt;= DATEADD(day, -7, CURRENT_DATE)</a:t>
            </a:r>
          </a:p>
          <a:p>
            <a:pPr marL="0" indent="0">
              <a:buNone/>
            </a:pPr>
            <a:r>
              <a:rPr lang="en-US" dirty="0">
                <a:solidFill>
                  <a:schemeClr val="accent5">
                    <a:lumMod val="20000"/>
                    <a:lumOff val="80000"/>
                  </a:schemeClr>
                </a:solidFill>
              </a:rPr>
              <a:t>    GROUP BY </a:t>
            </a:r>
            <a:r>
              <a:rPr lang="en-US" dirty="0" err="1">
                <a:solidFill>
                  <a:schemeClr val="accent5">
                    <a:lumMod val="20000"/>
                    <a:lumOff val="80000"/>
                  </a:schemeClr>
                </a:solidFill>
              </a:rPr>
              <a:t>customer_id</a:t>
            </a:r>
            <a:r>
              <a:rPr lang="en-US" dirty="0">
                <a:solidFill>
                  <a:schemeClr val="accent5">
                    <a:lumMod val="20000"/>
                    <a:lumOff val="80000"/>
                  </a:schemeClr>
                </a:solidFill>
              </a:rPr>
              <a:t>;</a:t>
            </a:r>
          </a:p>
          <a:p>
            <a:pPr marL="0" indent="0">
              <a:buNone/>
            </a:pPr>
            <a:r>
              <a:rPr lang="en-US" sz="2000" dirty="0"/>
              <a:t>4. Encoding categorical features (example using CASE statement):</a:t>
            </a:r>
          </a:p>
          <a:p>
            <a:pPr marL="0" indent="0">
              <a:buNone/>
            </a:pPr>
            <a:r>
              <a:rPr lang="en-US" dirty="0">
                <a:solidFill>
                  <a:schemeClr val="accent5">
                    <a:lumMod val="20000"/>
                    <a:lumOff val="80000"/>
                  </a:schemeClr>
                </a:solidFill>
              </a:rPr>
              <a:t>      SELECT </a:t>
            </a:r>
            <a:r>
              <a:rPr lang="en-US" dirty="0" err="1">
                <a:solidFill>
                  <a:schemeClr val="accent5">
                    <a:lumMod val="20000"/>
                    <a:lumOff val="80000"/>
                  </a:schemeClr>
                </a:solidFill>
              </a:rPr>
              <a:t>customer_id</a:t>
            </a:r>
            <a:r>
              <a:rPr lang="en-US" dirty="0">
                <a:solidFill>
                  <a:schemeClr val="accent5">
                    <a:lumMod val="20000"/>
                    <a:lumOff val="80000"/>
                  </a:schemeClr>
                </a:solidFill>
              </a:rPr>
              <a:t>,</a:t>
            </a:r>
          </a:p>
          <a:p>
            <a:pPr marL="0" indent="0">
              <a:buNone/>
            </a:pPr>
            <a:r>
              <a:rPr lang="en-US" dirty="0">
                <a:solidFill>
                  <a:schemeClr val="accent5">
                    <a:lumMod val="20000"/>
                    <a:lumOff val="80000"/>
                  </a:schemeClr>
                </a:solidFill>
              </a:rPr>
              <a:t>          CASE </a:t>
            </a:r>
          </a:p>
          <a:p>
            <a:pPr marL="0" indent="0">
              <a:buNone/>
            </a:pPr>
            <a:r>
              <a:rPr lang="en-US" dirty="0">
                <a:solidFill>
                  <a:schemeClr val="accent5">
                    <a:lumMod val="20000"/>
                    <a:lumOff val="80000"/>
                  </a:schemeClr>
                </a:solidFill>
              </a:rPr>
              <a:t>               WHEN </a:t>
            </a:r>
            <a:r>
              <a:rPr lang="en-US" dirty="0" err="1">
                <a:solidFill>
                  <a:schemeClr val="accent5">
                    <a:lumMod val="20000"/>
                    <a:lumOff val="80000"/>
                  </a:schemeClr>
                </a:solidFill>
              </a:rPr>
              <a:t>product_category</a:t>
            </a:r>
            <a:r>
              <a:rPr lang="en-US" dirty="0">
                <a:solidFill>
                  <a:schemeClr val="accent5">
                    <a:lumMod val="20000"/>
                    <a:lumOff val="80000"/>
                  </a:schemeClr>
                </a:solidFill>
              </a:rPr>
              <a:t> = 'Electronics' THEN 1</a:t>
            </a:r>
          </a:p>
          <a:p>
            <a:pPr marL="0" indent="0">
              <a:buNone/>
            </a:pPr>
            <a:r>
              <a:rPr lang="en-US" dirty="0">
                <a:solidFill>
                  <a:schemeClr val="accent5">
                    <a:lumMod val="20000"/>
                    <a:lumOff val="80000"/>
                  </a:schemeClr>
                </a:solidFill>
              </a:rPr>
              <a:t>               WHEN </a:t>
            </a:r>
            <a:r>
              <a:rPr lang="en-US" dirty="0" err="1">
                <a:solidFill>
                  <a:schemeClr val="accent5">
                    <a:lumMod val="20000"/>
                    <a:lumOff val="80000"/>
                  </a:schemeClr>
                </a:solidFill>
              </a:rPr>
              <a:t>product_category</a:t>
            </a:r>
            <a:r>
              <a:rPr lang="en-US" dirty="0">
                <a:solidFill>
                  <a:schemeClr val="accent5">
                    <a:lumMod val="20000"/>
                    <a:lumOff val="80000"/>
                  </a:schemeClr>
                </a:solidFill>
              </a:rPr>
              <a:t> = 'Clothing' THEN 2</a:t>
            </a:r>
          </a:p>
          <a:p>
            <a:pPr marL="0" indent="0">
              <a:buNone/>
            </a:pPr>
            <a:r>
              <a:rPr lang="en-US" dirty="0">
                <a:solidFill>
                  <a:schemeClr val="accent5">
                    <a:lumMod val="20000"/>
                    <a:lumOff val="80000"/>
                  </a:schemeClr>
                </a:solidFill>
              </a:rPr>
              <a:t>               WHEN </a:t>
            </a:r>
            <a:r>
              <a:rPr lang="en-US" dirty="0" err="1">
                <a:solidFill>
                  <a:schemeClr val="accent5">
                    <a:lumMod val="20000"/>
                    <a:lumOff val="80000"/>
                  </a:schemeClr>
                </a:solidFill>
              </a:rPr>
              <a:t>product_category</a:t>
            </a:r>
            <a:r>
              <a:rPr lang="en-US" dirty="0">
                <a:solidFill>
                  <a:schemeClr val="accent5">
                    <a:lumMod val="20000"/>
                    <a:lumOff val="80000"/>
                  </a:schemeClr>
                </a:solidFill>
              </a:rPr>
              <a:t> = 'Books' THEN 3</a:t>
            </a:r>
          </a:p>
          <a:p>
            <a:pPr marL="0" indent="0">
              <a:buNone/>
            </a:pPr>
            <a:r>
              <a:rPr lang="en-US" dirty="0">
                <a:solidFill>
                  <a:schemeClr val="accent5">
                    <a:lumMod val="20000"/>
                    <a:lumOff val="80000"/>
                  </a:schemeClr>
                </a:solidFill>
              </a:rPr>
              <a:t>          ELSE 0</a:t>
            </a:r>
          </a:p>
          <a:p>
            <a:pPr marL="0" indent="0">
              <a:buNone/>
            </a:pPr>
            <a:r>
              <a:rPr lang="en-US" dirty="0">
                <a:solidFill>
                  <a:schemeClr val="accent5">
                    <a:lumMod val="20000"/>
                    <a:lumOff val="80000"/>
                  </a:schemeClr>
                </a:solidFill>
              </a:rPr>
              <a:t>       END AS </a:t>
            </a:r>
            <a:r>
              <a:rPr lang="en-US" dirty="0" err="1">
                <a:solidFill>
                  <a:schemeClr val="accent5">
                    <a:lumMod val="20000"/>
                    <a:lumOff val="80000"/>
                  </a:schemeClr>
                </a:solidFill>
              </a:rPr>
              <a:t>product_category_encoded</a:t>
            </a:r>
            <a:endParaRPr lang="en-US" dirty="0">
              <a:solidFill>
                <a:schemeClr val="accent5">
                  <a:lumMod val="20000"/>
                  <a:lumOff val="80000"/>
                </a:schemeClr>
              </a:solidFill>
            </a:endParaRPr>
          </a:p>
          <a:p>
            <a:pPr marL="0" indent="0">
              <a:buNone/>
            </a:pPr>
            <a:r>
              <a:rPr lang="en-US" dirty="0"/>
              <a:t>FROM </a:t>
            </a:r>
            <a:r>
              <a:rPr lang="en-US" dirty="0" err="1"/>
              <a:t>sales_data</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69989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4A2F-A842-3E8E-835C-4865167A908E}"/>
              </a:ext>
            </a:extLst>
          </p:cNvPr>
          <p:cNvSpPr>
            <a:spLocks noGrp="1"/>
          </p:cNvSpPr>
          <p:nvPr>
            <p:ph type="title"/>
          </p:nvPr>
        </p:nvSpPr>
        <p:spPr>
          <a:xfrm>
            <a:off x="186181" y="119407"/>
            <a:ext cx="10131425" cy="457200"/>
          </a:xfrm>
        </p:spPr>
        <p:txBody>
          <a:bodyPr>
            <a:noAutofit/>
          </a:bodyPr>
          <a:lstStyle/>
          <a:p>
            <a:r>
              <a:rPr lang="en-US" sz="2800" b="1" dirty="0">
                <a:solidFill>
                  <a:schemeClr val="accent2">
                    <a:lumMod val="20000"/>
                    <a:lumOff val="80000"/>
                  </a:schemeClr>
                </a:solidFill>
              </a:rPr>
              <a:t>2. Using Snowflake for Data Storage &amp; Processing</a:t>
            </a:r>
            <a:endParaRPr lang="en-IN" sz="2800" dirty="0"/>
          </a:p>
        </p:txBody>
      </p:sp>
      <p:sp>
        <p:nvSpPr>
          <p:cNvPr id="3" name="Content Placeholder 2">
            <a:extLst>
              <a:ext uri="{FF2B5EF4-FFF2-40B4-BE49-F238E27FC236}">
                <a16:creationId xmlns:a16="http://schemas.microsoft.com/office/drawing/2014/main" id="{65BE7290-F721-00E5-B01B-3933880A46DE}"/>
              </a:ext>
            </a:extLst>
          </p:cNvPr>
          <p:cNvSpPr>
            <a:spLocks noGrp="1"/>
          </p:cNvSpPr>
          <p:nvPr>
            <p:ph idx="1"/>
          </p:nvPr>
        </p:nvSpPr>
        <p:spPr>
          <a:xfrm>
            <a:off x="631595" y="1324466"/>
            <a:ext cx="11453567" cy="5533534"/>
          </a:xfrm>
        </p:spPr>
        <p:txBody>
          <a:bodyPr>
            <a:normAutofit fontScale="92500" lnSpcReduction="20000"/>
          </a:bodyPr>
          <a:lstStyle/>
          <a:p>
            <a:pPr marL="0" indent="0">
              <a:buNone/>
            </a:pPr>
            <a:r>
              <a:rPr lang="en-US" dirty="0"/>
              <a:t>Snowflake seamlessly integrates with machine learning pipelines, enabling data engineers and data scientists to extract, transform, and serve features efficiently for model training and inference.</a:t>
            </a:r>
          </a:p>
          <a:p>
            <a:pPr>
              <a:buNone/>
            </a:pPr>
            <a:r>
              <a:rPr lang="en-US" b="1" dirty="0"/>
              <a:t>Key Integration Points:</a:t>
            </a:r>
            <a:endParaRPr lang="en-US" dirty="0"/>
          </a:p>
          <a:p>
            <a:pPr>
              <a:buFont typeface="+mj-lt"/>
              <a:buAutoNum type="arabicPeriod"/>
            </a:pPr>
            <a:r>
              <a:rPr lang="en-US" b="1" dirty="0"/>
              <a:t>Direct Feature Access:</a:t>
            </a:r>
            <a:br>
              <a:rPr lang="en-US" dirty="0"/>
            </a:br>
            <a:r>
              <a:rPr lang="en-US" dirty="0"/>
              <a:t>Snowflake allows ML models to access structured and semi-structured data directly through SQL queries, eliminating the need for separate ETL pipelines.</a:t>
            </a:r>
          </a:p>
          <a:p>
            <a:pPr>
              <a:buFont typeface="+mj-lt"/>
              <a:buAutoNum type="arabicPeriod"/>
            </a:pPr>
            <a:r>
              <a:rPr lang="en-US" b="1" dirty="0"/>
              <a:t>Integration with ML Platforms:</a:t>
            </a:r>
            <a:br>
              <a:rPr lang="en-US" dirty="0"/>
            </a:br>
            <a:r>
              <a:rPr lang="en-US" dirty="0"/>
              <a:t>Snowflake can connect to external ML platforms such as Databricks, AWS </a:t>
            </a:r>
            <a:r>
              <a:rPr lang="en-US" dirty="0" err="1"/>
              <a:t>SageMaker</a:t>
            </a:r>
            <a:r>
              <a:rPr lang="en-US" dirty="0"/>
              <a:t>, and Azure ML. Data can be exported or streamed from Snowflake into these platforms for model training.</a:t>
            </a:r>
          </a:p>
          <a:p>
            <a:pPr>
              <a:buFont typeface="+mj-lt"/>
              <a:buAutoNum type="arabicPeriod"/>
            </a:pPr>
            <a:r>
              <a:rPr lang="en-US" b="1" dirty="0"/>
              <a:t>Snowpark for In-Database ML:</a:t>
            </a:r>
            <a:br>
              <a:rPr lang="en-US" dirty="0"/>
            </a:br>
            <a:r>
              <a:rPr lang="en-US" dirty="0"/>
              <a:t>Snowpark enables developers to run Python, Java, or Scala code directly inside Snowflake. This allows feature engineering and even simple model training without moving data out of Snowflake, reducing latency and improving data security.</a:t>
            </a:r>
          </a:p>
          <a:p>
            <a:pPr>
              <a:buFont typeface="+mj-lt"/>
              <a:buAutoNum type="arabicPeriod"/>
            </a:pPr>
            <a:r>
              <a:rPr lang="en-US" b="1" dirty="0"/>
              <a:t>Batch &amp; Real-Time Pipelines:</a:t>
            </a:r>
            <a:br>
              <a:rPr lang="en-US" dirty="0"/>
            </a:br>
            <a:r>
              <a:rPr lang="en-US" dirty="0"/>
              <a:t>Snowflake supports both batch and streaming data pipelines. Features can be precomputed in batches or updated in real time, enabling real-time ML predictions.</a:t>
            </a:r>
          </a:p>
          <a:p>
            <a:pPr>
              <a:buFont typeface="+mj-lt"/>
              <a:buAutoNum type="arabicPeriod"/>
            </a:pPr>
            <a:r>
              <a:rPr lang="en-US" b="1" dirty="0"/>
              <a:t>Consistency for Training &amp; Inference:</a:t>
            </a:r>
            <a:br>
              <a:rPr lang="en-US" dirty="0"/>
            </a:br>
            <a:r>
              <a:rPr lang="en-US" dirty="0"/>
              <a:t>By serving features directly from Snowflake (or Snowflake Feature Store), models can access the same features during training and inference, ensuring consistency and reducing errors due to feature drift.</a:t>
            </a:r>
          </a:p>
          <a:p>
            <a:pPr marL="0" indent="0">
              <a:buNone/>
            </a:pPr>
            <a:endParaRPr lang="en-US" dirty="0"/>
          </a:p>
          <a:p>
            <a:pPr marL="0" indent="0">
              <a:buNone/>
            </a:pPr>
            <a:r>
              <a:rPr lang="en-US" dirty="0"/>
              <a:t>   </a:t>
            </a:r>
            <a:endParaRPr lang="en-IN" dirty="0"/>
          </a:p>
        </p:txBody>
      </p:sp>
      <p:sp>
        <p:nvSpPr>
          <p:cNvPr id="4" name="TextBox 3">
            <a:extLst>
              <a:ext uri="{FF2B5EF4-FFF2-40B4-BE49-F238E27FC236}">
                <a16:creationId xmlns:a16="http://schemas.microsoft.com/office/drawing/2014/main" id="{223092C3-47A4-42DA-A943-FE98C320A678}"/>
              </a:ext>
            </a:extLst>
          </p:cNvPr>
          <p:cNvSpPr txBox="1"/>
          <p:nvPr/>
        </p:nvSpPr>
        <p:spPr>
          <a:xfrm>
            <a:off x="358219" y="576607"/>
            <a:ext cx="10345886" cy="461665"/>
          </a:xfrm>
          <a:prstGeom prst="rect">
            <a:avLst/>
          </a:prstGeom>
          <a:noFill/>
        </p:spPr>
        <p:txBody>
          <a:bodyPr wrap="square" rtlCol="0">
            <a:spAutoFit/>
          </a:bodyPr>
          <a:lstStyle/>
          <a:p>
            <a:r>
              <a:rPr lang="en-US" sz="2400" dirty="0"/>
              <a:t>2.3 -Integration of Snowflake with ML Pipelines</a:t>
            </a:r>
            <a:endParaRPr lang="en-IN" sz="2400" dirty="0"/>
          </a:p>
        </p:txBody>
      </p:sp>
    </p:spTree>
    <p:extLst>
      <p:ext uri="{BB962C8B-B14F-4D97-AF65-F5344CB8AC3E}">
        <p14:creationId xmlns:p14="http://schemas.microsoft.com/office/powerpoint/2010/main" val="241043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43A1-624E-3086-4A57-161C0CFFCC91}"/>
              </a:ext>
            </a:extLst>
          </p:cNvPr>
          <p:cNvSpPr>
            <a:spLocks noGrp="1"/>
          </p:cNvSpPr>
          <p:nvPr>
            <p:ph type="title"/>
          </p:nvPr>
        </p:nvSpPr>
        <p:spPr>
          <a:xfrm>
            <a:off x="186180" y="109980"/>
            <a:ext cx="10131425" cy="457200"/>
          </a:xfrm>
        </p:spPr>
        <p:txBody>
          <a:bodyPr>
            <a:noAutofit/>
          </a:bodyPr>
          <a:lstStyle/>
          <a:p>
            <a:r>
              <a:rPr lang="en-IN" sz="2800" b="1" dirty="0">
                <a:solidFill>
                  <a:schemeClr val="accent2">
                    <a:lumMod val="20000"/>
                    <a:lumOff val="80000"/>
                  </a:schemeClr>
                </a:solidFill>
              </a:rPr>
              <a:t>3. Feature Store Concepts</a:t>
            </a:r>
          </a:p>
        </p:txBody>
      </p:sp>
      <p:sp>
        <p:nvSpPr>
          <p:cNvPr id="3" name="Content Placeholder 2">
            <a:extLst>
              <a:ext uri="{FF2B5EF4-FFF2-40B4-BE49-F238E27FC236}">
                <a16:creationId xmlns:a16="http://schemas.microsoft.com/office/drawing/2014/main" id="{29E78176-A3A7-D33C-DE2F-0AF5419B015F}"/>
              </a:ext>
            </a:extLst>
          </p:cNvPr>
          <p:cNvSpPr>
            <a:spLocks noGrp="1"/>
          </p:cNvSpPr>
          <p:nvPr>
            <p:ph idx="1"/>
          </p:nvPr>
        </p:nvSpPr>
        <p:spPr>
          <a:xfrm>
            <a:off x="459558" y="1132906"/>
            <a:ext cx="11437069" cy="5522418"/>
          </a:xfrm>
        </p:spPr>
        <p:txBody>
          <a:bodyPr>
            <a:normAutofit/>
          </a:bodyPr>
          <a:lstStyle/>
          <a:p>
            <a:pPr marL="0" indent="0" algn="l" rtl="0" eaLnBrk="1" latinLnBrk="0" hangingPunct="1">
              <a:spcAft>
                <a:spcPts val="1000"/>
              </a:spcAft>
              <a:buNone/>
            </a:pPr>
            <a:r>
              <a:rPr lang="en-US" sz="1800" kern="1200" dirty="0">
                <a:solidFill>
                  <a:srgbClr val="FFFFFF"/>
                </a:solidFill>
                <a:effectLst/>
                <a:latin typeface="Calibri" panose="020F0502020204030204" pitchFamily="34" charset="0"/>
                <a:ea typeface="+mn-ea"/>
                <a:cs typeface="+mn-cs"/>
              </a:rPr>
              <a:t>A Feature Store is a centralized repository that stores curated, preprocessed features for machine learning models. It acts as a single source of truth, allowing data scientists and ML engineers to consistently access features for both training and inference.</a:t>
            </a:r>
            <a:endParaRPr lang="en-IN" dirty="0">
              <a:effectLst/>
            </a:endParaRPr>
          </a:p>
          <a:p>
            <a:pPr marL="0" indent="0" algn="l" rtl="0" eaLnBrk="1" latinLnBrk="0" hangingPunct="1">
              <a:spcAft>
                <a:spcPts val="1000"/>
              </a:spcAft>
              <a:buNone/>
            </a:pPr>
            <a:r>
              <a:rPr lang="en-US" sz="1800" kern="1200" dirty="0">
                <a:solidFill>
                  <a:srgbClr val="FFFFFF"/>
                </a:solidFill>
                <a:effectLst/>
                <a:latin typeface="Calibri" panose="020F0502020204030204" pitchFamily="34" charset="0"/>
                <a:ea typeface="+mn-ea"/>
                <a:cs typeface="+mn-cs"/>
              </a:rPr>
              <a:t>Why it is Needed:</a:t>
            </a:r>
            <a:endParaRPr lang="en-IN" dirty="0">
              <a:effectLst/>
            </a:endParaRPr>
          </a:p>
          <a:p>
            <a:pPr marL="0" indent="0" algn="l" rtl="0" eaLnBrk="1" latinLnBrk="0" hangingPunct="1">
              <a:spcAft>
                <a:spcPts val="1000"/>
              </a:spcAft>
              <a:buNone/>
            </a:pPr>
            <a:r>
              <a:rPr lang="en-US" sz="1800" kern="1200" dirty="0">
                <a:solidFill>
                  <a:srgbClr val="FFFFFF"/>
                </a:solidFill>
                <a:effectLst/>
                <a:latin typeface="Calibri" panose="020F0502020204030204" pitchFamily="34" charset="0"/>
                <a:ea typeface="+mn-ea"/>
                <a:cs typeface="+mn-cs"/>
              </a:rPr>
              <a:t>1.Consistency Across Pipelines:</a:t>
            </a:r>
            <a:br>
              <a:rPr lang="en-US" sz="1800" kern="1200" dirty="0">
                <a:solidFill>
                  <a:srgbClr val="FFFFFF"/>
                </a:solidFill>
                <a:effectLst/>
                <a:latin typeface="Calibri" panose="020F0502020204030204" pitchFamily="34" charset="0"/>
                <a:ea typeface="+mn-ea"/>
                <a:cs typeface="+mn-cs"/>
              </a:rPr>
            </a:br>
            <a:r>
              <a:rPr lang="en-US" sz="1800" kern="1200" dirty="0">
                <a:solidFill>
                  <a:srgbClr val="FFFFFF"/>
                </a:solidFill>
                <a:effectLst/>
                <a:latin typeface="Calibri" panose="020F0502020204030204" pitchFamily="34" charset="0"/>
                <a:ea typeface="+mn-ea"/>
                <a:cs typeface="+mn-cs"/>
              </a:rPr>
              <a:t>Ensures that the same features used during model training are available during inference, reducing errors due to mismatched or stale data.</a:t>
            </a:r>
            <a:endParaRPr lang="en-IN" dirty="0">
              <a:effectLst/>
            </a:endParaRPr>
          </a:p>
          <a:p>
            <a:pPr marL="0" indent="0" algn="l" rtl="0" eaLnBrk="1" latinLnBrk="0" hangingPunct="1">
              <a:spcAft>
                <a:spcPts val="1000"/>
              </a:spcAft>
            </a:pPr>
            <a:r>
              <a:rPr lang="en-US" sz="1800" kern="1200" dirty="0">
                <a:solidFill>
                  <a:srgbClr val="FFFFFF"/>
                </a:solidFill>
                <a:effectLst/>
                <a:latin typeface="Calibri" panose="020F0502020204030204" pitchFamily="34" charset="0"/>
                <a:ea typeface="+mn-ea"/>
                <a:cs typeface="+mn-cs"/>
              </a:rPr>
              <a:t>2.Reusability of Features:</a:t>
            </a:r>
            <a:br>
              <a:rPr lang="en-US" sz="1800" kern="1200" dirty="0">
                <a:solidFill>
                  <a:srgbClr val="FFFFFF"/>
                </a:solidFill>
                <a:effectLst/>
                <a:latin typeface="Calibri" panose="020F0502020204030204" pitchFamily="34" charset="0"/>
                <a:ea typeface="+mn-ea"/>
                <a:cs typeface="+mn-cs"/>
              </a:rPr>
            </a:br>
            <a:r>
              <a:rPr lang="en-US" sz="1800" kern="1200" dirty="0">
                <a:solidFill>
                  <a:srgbClr val="FFFFFF"/>
                </a:solidFill>
                <a:effectLst/>
                <a:latin typeface="Calibri" panose="020F0502020204030204" pitchFamily="34" charset="0"/>
                <a:ea typeface="+mn-ea"/>
                <a:cs typeface="+mn-cs"/>
              </a:rPr>
              <a:t>Features created once can be reused across multiple models and projects, saving time and effort in feature engineering.</a:t>
            </a:r>
            <a:endParaRPr lang="en-IN" dirty="0">
              <a:effectLst/>
            </a:endParaRPr>
          </a:p>
          <a:p>
            <a:pPr marL="0" indent="0">
              <a:buNone/>
            </a:pPr>
            <a:r>
              <a:rPr lang="en-US" dirty="0"/>
              <a:t>3.Real-Time &amp; Batch Feature Serving:</a:t>
            </a:r>
            <a:br>
              <a:rPr lang="en-US" dirty="0"/>
            </a:br>
            <a:r>
              <a:rPr lang="en-US" dirty="0"/>
              <a:t>Supports both batch and online pipelines, allowing ML models to access precomputed features for real-time predictions.</a:t>
            </a:r>
          </a:p>
          <a:p>
            <a:pPr marL="0" indent="0">
              <a:buNone/>
            </a:pPr>
            <a:r>
              <a:rPr lang="en-US" dirty="0"/>
              <a:t>4.Governance and Documentation:</a:t>
            </a:r>
            <a:br>
              <a:rPr lang="en-US" dirty="0"/>
            </a:br>
            <a:r>
              <a:rPr lang="en-US" dirty="0"/>
              <a:t>Provides a structured way to store, document, and manage features, improving collaboration between teams and ensuring quality.</a:t>
            </a:r>
          </a:p>
          <a:p>
            <a:pPr marL="0" indent="0">
              <a:buNone/>
            </a:pPr>
            <a:r>
              <a:rPr lang="en-US" dirty="0"/>
              <a:t>5.Simplified ML Workflow:</a:t>
            </a:r>
            <a:br>
              <a:rPr lang="en-US" dirty="0"/>
            </a:br>
            <a:r>
              <a:rPr lang="en-US" dirty="0"/>
              <a:t>Reduces duplication of work and makes the end-to-end ML pipeline more efficient by decoupling feature engineering from model training.</a:t>
            </a:r>
            <a:endParaRPr lang="en-IN" dirty="0"/>
          </a:p>
        </p:txBody>
      </p:sp>
      <p:sp>
        <p:nvSpPr>
          <p:cNvPr id="4" name="TextBox 3">
            <a:extLst>
              <a:ext uri="{FF2B5EF4-FFF2-40B4-BE49-F238E27FC236}">
                <a16:creationId xmlns:a16="http://schemas.microsoft.com/office/drawing/2014/main" id="{63EEE0C0-594A-20CF-3BC6-1464C019E474}"/>
              </a:ext>
            </a:extLst>
          </p:cNvPr>
          <p:cNvSpPr txBox="1"/>
          <p:nvPr/>
        </p:nvSpPr>
        <p:spPr>
          <a:xfrm>
            <a:off x="308728" y="567180"/>
            <a:ext cx="8144759" cy="461665"/>
          </a:xfrm>
          <a:prstGeom prst="rect">
            <a:avLst/>
          </a:prstGeom>
          <a:noFill/>
        </p:spPr>
        <p:txBody>
          <a:bodyPr wrap="square" rtlCol="0">
            <a:spAutoFit/>
          </a:bodyPr>
          <a:lstStyle/>
          <a:p>
            <a:r>
              <a:rPr lang="en-US" sz="2400" dirty="0"/>
              <a:t>3.1 What is a Feature Store and Why is it Needed?</a:t>
            </a:r>
            <a:endParaRPr lang="en-IN" sz="2400" dirty="0"/>
          </a:p>
        </p:txBody>
      </p:sp>
    </p:spTree>
    <p:extLst>
      <p:ext uri="{BB962C8B-B14F-4D97-AF65-F5344CB8AC3E}">
        <p14:creationId xmlns:p14="http://schemas.microsoft.com/office/powerpoint/2010/main" val="45429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1942CD1-17D8-3409-F4AA-71C7BC1DEFA0}"/>
              </a:ext>
            </a:extLst>
          </p:cNvPr>
          <p:cNvGraphicFramePr>
            <a:graphicFrameLocks noGrp="1"/>
          </p:cNvGraphicFramePr>
          <p:nvPr>
            <p:ph idx="1"/>
            <p:extLst>
              <p:ext uri="{D42A27DB-BD31-4B8C-83A1-F6EECF244321}">
                <p14:modId xmlns:p14="http://schemas.microsoft.com/office/powerpoint/2010/main" val="929964325"/>
              </p:ext>
            </p:extLst>
          </p:nvPr>
        </p:nvGraphicFramePr>
        <p:xfrm>
          <a:off x="509048" y="1131217"/>
          <a:ext cx="10897386" cy="5043609"/>
        </p:xfrm>
        <a:graphic>
          <a:graphicData uri="http://schemas.openxmlformats.org/drawingml/2006/table">
            <a:tbl>
              <a:tblPr>
                <a:tableStyleId>{3C2FFA5D-87B4-456A-9821-1D502468CF0F}</a:tableStyleId>
              </a:tblPr>
              <a:tblGrid>
                <a:gridCol w="2384981">
                  <a:extLst>
                    <a:ext uri="{9D8B030D-6E8A-4147-A177-3AD203B41FA5}">
                      <a16:colId xmlns:a16="http://schemas.microsoft.com/office/drawing/2014/main" val="3413164394"/>
                    </a:ext>
                  </a:extLst>
                </a:gridCol>
                <a:gridCol w="4879943">
                  <a:extLst>
                    <a:ext uri="{9D8B030D-6E8A-4147-A177-3AD203B41FA5}">
                      <a16:colId xmlns:a16="http://schemas.microsoft.com/office/drawing/2014/main" val="346551259"/>
                    </a:ext>
                  </a:extLst>
                </a:gridCol>
                <a:gridCol w="3632462">
                  <a:extLst>
                    <a:ext uri="{9D8B030D-6E8A-4147-A177-3AD203B41FA5}">
                      <a16:colId xmlns:a16="http://schemas.microsoft.com/office/drawing/2014/main" val="285661782"/>
                    </a:ext>
                  </a:extLst>
                </a:gridCol>
              </a:tblGrid>
              <a:tr h="365953">
                <a:tc>
                  <a:txBody>
                    <a:bodyPr/>
                    <a:lstStyle/>
                    <a:p>
                      <a:r>
                        <a:rPr lang="en-IN" sz="1400" b="1" dirty="0"/>
                        <a:t>Feature Store</a:t>
                      </a:r>
                    </a:p>
                  </a:txBody>
                  <a:tcPr marL="70186" marR="70186" marT="35093" marB="35093" anchor="ctr"/>
                </a:tc>
                <a:tc>
                  <a:txBody>
                    <a:bodyPr/>
                    <a:lstStyle/>
                    <a:p>
                      <a:r>
                        <a:rPr lang="en-IN" sz="1400" b="1" dirty="0"/>
                        <a:t>Key Features &amp; Strengths</a:t>
                      </a:r>
                    </a:p>
                  </a:txBody>
                  <a:tcPr marL="70186" marR="70186" marT="35093" marB="35093" anchor="ctr"/>
                </a:tc>
                <a:tc>
                  <a:txBody>
                    <a:bodyPr/>
                    <a:lstStyle/>
                    <a:p>
                      <a:r>
                        <a:rPr lang="en-IN" sz="1400" b="1" dirty="0"/>
                        <a:t>Limitations / Considerations</a:t>
                      </a:r>
                    </a:p>
                  </a:txBody>
                  <a:tcPr marL="70186" marR="70186" marT="35093" marB="35093" anchor="ctr"/>
                </a:tc>
                <a:extLst>
                  <a:ext uri="{0D108BD9-81ED-4DB2-BD59-A6C34878D82A}">
                    <a16:rowId xmlns:a16="http://schemas.microsoft.com/office/drawing/2014/main" val="2659622792"/>
                  </a:ext>
                </a:extLst>
              </a:tr>
              <a:tr h="1742798">
                <a:tc>
                  <a:txBody>
                    <a:bodyPr/>
                    <a:lstStyle/>
                    <a:p>
                      <a:r>
                        <a:rPr lang="en-IN" sz="1400" b="1"/>
                        <a:t>AWS SageMaker Feature Store</a:t>
                      </a:r>
                      <a:endParaRPr lang="en-IN" sz="1400"/>
                    </a:p>
                  </a:txBody>
                  <a:tcPr marL="70186" marR="70186" marT="35093" marB="35093" anchor="ctr"/>
                </a:tc>
                <a:tc>
                  <a:txBody>
                    <a:bodyPr/>
                    <a:lstStyle/>
                    <a:p>
                      <a:r>
                        <a:rPr lang="en-US" sz="1400" dirty="0"/>
                        <a:t>- Fully managed, scalable, and secure- Supports both online (real-time) and offline (batch) feature retrieval- Tight integration with </a:t>
                      </a:r>
                      <a:r>
                        <a:rPr lang="en-US" sz="1400" dirty="0" err="1"/>
                        <a:t>SageMaker</a:t>
                      </a:r>
                      <a:r>
                        <a:rPr lang="en-US" sz="1400" dirty="0"/>
                        <a:t> ML pipelines</a:t>
                      </a:r>
                    </a:p>
                  </a:txBody>
                  <a:tcPr marL="70186" marR="70186" marT="35093" marB="35093" anchor="ctr"/>
                </a:tc>
                <a:tc>
                  <a:txBody>
                    <a:bodyPr/>
                    <a:lstStyle/>
                    <a:p>
                      <a:r>
                        <a:rPr lang="en-US" sz="1400" dirty="0"/>
                        <a:t>- Limited to AWS ecosystem- Cost can increase with large-scale usage</a:t>
                      </a:r>
                    </a:p>
                  </a:txBody>
                  <a:tcPr marL="70186" marR="70186" marT="35093" marB="35093" anchor="ctr"/>
                </a:tc>
                <a:extLst>
                  <a:ext uri="{0D108BD9-81ED-4DB2-BD59-A6C34878D82A}">
                    <a16:rowId xmlns:a16="http://schemas.microsoft.com/office/drawing/2014/main" val="3491427401"/>
                  </a:ext>
                </a:extLst>
              </a:tr>
              <a:tr h="1467429">
                <a:tc>
                  <a:txBody>
                    <a:bodyPr/>
                    <a:lstStyle/>
                    <a:p>
                      <a:r>
                        <a:rPr lang="en-IN" sz="1400" b="1"/>
                        <a:t>Snowflake Feature Store</a:t>
                      </a:r>
                      <a:endParaRPr lang="en-IN" sz="1400"/>
                    </a:p>
                  </a:txBody>
                  <a:tcPr marL="70186" marR="70186" marT="35093" marB="35093" anchor="ctr"/>
                </a:tc>
                <a:tc>
                  <a:txBody>
                    <a:bodyPr/>
                    <a:lstStyle/>
                    <a:p>
                      <a:r>
                        <a:rPr lang="en-US" sz="1400"/>
                        <a:t>- Integrated with Snowflake SQL and Snowpark- Leverages Snowflake’s cloud data warehouse capabilities- Supports batch and streaming pipelines</a:t>
                      </a:r>
                    </a:p>
                  </a:txBody>
                  <a:tcPr marL="70186" marR="70186" marT="35093" marB="35093" anchor="ctr"/>
                </a:tc>
                <a:tc>
                  <a:txBody>
                    <a:bodyPr/>
                    <a:lstStyle/>
                    <a:p>
                      <a:r>
                        <a:rPr lang="en-US" sz="1400"/>
                        <a:t>- Limited native ML-specific tools- Real-time feature updates may require additional setup</a:t>
                      </a:r>
                    </a:p>
                  </a:txBody>
                  <a:tcPr marL="70186" marR="70186" marT="35093" marB="35093" anchor="ctr"/>
                </a:tc>
                <a:extLst>
                  <a:ext uri="{0D108BD9-81ED-4DB2-BD59-A6C34878D82A}">
                    <a16:rowId xmlns:a16="http://schemas.microsoft.com/office/drawing/2014/main" val="3131787275"/>
                  </a:ext>
                </a:extLst>
              </a:tr>
              <a:tr h="1467429">
                <a:tc>
                  <a:txBody>
                    <a:bodyPr/>
                    <a:lstStyle/>
                    <a:p>
                      <a:r>
                        <a:rPr lang="en-IN" sz="1400" b="1"/>
                        <a:t>Databricks Feature Store</a:t>
                      </a:r>
                      <a:endParaRPr lang="en-IN" sz="1400"/>
                    </a:p>
                  </a:txBody>
                  <a:tcPr marL="70186" marR="70186" marT="35093" marB="35093" anchor="ctr"/>
                </a:tc>
                <a:tc>
                  <a:txBody>
                    <a:bodyPr/>
                    <a:lstStyle/>
                    <a:p>
                      <a:r>
                        <a:rPr lang="en-US" sz="1400"/>
                        <a:t>- Strong integration with ML workflows in Databricks- Supports both batch and real-time feature serving- Feature versioning and lineage tracking</a:t>
                      </a:r>
                    </a:p>
                  </a:txBody>
                  <a:tcPr marL="70186" marR="70186" marT="35093" marB="35093" anchor="ctr"/>
                </a:tc>
                <a:tc>
                  <a:txBody>
                    <a:bodyPr/>
                    <a:lstStyle/>
                    <a:p>
                      <a:r>
                        <a:rPr lang="en-US" sz="1400" dirty="0"/>
                        <a:t>- Requires Databricks platform subscription- May have a steeper learning curve for new users</a:t>
                      </a:r>
                    </a:p>
                  </a:txBody>
                  <a:tcPr marL="70186" marR="70186" marT="35093" marB="35093" anchor="ctr"/>
                </a:tc>
                <a:extLst>
                  <a:ext uri="{0D108BD9-81ED-4DB2-BD59-A6C34878D82A}">
                    <a16:rowId xmlns:a16="http://schemas.microsoft.com/office/drawing/2014/main" val="4119296077"/>
                  </a:ext>
                </a:extLst>
              </a:tr>
            </a:tbl>
          </a:graphicData>
        </a:graphic>
      </p:graphicFrame>
      <p:sp>
        <p:nvSpPr>
          <p:cNvPr id="4" name="TextBox 3">
            <a:extLst>
              <a:ext uri="{FF2B5EF4-FFF2-40B4-BE49-F238E27FC236}">
                <a16:creationId xmlns:a16="http://schemas.microsoft.com/office/drawing/2014/main" id="{FD62D13B-A3C4-7E8D-BF3C-F13EDFDF2587}"/>
              </a:ext>
            </a:extLst>
          </p:cNvPr>
          <p:cNvSpPr txBox="1"/>
          <p:nvPr/>
        </p:nvSpPr>
        <p:spPr>
          <a:xfrm>
            <a:off x="122548" y="226243"/>
            <a:ext cx="8964891" cy="461665"/>
          </a:xfrm>
          <a:prstGeom prst="rect">
            <a:avLst/>
          </a:prstGeom>
          <a:noFill/>
        </p:spPr>
        <p:txBody>
          <a:bodyPr wrap="square" rtlCol="0">
            <a:spAutoFit/>
          </a:bodyPr>
          <a:lstStyle/>
          <a:p>
            <a:r>
              <a:rPr lang="en-US" sz="2400" dirty="0"/>
              <a:t>3.2 Comparison of Different Feature Stores</a:t>
            </a:r>
            <a:endParaRPr lang="en-IN" sz="2400" dirty="0"/>
          </a:p>
        </p:txBody>
      </p:sp>
    </p:spTree>
    <p:extLst>
      <p:ext uri="{BB962C8B-B14F-4D97-AF65-F5344CB8AC3E}">
        <p14:creationId xmlns:p14="http://schemas.microsoft.com/office/powerpoint/2010/main" val="370325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5326DF-E8D5-0A94-94FC-9DCF283F8D64}"/>
              </a:ext>
            </a:extLst>
          </p:cNvPr>
          <p:cNvSpPr txBox="1"/>
          <p:nvPr/>
        </p:nvSpPr>
        <p:spPr>
          <a:xfrm>
            <a:off x="160256" y="188536"/>
            <a:ext cx="10991653" cy="523220"/>
          </a:xfrm>
          <a:prstGeom prst="rect">
            <a:avLst/>
          </a:prstGeom>
          <a:noFill/>
        </p:spPr>
        <p:txBody>
          <a:bodyPr wrap="square" rtlCol="0">
            <a:spAutoFit/>
          </a:bodyPr>
          <a:lstStyle/>
          <a:p>
            <a:r>
              <a:rPr lang="en-US" sz="2800" dirty="0">
                <a:solidFill>
                  <a:schemeClr val="accent2">
                    <a:lumMod val="20000"/>
                    <a:lumOff val="80000"/>
                  </a:schemeClr>
                </a:solidFill>
              </a:rPr>
              <a:t>4. Implementing Feature Engineering with Snowflake &amp; Feature Store</a:t>
            </a:r>
            <a:endParaRPr lang="en-IN" sz="2800" dirty="0">
              <a:solidFill>
                <a:schemeClr val="accent2">
                  <a:lumMod val="20000"/>
                  <a:lumOff val="80000"/>
                </a:schemeClr>
              </a:solidFill>
            </a:endParaRPr>
          </a:p>
        </p:txBody>
      </p:sp>
      <p:sp>
        <p:nvSpPr>
          <p:cNvPr id="5" name="TextBox 4">
            <a:extLst>
              <a:ext uri="{FF2B5EF4-FFF2-40B4-BE49-F238E27FC236}">
                <a16:creationId xmlns:a16="http://schemas.microsoft.com/office/drawing/2014/main" id="{13369391-9467-FC4B-D743-15825B95509E}"/>
              </a:ext>
            </a:extLst>
          </p:cNvPr>
          <p:cNvSpPr txBox="1"/>
          <p:nvPr/>
        </p:nvSpPr>
        <p:spPr>
          <a:xfrm>
            <a:off x="367645" y="810705"/>
            <a:ext cx="12141724" cy="400110"/>
          </a:xfrm>
          <a:prstGeom prst="rect">
            <a:avLst/>
          </a:prstGeom>
          <a:noFill/>
        </p:spPr>
        <p:txBody>
          <a:bodyPr wrap="square" rtlCol="0">
            <a:spAutoFit/>
          </a:bodyPr>
          <a:lstStyle/>
          <a:p>
            <a:r>
              <a:rPr lang="en-US" sz="2000" dirty="0"/>
              <a:t>4.1 Extract: Use Snowflake SQL to fetch raw data.</a:t>
            </a:r>
            <a:endParaRPr lang="en-IN" sz="2000" dirty="0"/>
          </a:p>
        </p:txBody>
      </p:sp>
      <p:sp>
        <p:nvSpPr>
          <p:cNvPr id="6" name="Rectangle 1">
            <a:extLst>
              <a:ext uri="{FF2B5EF4-FFF2-40B4-BE49-F238E27FC236}">
                <a16:creationId xmlns:a16="http://schemas.microsoft.com/office/drawing/2014/main" id="{C6BFE44F-2A1C-0A0A-4A0D-45F057A8F151}"/>
              </a:ext>
            </a:extLst>
          </p:cNvPr>
          <p:cNvSpPr>
            <a:spLocks noGrp="1" noChangeArrowheads="1"/>
          </p:cNvSpPr>
          <p:nvPr>
            <p:ph idx="1"/>
          </p:nvPr>
        </p:nvSpPr>
        <p:spPr bwMode="auto">
          <a:xfrm>
            <a:off x="590369" y="926009"/>
            <a:ext cx="10131425" cy="36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first step in feature engineering is to </a:t>
            </a:r>
            <a:r>
              <a:rPr kumimoji="0" lang="en-US" altLang="en-US" sz="1800" b="1" i="0" u="none" strike="noStrike" cap="none" normalizeH="0" baseline="0" dirty="0">
                <a:ln>
                  <a:noFill/>
                </a:ln>
                <a:solidFill>
                  <a:schemeClr val="tx1"/>
                </a:solidFill>
                <a:effectLst/>
                <a:latin typeface="Arial" panose="020B0604020202020204" pitchFamily="34" charset="0"/>
              </a:rPr>
              <a:t>extract relevant raw data</a:t>
            </a:r>
            <a:r>
              <a:rPr kumimoji="0" lang="en-US" altLang="en-US" sz="1800" b="0" i="0" u="none" strike="noStrike" cap="none" normalizeH="0" baseline="0" dirty="0">
                <a:ln>
                  <a:noFill/>
                </a:ln>
                <a:solidFill>
                  <a:schemeClr val="tx1"/>
                </a:solidFill>
                <a:effectLst/>
                <a:latin typeface="Arial" panose="020B0604020202020204" pitchFamily="34" charset="0"/>
              </a:rPr>
              <a:t> from Snowflake.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step ensures that only the </a:t>
            </a:r>
            <a:r>
              <a:rPr kumimoji="0" lang="en-US" altLang="en-US" sz="1800" b="1" i="0" u="none" strike="noStrike" cap="none" normalizeH="0" baseline="0" dirty="0">
                <a:ln>
                  <a:noFill/>
                </a:ln>
                <a:solidFill>
                  <a:schemeClr val="tx1"/>
                </a:solidFill>
                <a:effectLst/>
                <a:latin typeface="Arial" panose="020B0604020202020204" pitchFamily="34" charset="0"/>
              </a:rPr>
              <a:t>necessary data</a:t>
            </a:r>
            <a:r>
              <a:rPr kumimoji="0" lang="en-US" altLang="en-US" sz="1800" b="0" i="0" u="none" strike="noStrike" cap="none" normalizeH="0" baseline="0" dirty="0">
                <a:ln>
                  <a:noFill/>
                </a:ln>
                <a:solidFill>
                  <a:schemeClr val="tx1"/>
                </a:solidFill>
                <a:effectLst/>
                <a:latin typeface="Arial" panose="020B0604020202020204" pitchFamily="34" charset="0"/>
              </a:rPr>
              <a:t> is retrieved, reducing processing time and improving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Typical actions during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Selecting </a:t>
            </a:r>
            <a:r>
              <a:rPr kumimoji="0" lang="en-US" altLang="en-US" sz="1800" b="1" i="0" u="none" strike="noStrike" cap="none" normalizeH="0" baseline="0" dirty="0">
                <a:ln>
                  <a:noFill/>
                </a:ln>
                <a:solidFill>
                  <a:schemeClr val="tx1"/>
                </a:solidFill>
                <a:effectLst/>
                <a:latin typeface="Arial" panose="020B0604020202020204" pitchFamily="34" charset="0"/>
              </a:rPr>
              <a:t>key columns</a:t>
            </a:r>
            <a:r>
              <a:rPr kumimoji="0" lang="en-US" altLang="en-US" sz="1800" b="0" i="0" u="none" strike="noStrike" cap="none" normalizeH="0" baseline="0" dirty="0">
                <a:ln>
                  <a:noFill/>
                </a:ln>
                <a:solidFill>
                  <a:schemeClr val="tx1"/>
                </a:solidFill>
                <a:effectLst/>
                <a:latin typeface="Arial" panose="020B0604020202020204" pitchFamily="34" charset="0"/>
              </a:rPr>
              <a:t> needed for feature creation (e.g., customer ID, purchase amount, order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Filtering data based on </a:t>
            </a:r>
            <a:r>
              <a:rPr kumimoji="0" lang="en-US" altLang="en-US" sz="1800" b="1" i="0" u="none" strike="noStrike" cap="none" normalizeH="0" baseline="0" dirty="0">
                <a:ln>
                  <a:noFill/>
                </a:ln>
                <a:solidFill>
                  <a:schemeClr val="tx1"/>
                </a:solidFill>
                <a:effectLst/>
                <a:latin typeface="Arial" panose="020B0604020202020204" pitchFamily="34" charset="0"/>
              </a:rPr>
              <a:t>relevant time periods or conditions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Ensuring data quality by removing duplicates or irrelevant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Purpose: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provide a </a:t>
            </a:r>
            <a:r>
              <a:rPr kumimoji="0" lang="en-US" altLang="en-US" sz="1800" b="1" i="0" u="none" strike="noStrike" cap="none" normalizeH="0" baseline="0" dirty="0">
                <a:ln>
                  <a:noFill/>
                </a:ln>
                <a:solidFill>
                  <a:schemeClr val="tx1"/>
                </a:solidFill>
                <a:effectLst/>
                <a:latin typeface="Arial" panose="020B0604020202020204" pitchFamily="34" charset="0"/>
              </a:rPr>
              <a:t>clean, structured dataset</a:t>
            </a:r>
            <a:r>
              <a:rPr kumimoji="0" lang="en-US" altLang="en-US" sz="1800" b="0" i="0" u="none" strike="noStrike" cap="none" normalizeH="0" baseline="0" dirty="0">
                <a:ln>
                  <a:noFill/>
                </a:ln>
                <a:solidFill>
                  <a:schemeClr val="tx1"/>
                </a:solidFill>
                <a:effectLst/>
                <a:latin typeface="Arial" panose="020B0604020202020204" pitchFamily="34" charset="0"/>
              </a:rPr>
              <a:t> ready for transformation.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High-quality extraction is critical because </a:t>
            </a:r>
            <a:r>
              <a:rPr kumimoji="0" lang="en-US" altLang="en-US" sz="1800" b="1" i="0" u="none" strike="noStrike" cap="none" normalizeH="0" baseline="0" dirty="0">
                <a:ln>
                  <a:noFill/>
                </a:ln>
                <a:solidFill>
                  <a:schemeClr val="tx1"/>
                </a:solidFill>
                <a:effectLst/>
                <a:latin typeface="Arial" panose="020B0604020202020204" pitchFamily="34" charset="0"/>
              </a:rPr>
              <a:t>the features created later depend directly on the raw data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7FF77E6-4517-1A89-3A4D-E8EBCC825947}"/>
              </a:ext>
            </a:extLst>
          </p:cNvPr>
          <p:cNvSpPr txBox="1"/>
          <p:nvPr/>
        </p:nvSpPr>
        <p:spPr>
          <a:xfrm>
            <a:off x="716437" y="4119513"/>
            <a:ext cx="5118755" cy="646331"/>
          </a:xfrm>
          <a:prstGeom prst="rect">
            <a:avLst/>
          </a:prstGeom>
          <a:noFill/>
        </p:spPr>
        <p:txBody>
          <a:bodyPr wrap="square" rtlCol="0">
            <a:spAutoFit/>
          </a:bodyPr>
          <a:lstStyle/>
          <a:p>
            <a:r>
              <a:rPr lang="en-US" dirty="0"/>
              <a:t>Example:</a:t>
            </a:r>
          </a:p>
          <a:p>
            <a:endParaRPr lang="en-IN" dirty="0"/>
          </a:p>
        </p:txBody>
      </p:sp>
      <p:pic>
        <p:nvPicPr>
          <p:cNvPr id="9" name="Picture 8">
            <a:extLst>
              <a:ext uri="{FF2B5EF4-FFF2-40B4-BE49-F238E27FC236}">
                <a16:creationId xmlns:a16="http://schemas.microsoft.com/office/drawing/2014/main" id="{AFE16C05-1896-747A-35D0-4E6BC4CF0024}"/>
              </a:ext>
            </a:extLst>
          </p:cNvPr>
          <p:cNvPicPr>
            <a:picLocks noChangeAspect="1"/>
          </p:cNvPicPr>
          <p:nvPr/>
        </p:nvPicPr>
        <p:blipFill>
          <a:blip r:embed="rId2"/>
          <a:stretch>
            <a:fillRect/>
          </a:stretch>
        </p:blipFill>
        <p:spPr>
          <a:xfrm>
            <a:off x="2193252" y="4097355"/>
            <a:ext cx="4648849" cy="2572109"/>
          </a:xfrm>
          <a:prstGeom prst="rect">
            <a:avLst/>
          </a:prstGeom>
        </p:spPr>
      </p:pic>
    </p:spTree>
    <p:extLst>
      <p:ext uri="{BB962C8B-B14F-4D97-AF65-F5344CB8AC3E}">
        <p14:creationId xmlns:p14="http://schemas.microsoft.com/office/powerpoint/2010/main" val="1440140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6C121D-42D4-0743-3B86-F218728F0618}"/>
              </a:ext>
            </a:extLst>
          </p:cNvPr>
          <p:cNvSpPr>
            <a:spLocks noGrp="1"/>
          </p:cNvSpPr>
          <p:nvPr>
            <p:ph idx="1"/>
          </p:nvPr>
        </p:nvSpPr>
        <p:spPr>
          <a:xfrm>
            <a:off x="273377" y="838987"/>
            <a:ext cx="11528982" cy="5764490"/>
          </a:xfrm>
        </p:spPr>
        <p:txBody>
          <a:bodyPr>
            <a:normAutofit fontScale="92500" lnSpcReduction="20000"/>
          </a:bodyPr>
          <a:lstStyle/>
          <a:p>
            <a:pPr>
              <a:buNone/>
            </a:pPr>
            <a:r>
              <a:rPr lang="en-US" b="1" dirty="0"/>
              <a:t>Explanation:</a:t>
            </a:r>
            <a:endParaRPr lang="en-US" dirty="0"/>
          </a:p>
          <a:p>
            <a:pPr>
              <a:buFont typeface="Arial" panose="020B0604020202020204" pitchFamily="34" charset="0"/>
              <a:buChar char="•"/>
            </a:pPr>
            <a:r>
              <a:rPr lang="en-US" dirty="0"/>
              <a:t>Transformation is the </a:t>
            </a:r>
            <a:r>
              <a:rPr lang="en-US" b="1" dirty="0"/>
              <a:t>core of feature engineering</a:t>
            </a:r>
            <a:r>
              <a:rPr lang="en-US" dirty="0"/>
              <a:t>, where raw data is converted into </a:t>
            </a:r>
            <a:r>
              <a:rPr lang="en-US" b="1" dirty="0"/>
              <a:t>meaningful features</a:t>
            </a:r>
            <a:r>
              <a:rPr lang="en-US" dirty="0"/>
              <a:t> that improve ML model performance.</a:t>
            </a:r>
          </a:p>
          <a:p>
            <a:pPr>
              <a:buFont typeface="Arial" panose="020B0604020202020204" pitchFamily="34" charset="0"/>
              <a:buChar char="•"/>
            </a:pPr>
            <a:r>
              <a:rPr lang="en-US" dirty="0"/>
              <a:t>This step involves </a:t>
            </a:r>
            <a:r>
              <a:rPr lang="en-US" b="1" dirty="0"/>
              <a:t>aggregating, encoding, and deriving new features</a:t>
            </a:r>
            <a:r>
              <a:rPr lang="en-US" dirty="0"/>
              <a:t> to capture patterns, trends, and behaviors in the data.</a:t>
            </a:r>
          </a:p>
          <a:p>
            <a:pPr>
              <a:buNone/>
            </a:pPr>
            <a:r>
              <a:rPr lang="en-US" b="1" dirty="0"/>
              <a:t>Common Transformations:</a:t>
            </a:r>
            <a:endParaRPr lang="en-US" dirty="0"/>
          </a:p>
          <a:p>
            <a:pPr>
              <a:buFont typeface="+mj-lt"/>
              <a:buAutoNum type="arabicPeriod"/>
            </a:pPr>
            <a:r>
              <a:rPr lang="en-US" b="1" dirty="0"/>
              <a:t>Aggregations:</a:t>
            </a:r>
            <a:endParaRPr lang="en-US" dirty="0"/>
          </a:p>
          <a:p>
            <a:pPr marL="742950" lvl="1" indent="-285750">
              <a:buFont typeface="+mj-lt"/>
              <a:buAutoNum type="arabicPeriod"/>
            </a:pPr>
            <a:r>
              <a:rPr lang="en-US" dirty="0"/>
              <a:t>Calculate metrics such as total purchases, total orders, and average order amount per customer.</a:t>
            </a:r>
          </a:p>
          <a:p>
            <a:pPr marL="742950" lvl="1" indent="-285750">
              <a:buFont typeface="+mj-lt"/>
              <a:buAutoNum type="arabicPeriod"/>
            </a:pPr>
            <a:r>
              <a:rPr lang="en-US" dirty="0"/>
              <a:t>Helps summarize raw transactional data into </a:t>
            </a:r>
            <a:r>
              <a:rPr lang="en-US" b="1" dirty="0"/>
              <a:t>compact, informative features</a:t>
            </a:r>
            <a:r>
              <a:rPr lang="en-US" dirty="0"/>
              <a:t>.</a:t>
            </a:r>
          </a:p>
          <a:p>
            <a:pPr>
              <a:buFont typeface="+mj-lt"/>
              <a:buAutoNum type="arabicPeriod"/>
            </a:pPr>
            <a:r>
              <a:rPr lang="en-US" b="1" dirty="0"/>
              <a:t>Recency / Date Features:</a:t>
            </a:r>
            <a:endParaRPr lang="en-US" dirty="0"/>
          </a:p>
          <a:p>
            <a:pPr marL="742950" lvl="1" indent="-285750">
              <a:buFont typeface="+mj-lt"/>
              <a:buAutoNum type="arabicPeriod"/>
            </a:pPr>
            <a:r>
              <a:rPr lang="en-US" dirty="0"/>
              <a:t>Derive features like the </a:t>
            </a:r>
            <a:r>
              <a:rPr lang="en-US" b="1" dirty="0"/>
              <a:t>last order date</a:t>
            </a:r>
            <a:r>
              <a:rPr lang="en-US" dirty="0"/>
              <a:t> or </a:t>
            </a:r>
            <a:r>
              <a:rPr lang="en-US" b="1" dirty="0"/>
              <a:t>days since last order</a:t>
            </a:r>
            <a:r>
              <a:rPr lang="en-US" dirty="0"/>
              <a:t>.</a:t>
            </a:r>
          </a:p>
          <a:p>
            <a:pPr marL="742950" lvl="1" indent="-285750">
              <a:buFont typeface="+mj-lt"/>
              <a:buAutoNum type="arabicPeriod"/>
            </a:pPr>
            <a:r>
              <a:rPr lang="en-US" dirty="0"/>
              <a:t>Captures how recently a customer interacted, which is important for predictive modeling.</a:t>
            </a:r>
          </a:p>
          <a:p>
            <a:pPr>
              <a:buFont typeface="+mj-lt"/>
              <a:buAutoNum type="arabicPeriod"/>
            </a:pPr>
            <a:r>
              <a:rPr lang="en-US" b="1" dirty="0"/>
              <a:t>Rolling Window Features:</a:t>
            </a:r>
            <a:endParaRPr lang="en-US" dirty="0"/>
          </a:p>
          <a:p>
            <a:pPr marL="742950" lvl="1" indent="-285750">
              <a:buFont typeface="+mj-lt"/>
              <a:buAutoNum type="arabicPeriod"/>
            </a:pPr>
            <a:r>
              <a:rPr lang="en-US" dirty="0"/>
              <a:t>Count orders in the </a:t>
            </a:r>
            <a:r>
              <a:rPr lang="en-US" b="1" dirty="0"/>
              <a:t>last 30 days</a:t>
            </a:r>
            <a:r>
              <a:rPr lang="en-US" dirty="0"/>
              <a:t> or </a:t>
            </a:r>
            <a:r>
              <a:rPr lang="en-US" b="1" dirty="0"/>
              <a:t>last 7 days</a:t>
            </a:r>
            <a:r>
              <a:rPr lang="en-US" dirty="0"/>
              <a:t>.</a:t>
            </a:r>
          </a:p>
          <a:p>
            <a:pPr marL="742950" lvl="1" indent="-285750">
              <a:buFont typeface="+mj-lt"/>
              <a:buAutoNum type="arabicPeriod"/>
            </a:pPr>
            <a:r>
              <a:rPr lang="en-US" dirty="0"/>
              <a:t>Captures </a:t>
            </a:r>
            <a:r>
              <a:rPr lang="en-US" b="1" dirty="0"/>
              <a:t>recent trends</a:t>
            </a:r>
            <a:r>
              <a:rPr lang="en-US" dirty="0"/>
              <a:t> in customer behavior.</a:t>
            </a:r>
          </a:p>
          <a:p>
            <a:pPr>
              <a:buFont typeface="+mj-lt"/>
              <a:buAutoNum type="arabicPeriod"/>
            </a:pPr>
            <a:r>
              <a:rPr lang="en-US" b="1" dirty="0"/>
              <a:t>Encoding / Flags:</a:t>
            </a:r>
            <a:endParaRPr lang="en-US" dirty="0"/>
          </a:p>
          <a:p>
            <a:pPr marL="742950" lvl="1" indent="-285750">
              <a:buFont typeface="+mj-lt"/>
              <a:buAutoNum type="arabicPeriod"/>
            </a:pPr>
            <a:r>
              <a:rPr lang="en-US" dirty="0"/>
              <a:t>Create binary flags such as </a:t>
            </a:r>
            <a:r>
              <a:rPr lang="en-US" b="1" dirty="0"/>
              <a:t>active in last 7 days</a:t>
            </a:r>
            <a:r>
              <a:rPr lang="en-US" dirty="0"/>
              <a:t>.</a:t>
            </a:r>
          </a:p>
          <a:p>
            <a:pPr marL="742950" lvl="1" indent="-285750">
              <a:buFont typeface="+mj-lt"/>
              <a:buAutoNum type="arabicPeriod"/>
            </a:pPr>
            <a:r>
              <a:rPr lang="en-US" dirty="0"/>
              <a:t>Convert categorical or </a:t>
            </a:r>
            <a:r>
              <a:rPr lang="en-US" dirty="0" err="1"/>
              <a:t>boolean</a:t>
            </a:r>
            <a:r>
              <a:rPr lang="en-US" dirty="0"/>
              <a:t> information into a </a:t>
            </a:r>
            <a:r>
              <a:rPr lang="en-US" b="1" dirty="0"/>
              <a:t>format suitable for ML models</a:t>
            </a:r>
            <a:r>
              <a:rPr lang="en-US" dirty="0"/>
              <a:t>.</a:t>
            </a:r>
          </a:p>
          <a:p>
            <a:endParaRPr lang="en-IN" dirty="0"/>
          </a:p>
        </p:txBody>
      </p:sp>
      <p:sp>
        <p:nvSpPr>
          <p:cNvPr id="4" name="TextBox 3">
            <a:extLst>
              <a:ext uri="{FF2B5EF4-FFF2-40B4-BE49-F238E27FC236}">
                <a16:creationId xmlns:a16="http://schemas.microsoft.com/office/drawing/2014/main" id="{08CD392C-39AD-CC41-6EE9-93DEB6C01355}"/>
              </a:ext>
            </a:extLst>
          </p:cNvPr>
          <p:cNvSpPr txBox="1"/>
          <p:nvPr/>
        </p:nvSpPr>
        <p:spPr>
          <a:xfrm>
            <a:off x="160256" y="254524"/>
            <a:ext cx="8898903" cy="400110"/>
          </a:xfrm>
          <a:prstGeom prst="rect">
            <a:avLst/>
          </a:prstGeom>
          <a:noFill/>
        </p:spPr>
        <p:txBody>
          <a:bodyPr wrap="square" rtlCol="0">
            <a:spAutoFit/>
          </a:bodyPr>
          <a:lstStyle/>
          <a:p>
            <a:r>
              <a:rPr lang="en-US" sz="2000" dirty="0"/>
              <a:t>4.2 Transform: Perform feature engineering (aggregations, encoding, etc.).</a:t>
            </a:r>
            <a:endParaRPr lang="en-IN" sz="2000" dirty="0"/>
          </a:p>
        </p:txBody>
      </p:sp>
    </p:spTree>
    <p:extLst>
      <p:ext uri="{BB962C8B-B14F-4D97-AF65-F5344CB8AC3E}">
        <p14:creationId xmlns:p14="http://schemas.microsoft.com/office/powerpoint/2010/main" val="60248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076327-134C-03F0-D57F-3AC3AC1791A0}"/>
              </a:ext>
            </a:extLst>
          </p:cNvPr>
          <p:cNvSpPr txBox="1"/>
          <p:nvPr/>
        </p:nvSpPr>
        <p:spPr>
          <a:xfrm>
            <a:off x="518474" y="263951"/>
            <a:ext cx="4864231" cy="461665"/>
          </a:xfrm>
          <a:prstGeom prst="rect">
            <a:avLst/>
          </a:prstGeom>
          <a:noFill/>
        </p:spPr>
        <p:txBody>
          <a:bodyPr wrap="square" rtlCol="0">
            <a:spAutoFit/>
          </a:bodyPr>
          <a:lstStyle/>
          <a:p>
            <a:r>
              <a:rPr lang="en-US" sz="2400" dirty="0"/>
              <a:t>Example:</a:t>
            </a:r>
            <a:endParaRPr lang="en-IN" sz="2400" dirty="0"/>
          </a:p>
        </p:txBody>
      </p:sp>
      <p:sp>
        <p:nvSpPr>
          <p:cNvPr id="7" name="TextBox 6">
            <a:extLst>
              <a:ext uri="{FF2B5EF4-FFF2-40B4-BE49-F238E27FC236}">
                <a16:creationId xmlns:a16="http://schemas.microsoft.com/office/drawing/2014/main" id="{CC682214-28AF-E80C-8356-43A3C2B751C5}"/>
              </a:ext>
            </a:extLst>
          </p:cNvPr>
          <p:cNvSpPr txBox="1"/>
          <p:nvPr/>
        </p:nvSpPr>
        <p:spPr>
          <a:xfrm>
            <a:off x="1036948" y="1443841"/>
            <a:ext cx="9794450" cy="3970318"/>
          </a:xfrm>
          <a:prstGeom prst="rect">
            <a:avLst/>
          </a:prstGeom>
          <a:noFill/>
        </p:spPr>
        <p:txBody>
          <a:bodyPr wrap="square" rtlCol="0">
            <a:spAutoFit/>
          </a:bodyPr>
          <a:lstStyle/>
          <a:p>
            <a:r>
              <a:rPr lang="en-US" dirty="0"/>
              <a:t>SELECT</a:t>
            </a:r>
          </a:p>
          <a:p>
            <a:r>
              <a:rPr lang="en-US" dirty="0"/>
              <a:t>    O_CUSTKEY AS </a:t>
            </a:r>
            <a:r>
              <a:rPr lang="en-US" dirty="0" err="1"/>
              <a:t>customer_id</a:t>
            </a:r>
            <a:r>
              <a:rPr lang="en-US" dirty="0"/>
              <a:t>,</a:t>
            </a:r>
          </a:p>
          <a:p>
            <a:r>
              <a:rPr lang="en-US" dirty="0"/>
              <a:t>    COUNT(*) AS </a:t>
            </a:r>
            <a:r>
              <a:rPr lang="en-US" dirty="0" err="1"/>
              <a:t>total_orders</a:t>
            </a:r>
            <a:r>
              <a:rPr lang="en-US" dirty="0"/>
              <a:t>,</a:t>
            </a:r>
          </a:p>
          <a:p>
            <a:r>
              <a:rPr lang="en-US" dirty="0"/>
              <a:t>    SUM(O_TOTALPRICE) AS </a:t>
            </a:r>
            <a:r>
              <a:rPr lang="en-US" dirty="0" err="1"/>
              <a:t>total_spent</a:t>
            </a:r>
            <a:r>
              <a:rPr lang="en-US" dirty="0"/>
              <a:t>,</a:t>
            </a:r>
          </a:p>
          <a:p>
            <a:r>
              <a:rPr lang="en-US" dirty="0"/>
              <a:t>    AVG(O_TOTALPRICE) AS </a:t>
            </a:r>
            <a:r>
              <a:rPr lang="en-US" dirty="0" err="1"/>
              <a:t>avg_order_amount</a:t>
            </a:r>
            <a:r>
              <a:rPr lang="en-US" dirty="0"/>
              <a:t>,</a:t>
            </a:r>
          </a:p>
          <a:p>
            <a:r>
              <a:rPr lang="en-US" dirty="0"/>
              <a:t>    MAX(O_ORDERDATE) AS </a:t>
            </a:r>
            <a:r>
              <a:rPr lang="en-US" dirty="0" err="1"/>
              <a:t>last_order_date</a:t>
            </a:r>
            <a:r>
              <a:rPr lang="en-US" dirty="0"/>
              <a:t>,</a:t>
            </a:r>
          </a:p>
          <a:p>
            <a:r>
              <a:rPr lang="en-US" dirty="0"/>
              <a:t>    DATEDIFF(day, MAX(O_ORDERDATE), CURRENT_DATE) AS </a:t>
            </a:r>
            <a:r>
              <a:rPr lang="en-US" dirty="0" err="1"/>
              <a:t>days_since_last_order</a:t>
            </a:r>
            <a:r>
              <a:rPr lang="en-US" dirty="0"/>
              <a:t>,</a:t>
            </a:r>
          </a:p>
          <a:p>
            <a:r>
              <a:rPr lang="en-US" dirty="0"/>
              <a:t>    SUM(CASE WHEN O_ORDERDATE &gt;= DATEADD(day, -30, CURRENT_DATE) THEN 1 ELSE 0 END) AS orders_last_30_days,</a:t>
            </a:r>
          </a:p>
          <a:p>
            <a:r>
              <a:rPr lang="en-US" dirty="0"/>
              <a:t>    CASE WHEN MAX(O_ORDERDATE) &gt;= DATEADD(day, -7, CURRENT_DATE) THEN 1 ELSE 0 END AS active_last_7_days</a:t>
            </a:r>
          </a:p>
          <a:p>
            <a:r>
              <a:rPr lang="en-US" dirty="0"/>
              <a:t>FROM SNOWFLAKE_SAMPLE_DATA.TPCH_SF1.ORDERS</a:t>
            </a:r>
          </a:p>
          <a:p>
            <a:r>
              <a:rPr lang="en-US" dirty="0"/>
              <a:t>GROUP BY O_CUSTKEY;</a:t>
            </a:r>
          </a:p>
          <a:p>
            <a:endParaRPr lang="en-IN" dirty="0"/>
          </a:p>
        </p:txBody>
      </p:sp>
    </p:spTree>
    <p:extLst>
      <p:ext uri="{BB962C8B-B14F-4D97-AF65-F5344CB8AC3E}">
        <p14:creationId xmlns:p14="http://schemas.microsoft.com/office/powerpoint/2010/main" val="401584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B6C62-B3ED-A1CC-361E-21420719C622}"/>
              </a:ext>
            </a:extLst>
          </p:cNvPr>
          <p:cNvSpPr>
            <a:spLocks noGrp="1"/>
          </p:cNvSpPr>
          <p:nvPr>
            <p:ph idx="1"/>
          </p:nvPr>
        </p:nvSpPr>
        <p:spPr>
          <a:xfrm>
            <a:off x="450131" y="678481"/>
            <a:ext cx="11474776" cy="4987028"/>
          </a:xfrm>
        </p:spPr>
        <p:txBody>
          <a:bodyPr>
            <a:normAutofit lnSpcReduction="10000"/>
          </a:bodyPr>
          <a:lstStyle/>
          <a:p>
            <a:pPr>
              <a:buNone/>
            </a:pPr>
            <a:r>
              <a:rPr lang="en-US" b="1" dirty="0"/>
              <a:t>Explanation:</a:t>
            </a:r>
            <a:endParaRPr lang="en-US" dirty="0"/>
          </a:p>
          <a:p>
            <a:pPr>
              <a:buFont typeface="Arial" panose="020B0604020202020204" pitchFamily="34" charset="0"/>
              <a:buChar char="•"/>
            </a:pPr>
            <a:r>
              <a:rPr lang="en-US" dirty="0"/>
              <a:t>After feature transformation, the next step is to </a:t>
            </a:r>
            <a:r>
              <a:rPr lang="en-US" b="1" dirty="0"/>
              <a:t>store the engineered features in a centralized Feature Store</a:t>
            </a:r>
            <a:r>
              <a:rPr lang="en-US" dirty="0"/>
              <a:t>.</a:t>
            </a:r>
          </a:p>
          <a:p>
            <a:pPr>
              <a:buFont typeface="Arial" panose="020B0604020202020204" pitchFamily="34" charset="0"/>
              <a:buChar char="•"/>
            </a:pPr>
            <a:r>
              <a:rPr lang="en-US" dirty="0"/>
              <a:t>A </a:t>
            </a:r>
            <a:r>
              <a:rPr lang="en-US" b="1" dirty="0"/>
              <a:t>Feature Store</a:t>
            </a:r>
            <a:r>
              <a:rPr lang="en-US" dirty="0"/>
              <a:t> acts as a </a:t>
            </a:r>
            <a:r>
              <a:rPr lang="en-US" b="1" dirty="0"/>
              <a:t>single source of truth</a:t>
            </a:r>
            <a:r>
              <a:rPr lang="en-US" dirty="0"/>
              <a:t> for all features, making them </a:t>
            </a:r>
            <a:r>
              <a:rPr lang="en-US" b="1" dirty="0"/>
              <a:t>accessible, consistent, and reusable</a:t>
            </a:r>
            <a:r>
              <a:rPr lang="en-US" dirty="0"/>
              <a:t> for multiple ML models.</a:t>
            </a:r>
          </a:p>
          <a:p>
            <a:pPr>
              <a:buNone/>
            </a:pPr>
            <a:r>
              <a:rPr lang="en-US" b="1" dirty="0"/>
              <a:t>Key Actions in this Step:</a:t>
            </a:r>
            <a:endParaRPr lang="en-US" dirty="0"/>
          </a:p>
          <a:p>
            <a:pPr>
              <a:buFont typeface="+mj-lt"/>
              <a:buAutoNum type="arabicPeriod"/>
            </a:pPr>
            <a:r>
              <a:rPr lang="en-US" b="1" dirty="0"/>
              <a:t>Create a Database and Schema:</a:t>
            </a:r>
            <a:endParaRPr lang="en-US" dirty="0"/>
          </a:p>
          <a:p>
            <a:pPr marL="742950" lvl="1" indent="-285750">
              <a:buFont typeface="+mj-lt"/>
              <a:buAutoNum type="arabicPeriod"/>
            </a:pPr>
            <a:r>
              <a:rPr lang="en-US" dirty="0"/>
              <a:t>Organize the feature store in a dedicated database and schema within Snowflake.</a:t>
            </a:r>
          </a:p>
          <a:p>
            <a:pPr>
              <a:buFont typeface="+mj-lt"/>
              <a:buAutoNum type="arabicPeriod"/>
            </a:pPr>
            <a:r>
              <a:rPr lang="en-US" b="1" dirty="0"/>
              <a:t>Create Feature Store Table:</a:t>
            </a:r>
            <a:endParaRPr lang="en-US" dirty="0"/>
          </a:p>
          <a:p>
            <a:pPr marL="742950" lvl="1" indent="-285750">
              <a:buFont typeface="+mj-lt"/>
              <a:buAutoNum type="arabicPeriod"/>
            </a:pPr>
            <a:r>
              <a:rPr lang="en-US" dirty="0"/>
              <a:t>Store all transformed features in a structured table.</a:t>
            </a:r>
          </a:p>
          <a:p>
            <a:pPr marL="742950" lvl="1" indent="-285750">
              <a:buFont typeface="+mj-lt"/>
              <a:buAutoNum type="arabicPeriod"/>
            </a:pPr>
            <a:r>
              <a:rPr lang="en-US" dirty="0"/>
              <a:t>This table can include aggregates, recency metrics, rolling window features, and flags.</a:t>
            </a:r>
          </a:p>
          <a:p>
            <a:pPr>
              <a:buFont typeface="+mj-lt"/>
              <a:buAutoNum type="arabicPeriod"/>
            </a:pPr>
            <a:r>
              <a:rPr lang="en-US" b="1" dirty="0"/>
              <a:t>Ensure Reusability and Consistency:</a:t>
            </a:r>
            <a:endParaRPr lang="en-US" dirty="0"/>
          </a:p>
          <a:p>
            <a:pPr marL="742950" lvl="1" indent="-285750">
              <a:buFont typeface="+mj-lt"/>
              <a:buAutoNum type="arabicPeriod"/>
            </a:pPr>
            <a:r>
              <a:rPr lang="en-US" dirty="0"/>
              <a:t>Features in the store are </a:t>
            </a:r>
            <a:r>
              <a:rPr lang="en-US" b="1" dirty="0"/>
              <a:t>versioned and documented</a:t>
            </a:r>
            <a:r>
              <a:rPr lang="en-US" dirty="0"/>
              <a:t>, allowing ML models to </a:t>
            </a:r>
            <a:r>
              <a:rPr lang="en-US" b="1" dirty="0"/>
              <a:t>reuse them without recalculation</a:t>
            </a:r>
            <a:r>
              <a:rPr lang="en-US" dirty="0"/>
              <a:t>.</a:t>
            </a:r>
          </a:p>
          <a:p>
            <a:pPr marL="742950" lvl="1" indent="-285750">
              <a:buFont typeface="+mj-lt"/>
              <a:buAutoNum type="arabicPeriod"/>
            </a:pPr>
            <a:r>
              <a:rPr lang="en-US" dirty="0"/>
              <a:t>Maintains consistency between </a:t>
            </a:r>
            <a:r>
              <a:rPr lang="en-US" b="1" dirty="0"/>
              <a:t>training and inference pipelines</a:t>
            </a:r>
            <a:r>
              <a:rPr lang="en-US" dirty="0"/>
              <a:t>.</a:t>
            </a:r>
          </a:p>
          <a:p>
            <a:endParaRPr lang="en-IN" dirty="0"/>
          </a:p>
        </p:txBody>
      </p:sp>
      <p:sp>
        <p:nvSpPr>
          <p:cNvPr id="4" name="TextBox 3">
            <a:extLst>
              <a:ext uri="{FF2B5EF4-FFF2-40B4-BE49-F238E27FC236}">
                <a16:creationId xmlns:a16="http://schemas.microsoft.com/office/drawing/2014/main" id="{403B0F82-EA96-50E8-1CF4-17E3143B3184}"/>
              </a:ext>
            </a:extLst>
          </p:cNvPr>
          <p:cNvSpPr txBox="1"/>
          <p:nvPr/>
        </p:nvSpPr>
        <p:spPr>
          <a:xfrm>
            <a:off x="122550" y="216816"/>
            <a:ext cx="10963372" cy="461665"/>
          </a:xfrm>
          <a:prstGeom prst="rect">
            <a:avLst/>
          </a:prstGeom>
          <a:noFill/>
        </p:spPr>
        <p:txBody>
          <a:bodyPr wrap="square" rtlCol="0">
            <a:spAutoFit/>
          </a:bodyPr>
          <a:lstStyle/>
          <a:p>
            <a:r>
              <a:rPr lang="en-US" sz="2400" dirty="0"/>
              <a:t>4.3 Load into Feature Store: Explain how features can be stored in a Feature Store</a:t>
            </a:r>
            <a:endParaRPr lang="en-IN" sz="2400" dirty="0"/>
          </a:p>
        </p:txBody>
      </p:sp>
      <p:pic>
        <p:nvPicPr>
          <p:cNvPr id="6" name="Picture 5">
            <a:extLst>
              <a:ext uri="{FF2B5EF4-FFF2-40B4-BE49-F238E27FC236}">
                <a16:creationId xmlns:a16="http://schemas.microsoft.com/office/drawing/2014/main" id="{D16613E6-DE4A-5F8F-B1CE-BF5B68015967}"/>
              </a:ext>
            </a:extLst>
          </p:cNvPr>
          <p:cNvPicPr>
            <a:picLocks noChangeAspect="1"/>
          </p:cNvPicPr>
          <p:nvPr/>
        </p:nvPicPr>
        <p:blipFill>
          <a:blip r:embed="rId2"/>
          <a:stretch>
            <a:fillRect/>
          </a:stretch>
        </p:blipFill>
        <p:spPr>
          <a:xfrm>
            <a:off x="1563187" y="5487896"/>
            <a:ext cx="6935168" cy="1066949"/>
          </a:xfrm>
          <a:prstGeom prst="rect">
            <a:avLst/>
          </a:prstGeom>
        </p:spPr>
      </p:pic>
    </p:spTree>
    <p:extLst>
      <p:ext uri="{BB962C8B-B14F-4D97-AF65-F5344CB8AC3E}">
        <p14:creationId xmlns:p14="http://schemas.microsoft.com/office/powerpoint/2010/main" val="417089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F2C76-8FA8-E577-8B4A-50A72C290AC6}"/>
              </a:ext>
            </a:extLst>
          </p:cNvPr>
          <p:cNvSpPr>
            <a:spLocks noGrp="1"/>
          </p:cNvSpPr>
          <p:nvPr>
            <p:ph idx="1"/>
          </p:nvPr>
        </p:nvSpPr>
        <p:spPr>
          <a:xfrm>
            <a:off x="459557" y="791605"/>
            <a:ext cx="10131425" cy="5524354"/>
          </a:xfrm>
        </p:spPr>
        <p:txBody>
          <a:bodyPr>
            <a:normAutofit fontScale="85000" lnSpcReduction="20000"/>
          </a:bodyPr>
          <a:lstStyle/>
          <a:p>
            <a:pPr>
              <a:buNone/>
            </a:pPr>
            <a:r>
              <a:rPr lang="en-US" b="1" dirty="0"/>
              <a:t>Explanation:</a:t>
            </a:r>
            <a:endParaRPr lang="en-US" dirty="0"/>
          </a:p>
          <a:p>
            <a:pPr>
              <a:buFont typeface="Arial" panose="020B0604020202020204" pitchFamily="34" charset="0"/>
              <a:buChar char="•"/>
            </a:pPr>
            <a:r>
              <a:rPr lang="en-US" dirty="0"/>
              <a:t>Once features are stored in the feature store, </a:t>
            </a:r>
            <a:r>
              <a:rPr lang="en-US" b="1" dirty="0"/>
              <a:t>ML models need to access them</a:t>
            </a:r>
            <a:r>
              <a:rPr lang="en-US" dirty="0"/>
              <a:t> for </a:t>
            </a:r>
            <a:r>
              <a:rPr lang="en-US" b="1" dirty="0"/>
              <a:t>training and inference</a:t>
            </a:r>
            <a:r>
              <a:rPr lang="en-US" dirty="0"/>
              <a:t>.</a:t>
            </a:r>
          </a:p>
          <a:p>
            <a:pPr>
              <a:buFont typeface="Arial" panose="020B0604020202020204" pitchFamily="34" charset="0"/>
              <a:buChar char="•"/>
            </a:pPr>
            <a:r>
              <a:rPr lang="en-US" dirty="0"/>
              <a:t>The feature store ensures that the features are </a:t>
            </a:r>
            <a:r>
              <a:rPr lang="en-US" b="1" dirty="0"/>
              <a:t>consistent, reusable, and up-to-date</a:t>
            </a:r>
            <a:r>
              <a:rPr lang="en-US" dirty="0"/>
              <a:t>.</a:t>
            </a:r>
          </a:p>
          <a:p>
            <a:pPr>
              <a:buNone/>
            </a:pPr>
            <a:r>
              <a:rPr lang="en-US" b="1" dirty="0"/>
              <a:t>Key Methods of Access:</a:t>
            </a:r>
            <a:endParaRPr lang="en-US" dirty="0"/>
          </a:p>
          <a:p>
            <a:pPr>
              <a:buFont typeface="+mj-lt"/>
              <a:buAutoNum type="arabicPeriod"/>
            </a:pPr>
            <a:r>
              <a:rPr lang="en-US" b="1" dirty="0"/>
              <a:t>Batch Training:</a:t>
            </a:r>
            <a:endParaRPr lang="en-US" dirty="0"/>
          </a:p>
          <a:p>
            <a:pPr marL="742950" lvl="1" indent="-285750">
              <a:buFont typeface="+mj-lt"/>
              <a:buAutoNum type="arabicPeriod"/>
            </a:pPr>
            <a:r>
              <a:rPr lang="en-US" dirty="0"/>
              <a:t>Features are joined with labels to create a </a:t>
            </a:r>
            <a:r>
              <a:rPr lang="en-US" b="1" dirty="0"/>
              <a:t>training dataset</a:t>
            </a:r>
            <a:r>
              <a:rPr lang="en-US" dirty="0"/>
              <a:t> within Snowflake.</a:t>
            </a:r>
          </a:p>
          <a:p>
            <a:pPr marL="742950" lvl="1" indent="-285750">
              <a:buFont typeface="+mj-lt"/>
              <a:buAutoNum type="arabicPeriod"/>
            </a:pPr>
            <a:r>
              <a:rPr lang="en-US" dirty="0"/>
              <a:t>Allows models to </a:t>
            </a:r>
            <a:r>
              <a:rPr lang="en-US" b="1" dirty="0"/>
              <a:t>train efficiently</a:t>
            </a:r>
            <a:r>
              <a:rPr lang="en-US" dirty="0"/>
              <a:t> without recalculating features.</a:t>
            </a:r>
          </a:p>
          <a:p>
            <a:pPr>
              <a:buFont typeface="+mj-lt"/>
              <a:buAutoNum type="arabicPeriod"/>
            </a:pPr>
            <a:r>
              <a:rPr lang="en-US" b="1" dirty="0"/>
              <a:t>Real-Time / On-Demand Access:</a:t>
            </a:r>
            <a:endParaRPr lang="en-US" dirty="0"/>
          </a:p>
          <a:p>
            <a:pPr marL="742950" lvl="1" indent="-285750">
              <a:buFont typeface="+mj-lt"/>
              <a:buAutoNum type="arabicPeriod"/>
            </a:pPr>
            <a:r>
              <a:rPr lang="en-US" dirty="0"/>
              <a:t>Features can be fetched for </a:t>
            </a:r>
            <a:r>
              <a:rPr lang="en-US" b="1" dirty="0"/>
              <a:t>individual records</a:t>
            </a:r>
            <a:r>
              <a:rPr lang="en-US" dirty="0"/>
              <a:t> or small batches.</a:t>
            </a:r>
          </a:p>
          <a:p>
            <a:pPr marL="742950" lvl="1" indent="-285750">
              <a:buFont typeface="+mj-lt"/>
              <a:buAutoNum type="arabicPeriod"/>
            </a:pPr>
            <a:r>
              <a:rPr lang="en-US" dirty="0"/>
              <a:t>Supports </a:t>
            </a:r>
            <a:r>
              <a:rPr lang="en-US" b="1" dirty="0"/>
              <a:t>real-time prediction pipelines</a:t>
            </a:r>
            <a:r>
              <a:rPr lang="en-US" dirty="0"/>
              <a:t>.</a:t>
            </a:r>
          </a:p>
          <a:p>
            <a:pPr>
              <a:buFont typeface="+mj-lt"/>
              <a:buAutoNum type="arabicPeriod"/>
            </a:pPr>
            <a:r>
              <a:rPr lang="en-US" b="1" dirty="0"/>
              <a:t>Integration with ML Pipelines:</a:t>
            </a:r>
            <a:endParaRPr lang="en-US" dirty="0"/>
          </a:p>
          <a:p>
            <a:pPr marL="742950" lvl="1" indent="-285750">
              <a:buFont typeface="+mj-lt"/>
              <a:buAutoNum type="arabicPeriod"/>
            </a:pPr>
            <a:r>
              <a:rPr lang="en-US" dirty="0"/>
              <a:t>Snowflake connectors (Python, Spark, etc.) enable </a:t>
            </a:r>
            <a:r>
              <a:rPr lang="en-US" b="1" dirty="0"/>
              <a:t>smooth feature retrieval</a:t>
            </a:r>
            <a:r>
              <a:rPr lang="en-US" dirty="0"/>
              <a:t> in ML environments.</a:t>
            </a:r>
          </a:p>
          <a:p>
            <a:pPr marL="742950" lvl="1" indent="-285750">
              <a:buFont typeface="+mj-lt"/>
              <a:buAutoNum type="arabicPeriod"/>
            </a:pPr>
            <a:r>
              <a:rPr lang="en-US" dirty="0"/>
              <a:t>Ensures </a:t>
            </a:r>
            <a:r>
              <a:rPr lang="en-US" b="1" dirty="0"/>
              <a:t>reproducibility</a:t>
            </a:r>
            <a:r>
              <a:rPr lang="en-US" dirty="0"/>
              <a:t>, i.e., the same features are used during training and inference.</a:t>
            </a:r>
          </a:p>
          <a:p>
            <a:pPr>
              <a:buNone/>
            </a:pPr>
            <a:r>
              <a:rPr lang="en-US" b="1" dirty="0"/>
              <a:t>Why it matters for ML:</a:t>
            </a:r>
            <a:endParaRPr lang="en-US" dirty="0"/>
          </a:p>
          <a:p>
            <a:pPr>
              <a:buFont typeface="Arial" panose="020B0604020202020204" pitchFamily="34" charset="0"/>
              <a:buChar char="•"/>
            </a:pPr>
            <a:r>
              <a:rPr lang="en-US" dirty="0"/>
              <a:t>Prevents </a:t>
            </a:r>
            <a:r>
              <a:rPr lang="en-US" b="1" dirty="0"/>
              <a:t>re-computation</a:t>
            </a:r>
            <a:r>
              <a:rPr lang="en-US" dirty="0"/>
              <a:t> of feature logic.</a:t>
            </a:r>
          </a:p>
          <a:p>
            <a:pPr>
              <a:buFont typeface="Arial" panose="020B0604020202020204" pitchFamily="34" charset="0"/>
              <a:buChar char="•"/>
            </a:pPr>
            <a:r>
              <a:rPr lang="en-US" dirty="0"/>
              <a:t>Maintains </a:t>
            </a:r>
            <a:r>
              <a:rPr lang="en-US" b="1" dirty="0"/>
              <a:t>consistency and reproducibility</a:t>
            </a:r>
            <a:r>
              <a:rPr lang="en-US" dirty="0"/>
              <a:t> for all ML workflows.</a:t>
            </a:r>
          </a:p>
          <a:p>
            <a:pPr>
              <a:buFont typeface="Arial" panose="020B0604020202020204" pitchFamily="34" charset="0"/>
              <a:buChar char="•"/>
            </a:pPr>
            <a:r>
              <a:rPr lang="en-US" dirty="0"/>
              <a:t>Enhances </a:t>
            </a:r>
            <a:r>
              <a:rPr lang="en-US" b="1" dirty="0"/>
              <a:t>pipeline efficiency</a:t>
            </a:r>
            <a:r>
              <a:rPr lang="en-US" dirty="0"/>
              <a:t>, supporting large-scale ML operations.</a:t>
            </a:r>
          </a:p>
          <a:p>
            <a:endParaRPr lang="en-IN" dirty="0"/>
          </a:p>
        </p:txBody>
      </p:sp>
      <p:sp>
        <p:nvSpPr>
          <p:cNvPr id="4" name="TextBox 3">
            <a:extLst>
              <a:ext uri="{FF2B5EF4-FFF2-40B4-BE49-F238E27FC236}">
                <a16:creationId xmlns:a16="http://schemas.microsoft.com/office/drawing/2014/main" id="{372358B1-927E-1B91-AFAD-0B3B5AF8D65E}"/>
              </a:ext>
            </a:extLst>
          </p:cNvPr>
          <p:cNvSpPr txBox="1"/>
          <p:nvPr/>
        </p:nvSpPr>
        <p:spPr>
          <a:xfrm>
            <a:off x="94268" y="245097"/>
            <a:ext cx="11557262" cy="461665"/>
          </a:xfrm>
          <a:prstGeom prst="rect">
            <a:avLst/>
          </a:prstGeom>
          <a:noFill/>
        </p:spPr>
        <p:txBody>
          <a:bodyPr wrap="square" rtlCol="0">
            <a:spAutoFit/>
          </a:bodyPr>
          <a:lstStyle/>
          <a:p>
            <a:r>
              <a:rPr lang="en-US" sz="2400" dirty="0"/>
              <a:t>4.4  Access for ML: Retrieving Features from the Feature Store</a:t>
            </a:r>
            <a:endParaRPr lang="en-IN" sz="2400" dirty="0"/>
          </a:p>
        </p:txBody>
      </p:sp>
    </p:spTree>
    <p:extLst>
      <p:ext uri="{BB962C8B-B14F-4D97-AF65-F5344CB8AC3E}">
        <p14:creationId xmlns:p14="http://schemas.microsoft.com/office/powerpoint/2010/main" val="61166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D0DC-192E-E249-3867-974C128D0F11}"/>
              </a:ext>
            </a:extLst>
          </p:cNvPr>
          <p:cNvSpPr>
            <a:spLocks noGrp="1"/>
          </p:cNvSpPr>
          <p:nvPr>
            <p:ph type="title"/>
          </p:nvPr>
        </p:nvSpPr>
        <p:spPr>
          <a:xfrm>
            <a:off x="611156" y="198629"/>
            <a:ext cx="10131425" cy="696686"/>
          </a:xfrm>
        </p:spPr>
        <p:txBody>
          <a:bodyPr>
            <a:normAutofit/>
          </a:bodyPr>
          <a:lstStyle/>
          <a:p>
            <a:r>
              <a:rPr lang="en-US" sz="2800" b="1" dirty="0">
                <a:solidFill>
                  <a:schemeClr val="accent2">
                    <a:lumMod val="20000"/>
                    <a:lumOff val="80000"/>
                  </a:schemeClr>
                </a:solidFill>
              </a:rPr>
              <a:t>OBJECTIVE</a:t>
            </a:r>
            <a:endParaRPr lang="en-IN" sz="2800" b="1"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D5C90534-4AD2-FFCB-55D6-AAEDB3F954B1}"/>
              </a:ext>
            </a:extLst>
          </p:cNvPr>
          <p:cNvSpPr>
            <a:spLocks noGrp="1"/>
          </p:cNvSpPr>
          <p:nvPr>
            <p:ph idx="1"/>
          </p:nvPr>
        </p:nvSpPr>
        <p:spPr>
          <a:xfrm>
            <a:off x="737929" y="895315"/>
            <a:ext cx="10131425" cy="1894113"/>
          </a:xfrm>
        </p:spPr>
        <p:txBody>
          <a:bodyPr/>
          <a:lstStyle/>
          <a:p>
            <a:pPr marL="0" indent="0">
              <a:buNone/>
            </a:pPr>
            <a:r>
              <a:rPr lang="en-US" dirty="0"/>
              <a:t>The objective of this assignment is to design and implement an end-to-end </a:t>
            </a:r>
            <a:r>
              <a:rPr lang="en-US" b="1" dirty="0"/>
              <a:t>feature engineering pipeline using Snowflake and its Feature Store</a:t>
            </a:r>
            <a:r>
              <a:rPr lang="en-US" dirty="0"/>
              <a:t>. The goal is to demonstrate the ability to ingest and clean raw data, engineer meaningful features, register them as reusable Feature Views, generate training datasets with point-in-time correctness, and train a machine learning model within the Snowflake ecosystem. This showcases practical skills in data preparation, feature store integration, and model readiness for real-world AI/ML applications.</a:t>
            </a:r>
            <a:endParaRPr lang="en-IN" dirty="0"/>
          </a:p>
        </p:txBody>
      </p:sp>
      <p:sp>
        <p:nvSpPr>
          <p:cNvPr id="4" name="TextBox 3">
            <a:extLst>
              <a:ext uri="{FF2B5EF4-FFF2-40B4-BE49-F238E27FC236}">
                <a16:creationId xmlns:a16="http://schemas.microsoft.com/office/drawing/2014/main" id="{59E3A3FC-B062-22C9-1BBB-DFBDB62B280E}"/>
              </a:ext>
            </a:extLst>
          </p:cNvPr>
          <p:cNvSpPr txBox="1"/>
          <p:nvPr/>
        </p:nvSpPr>
        <p:spPr>
          <a:xfrm>
            <a:off x="633672" y="2962894"/>
            <a:ext cx="10235682" cy="523220"/>
          </a:xfrm>
          <a:prstGeom prst="rect">
            <a:avLst/>
          </a:prstGeom>
          <a:noFill/>
        </p:spPr>
        <p:txBody>
          <a:bodyPr wrap="square" rtlCol="0">
            <a:spAutoFit/>
          </a:bodyPr>
          <a:lstStyle/>
          <a:p>
            <a:r>
              <a:rPr lang="en-US" sz="2800" dirty="0">
                <a:solidFill>
                  <a:schemeClr val="accent2">
                    <a:lumMod val="20000"/>
                    <a:lumOff val="80000"/>
                  </a:schemeClr>
                </a:solidFill>
              </a:rPr>
              <a:t>PROBLEM STATEMENT</a:t>
            </a:r>
            <a:endParaRPr lang="en-IN" sz="2800" dirty="0">
              <a:solidFill>
                <a:schemeClr val="accent2">
                  <a:lumMod val="20000"/>
                  <a:lumOff val="80000"/>
                </a:schemeClr>
              </a:solidFill>
            </a:endParaRPr>
          </a:p>
        </p:txBody>
      </p:sp>
      <p:sp>
        <p:nvSpPr>
          <p:cNvPr id="5" name="TextBox 4">
            <a:extLst>
              <a:ext uri="{FF2B5EF4-FFF2-40B4-BE49-F238E27FC236}">
                <a16:creationId xmlns:a16="http://schemas.microsoft.com/office/drawing/2014/main" id="{D725E5DE-B222-3FD2-052E-F58DE249F89A}"/>
              </a:ext>
            </a:extLst>
          </p:cNvPr>
          <p:cNvSpPr txBox="1"/>
          <p:nvPr/>
        </p:nvSpPr>
        <p:spPr>
          <a:xfrm>
            <a:off x="758889" y="3659580"/>
            <a:ext cx="10674221" cy="2862322"/>
          </a:xfrm>
          <a:prstGeom prst="rect">
            <a:avLst/>
          </a:prstGeom>
          <a:noFill/>
        </p:spPr>
        <p:txBody>
          <a:bodyPr wrap="square" rtlCol="0">
            <a:spAutoFit/>
          </a:bodyPr>
          <a:lstStyle/>
          <a:p>
            <a:pPr>
              <a:buNone/>
            </a:pPr>
            <a:r>
              <a:rPr lang="en-US" dirty="0"/>
              <a:t>In modern machine learning projects, raw datasets often contain noise, missing values, and unstructured information that cannot be directly used for model training. To build accurate and reliable models, it is essential to transform this raw data into meaningful features through a structured feature engineering process. However, managing features across different teams and models becomes challenging without a centralized system.</a:t>
            </a:r>
          </a:p>
          <a:p>
            <a:pPr>
              <a:buNone/>
            </a:pPr>
            <a:endParaRPr lang="en-US" dirty="0"/>
          </a:p>
          <a:p>
            <a:r>
              <a:rPr lang="en-US" dirty="0"/>
              <a:t>A </a:t>
            </a:r>
            <a:r>
              <a:rPr lang="en-US" b="1" dirty="0"/>
              <a:t>Feature Store</a:t>
            </a:r>
            <a:r>
              <a:rPr lang="en-US" dirty="0"/>
              <a:t> addresses this challenge by serving as a centralized repository to register, store, and reuse features with point-in-time correctness. Using </a:t>
            </a:r>
            <a:r>
              <a:rPr lang="en-US" b="1" dirty="0"/>
              <a:t>Snowflake’s Feature Store</a:t>
            </a:r>
            <a:r>
              <a:rPr lang="en-US" dirty="0"/>
              <a:t> provides the added advantage of scalability, governance, and seamless integration with data pipelines, making it possible to automate feature generation, ensure consistency, and accelerate the end-to-end machine learning lifecycle.</a:t>
            </a:r>
          </a:p>
          <a:p>
            <a:endParaRPr lang="en-IN" dirty="0"/>
          </a:p>
        </p:txBody>
      </p:sp>
    </p:spTree>
    <p:extLst>
      <p:ext uri="{BB962C8B-B14F-4D97-AF65-F5344CB8AC3E}">
        <p14:creationId xmlns:p14="http://schemas.microsoft.com/office/powerpoint/2010/main" val="132267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A6FA3-2EED-AF73-7504-43BB4FA047D7}"/>
              </a:ext>
            </a:extLst>
          </p:cNvPr>
          <p:cNvSpPr txBox="1"/>
          <p:nvPr/>
        </p:nvSpPr>
        <p:spPr>
          <a:xfrm>
            <a:off x="358219" y="254524"/>
            <a:ext cx="7324626" cy="738664"/>
          </a:xfrm>
          <a:prstGeom prst="rect">
            <a:avLst/>
          </a:prstGeom>
          <a:noFill/>
        </p:spPr>
        <p:txBody>
          <a:bodyPr wrap="square" rtlCol="0">
            <a:spAutoFit/>
          </a:bodyPr>
          <a:lstStyle/>
          <a:p>
            <a:r>
              <a:rPr lang="en-US" sz="2400" dirty="0"/>
              <a:t>Example:</a:t>
            </a:r>
          </a:p>
          <a:p>
            <a:endParaRPr lang="en-IN" dirty="0"/>
          </a:p>
        </p:txBody>
      </p:sp>
      <p:sp>
        <p:nvSpPr>
          <p:cNvPr id="11" name="TextBox 10">
            <a:extLst>
              <a:ext uri="{FF2B5EF4-FFF2-40B4-BE49-F238E27FC236}">
                <a16:creationId xmlns:a16="http://schemas.microsoft.com/office/drawing/2014/main" id="{2649D956-D2C3-ACD3-9A31-A0CF5BB0B812}"/>
              </a:ext>
            </a:extLst>
          </p:cNvPr>
          <p:cNvSpPr txBox="1"/>
          <p:nvPr/>
        </p:nvSpPr>
        <p:spPr>
          <a:xfrm>
            <a:off x="791851" y="1627464"/>
            <a:ext cx="10793691" cy="3808429"/>
          </a:xfrm>
          <a:prstGeom prst="rect">
            <a:avLst/>
          </a:prstGeom>
          <a:noFill/>
        </p:spPr>
        <p:txBody>
          <a:bodyPr wrap="square" rtlCol="0">
            <a:spAutoFit/>
          </a:bodyPr>
          <a:lstStyle/>
          <a:p>
            <a:r>
              <a:rPr lang="en-IN" dirty="0"/>
              <a:t>import </a:t>
            </a:r>
            <a:r>
              <a:rPr lang="en-IN" dirty="0" err="1"/>
              <a:t>snowflake.connector</a:t>
            </a:r>
            <a:endParaRPr lang="en-IN" dirty="0"/>
          </a:p>
          <a:p>
            <a:r>
              <a:rPr lang="en-IN" dirty="0"/>
              <a:t>import pandas as pd</a:t>
            </a:r>
          </a:p>
          <a:p>
            <a:endParaRPr lang="en-IN" dirty="0"/>
          </a:p>
          <a:p>
            <a:r>
              <a:rPr lang="en-IN" dirty="0"/>
              <a:t>conn = </a:t>
            </a:r>
            <a:r>
              <a:rPr lang="en-IN" dirty="0" err="1"/>
              <a:t>snowflake.connector.connect</a:t>
            </a:r>
            <a:r>
              <a:rPr lang="en-IN" dirty="0"/>
              <a:t>(</a:t>
            </a:r>
          </a:p>
          <a:p>
            <a:r>
              <a:rPr lang="en-IN" dirty="0"/>
              <a:t>    user='YOUR_USERNAME',</a:t>
            </a:r>
          </a:p>
          <a:p>
            <a:r>
              <a:rPr lang="en-IN" dirty="0"/>
              <a:t>    password='YOUR_PASSWORD',</a:t>
            </a:r>
          </a:p>
          <a:p>
            <a:r>
              <a:rPr lang="en-IN" dirty="0"/>
              <a:t>    account='YOUR_ACCOUNT'</a:t>
            </a:r>
          </a:p>
          <a:p>
            <a:r>
              <a:rPr lang="en-IN" dirty="0"/>
              <a:t>)</a:t>
            </a:r>
          </a:p>
          <a:p>
            <a:endParaRPr lang="en-IN" dirty="0"/>
          </a:p>
          <a:p>
            <a:r>
              <a:rPr lang="en-IN" dirty="0"/>
              <a:t>query = "SELECT * FROM </a:t>
            </a:r>
            <a:r>
              <a:rPr lang="en-IN" dirty="0" err="1"/>
              <a:t>MY_DB.WORKING_SCHEMA.customer_feature_store</a:t>
            </a:r>
            <a:r>
              <a:rPr lang="en-IN" dirty="0"/>
              <a:t> WHERE </a:t>
            </a:r>
            <a:r>
              <a:rPr lang="en-IN" dirty="0" err="1"/>
              <a:t>customer_id</a:t>
            </a:r>
            <a:r>
              <a:rPr lang="en-IN" dirty="0"/>
              <a:t> = 1001"</a:t>
            </a:r>
          </a:p>
          <a:p>
            <a:r>
              <a:rPr lang="en-IN" dirty="0" err="1"/>
              <a:t>df_features</a:t>
            </a:r>
            <a:r>
              <a:rPr lang="en-IN" dirty="0"/>
              <a:t> = </a:t>
            </a:r>
            <a:r>
              <a:rPr lang="en-IN" dirty="0" err="1"/>
              <a:t>pd.read_sql</a:t>
            </a:r>
            <a:r>
              <a:rPr lang="en-IN" dirty="0"/>
              <a:t>(query, conn)</a:t>
            </a:r>
          </a:p>
          <a:p>
            <a:r>
              <a:rPr lang="en-IN" dirty="0"/>
              <a:t>print(</a:t>
            </a:r>
            <a:r>
              <a:rPr lang="en-IN" dirty="0" err="1"/>
              <a:t>df_features</a:t>
            </a:r>
            <a:r>
              <a:rPr lang="en-IN" dirty="0"/>
              <a:t>)</a:t>
            </a:r>
          </a:p>
          <a:p>
            <a:endParaRPr lang="en-IN" dirty="0"/>
          </a:p>
        </p:txBody>
      </p:sp>
    </p:spTree>
    <p:extLst>
      <p:ext uri="{BB962C8B-B14F-4D97-AF65-F5344CB8AC3E}">
        <p14:creationId xmlns:p14="http://schemas.microsoft.com/office/powerpoint/2010/main" val="263741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9E79-9DB6-4731-BA23-F37B36D68B54}"/>
              </a:ext>
            </a:extLst>
          </p:cNvPr>
          <p:cNvSpPr>
            <a:spLocks noGrp="1"/>
          </p:cNvSpPr>
          <p:nvPr>
            <p:ph type="title"/>
          </p:nvPr>
        </p:nvSpPr>
        <p:spPr>
          <a:xfrm>
            <a:off x="205034" y="185395"/>
            <a:ext cx="11795288" cy="881405"/>
          </a:xfrm>
        </p:spPr>
        <p:txBody>
          <a:bodyPr>
            <a:normAutofit/>
          </a:bodyPr>
          <a:lstStyle/>
          <a:p>
            <a:r>
              <a:rPr lang="en-US" sz="2800" b="1" dirty="0">
                <a:solidFill>
                  <a:schemeClr val="accent2">
                    <a:lumMod val="20000"/>
                    <a:lumOff val="80000"/>
                  </a:schemeClr>
                </a:solidFill>
              </a:rPr>
              <a:t>5. Implementing Feature Engineering with Snowflake &amp; Feature Store</a:t>
            </a:r>
            <a:endParaRPr lang="en-IN" sz="2800" b="1" dirty="0">
              <a:solidFill>
                <a:schemeClr val="accent2">
                  <a:lumMod val="20000"/>
                  <a:lumOff val="80000"/>
                </a:schemeClr>
              </a:solidFill>
            </a:endParaRPr>
          </a:p>
        </p:txBody>
      </p:sp>
      <p:pic>
        <p:nvPicPr>
          <p:cNvPr id="6" name="Content Placeholder 5">
            <a:extLst>
              <a:ext uri="{FF2B5EF4-FFF2-40B4-BE49-F238E27FC236}">
                <a16:creationId xmlns:a16="http://schemas.microsoft.com/office/drawing/2014/main" id="{5A5E7C68-F817-90A5-B678-7C92DDEC80EF}"/>
              </a:ext>
            </a:extLst>
          </p:cNvPr>
          <p:cNvPicPr>
            <a:picLocks noGrp="1" noChangeAspect="1"/>
          </p:cNvPicPr>
          <p:nvPr>
            <p:ph idx="1"/>
          </p:nvPr>
        </p:nvPicPr>
        <p:blipFill>
          <a:blip r:embed="rId2"/>
          <a:stretch>
            <a:fillRect/>
          </a:stretch>
        </p:blipFill>
        <p:spPr>
          <a:xfrm>
            <a:off x="1513147" y="1556407"/>
            <a:ext cx="8658373" cy="5000366"/>
          </a:xfrm>
        </p:spPr>
      </p:pic>
      <p:sp>
        <p:nvSpPr>
          <p:cNvPr id="4" name="TextBox 3">
            <a:extLst>
              <a:ext uri="{FF2B5EF4-FFF2-40B4-BE49-F238E27FC236}">
                <a16:creationId xmlns:a16="http://schemas.microsoft.com/office/drawing/2014/main" id="{A52694EA-C9D6-A841-653A-3D4364AFCE34}"/>
              </a:ext>
            </a:extLst>
          </p:cNvPr>
          <p:cNvSpPr txBox="1"/>
          <p:nvPr/>
        </p:nvSpPr>
        <p:spPr>
          <a:xfrm>
            <a:off x="339365" y="961534"/>
            <a:ext cx="9436231" cy="461665"/>
          </a:xfrm>
          <a:prstGeom prst="rect">
            <a:avLst/>
          </a:prstGeom>
          <a:noFill/>
        </p:spPr>
        <p:txBody>
          <a:bodyPr wrap="square" rtlCol="0">
            <a:spAutoFit/>
          </a:bodyPr>
          <a:lstStyle/>
          <a:p>
            <a:r>
              <a:rPr lang="en-US" sz="2400" dirty="0"/>
              <a:t>5.1 Extract: Use Snowflake SQL to fetch raw data .  Query-&gt;</a:t>
            </a:r>
            <a:endParaRPr lang="en-IN" sz="2400" dirty="0"/>
          </a:p>
        </p:txBody>
      </p:sp>
    </p:spTree>
    <p:extLst>
      <p:ext uri="{BB962C8B-B14F-4D97-AF65-F5344CB8AC3E}">
        <p14:creationId xmlns:p14="http://schemas.microsoft.com/office/powerpoint/2010/main" val="376997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0F48C99-DA78-8080-C319-719031A823F8}"/>
              </a:ext>
            </a:extLst>
          </p:cNvPr>
          <p:cNvPicPr>
            <a:picLocks noGrp="1" noChangeAspect="1"/>
          </p:cNvPicPr>
          <p:nvPr>
            <p:ph idx="1"/>
          </p:nvPr>
        </p:nvPicPr>
        <p:blipFill>
          <a:blip r:embed="rId2"/>
          <a:stretch>
            <a:fillRect/>
          </a:stretch>
        </p:blipFill>
        <p:spPr>
          <a:xfrm>
            <a:off x="428926" y="936626"/>
            <a:ext cx="11395428" cy="5782655"/>
          </a:xfrm>
        </p:spPr>
      </p:pic>
      <p:sp>
        <p:nvSpPr>
          <p:cNvPr id="4" name="TextBox 3">
            <a:extLst>
              <a:ext uri="{FF2B5EF4-FFF2-40B4-BE49-F238E27FC236}">
                <a16:creationId xmlns:a16="http://schemas.microsoft.com/office/drawing/2014/main" id="{0C2B3540-6AFD-266F-82D8-3BC516FE39B2}"/>
              </a:ext>
            </a:extLst>
          </p:cNvPr>
          <p:cNvSpPr txBox="1"/>
          <p:nvPr/>
        </p:nvSpPr>
        <p:spPr>
          <a:xfrm>
            <a:off x="311085" y="339365"/>
            <a:ext cx="9304255" cy="738664"/>
          </a:xfrm>
          <a:prstGeom prst="rect">
            <a:avLst/>
          </a:prstGeom>
          <a:noFill/>
        </p:spPr>
        <p:txBody>
          <a:bodyPr wrap="square" rtlCol="0">
            <a:spAutoFit/>
          </a:bodyPr>
          <a:lstStyle/>
          <a:p>
            <a:r>
              <a:rPr lang="en-US" sz="2400" b="1" dirty="0">
                <a:solidFill>
                  <a:schemeClr val="accent2">
                    <a:lumMod val="20000"/>
                    <a:lumOff val="80000"/>
                  </a:schemeClr>
                </a:solidFill>
              </a:rPr>
              <a:t>5.1  Result-&gt;</a:t>
            </a:r>
            <a:endParaRPr lang="en-IN" sz="2400" b="1" dirty="0">
              <a:solidFill>
                <a:schemeClr val="accent2">
                  <a:lumMod val="20000"/>
                  <a:lumOff val="80000"/>
                </a:schemeClr>
              </a:solidFill>
            </a:endParaRPr>
          </a:p>
          <a:p>
            <a:endParaRPr lang="en-IN" dirty="0"/>
          </a:p>
        </p:txBody>
      </p:sp>
    </p:spTree>
    <p:extLst>
      <p:ext uri="{BB962C8B-B14F-4D97-AF65-F5344CB8AC3E}">
        <p14:creationId xmlns:p14="http://schemas.microsoft.com/office/powerpoint/2010/main" val="505573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620DCB7-2E21-1F81-7800-123A6F064569}"/>
              </a:ext>
            </a:extLst>
          </p:cNvPr>
          <p:cNvPicPr>
            <a:picLocks noGrp="1" noChangeAspect="1"/>
          </p:cNvPicPr>
          <p:nvPr>
            <p:ph idx="1"/>
          </p:nvPr>
        </p:nvPicPr>
        <p:blipFill>
          <a:blip r:embed="rId2"/>
          <a:stretch>
            <a:fillRect/>
          </a:stretch>
        </p:blipFill>
        <p:spPr>
          <a:xfrm>
            <a:off x="641023" y="1088551"/>
            <a:ext cx="9431066" cy="2333951"/>
          </a:xfrm>
        </p:spPr>
      </p:pic>
      <p:sp>
        <p:nvSpPr>
          <p:cNvPr id="4" name="TextBox 3">
            <a:extLst>
              <a:ext uri="{FF2B5EF4-FFF2-40B4-BE49-F238E27FC236}">
                <a16:creationId xmlns:a16="http://schemas.microsoft.com/office/drawing/2014/main" id="{4602A7EF-AB6E-FC20-F78B-56561AAD20DF}"/>
              </a:ext>
            </a:extLst>
          </p:cNvPr>
          <p:cNvSpPr txBox="1"/>
          <p:nvPr/>
        </p:nvSpPr>
        <p:spPr>
          <a:xfrm>
            <a:off x="141402" y="108936"/>
            <a:ext cx="9860437" cy="461665"/>
          </a:xfrm>
          <a:prstGeom prst="rect">
            <a:avLst/>
          </a:prstGeom>
          <a:noFill/>
        </p:spPr>
        <p:txBody>
          <a:bodyPr wrap="square" rtlCol="0">
            <a:spAutoFit/>
          </a:bodyPr>
          <a:lstStyle/>
          <a:p>
            <a:r>
              <a:rPr lang="en-US" sz="2400" dirty="0"/>
              <a:t>5.2  Transform: Perform feature engineering (aggregations, encoding, etc.).</a:t>
            </a:r>
            <a:endParaRPr lang="en-IN" sz="2400" dirty="0"/>
          </a:p>
        </p:txBody>
      </p:sp>
      <p:sp>
        <p:nvSpPr>
          <p:cNvPr id="5" name="TextBox 4">
            <a:extLst>
              <a:ext uri="{FF2B5EF4-FFF2-40B4-BE49-F238E27FC236}">
                <a16:creationId xmlns:a16="http://schemas.microsoft.com/office/drawing/2014/main" id="{109F28CE-6294-7E6A-1832-A582A88237F0}"/>
              </a:ext>
            </a:extLst>
          </p:cNvPr>
          <p:cNvSpPr txBox="1"/>
          <p:nvPr/>
        </p:nvSpPr>
        <p:spPr>
          <a:xfrm>
            <a:off x="399855" y="583034"/>
            <a:ext cx="5696145" cy="400110"/>
          </a:xfrm>
          <a:prstGeom prst="rect">
            <a:avLst/>
          </a:prstGeom>
          <a:noFill/>
        </p:spPr>
        <p:txBody>
          <a:bodyPr wrap="square" rtlCol="0">
            <a:spAutoFit/>
          </a:bodyPr>
          <a:lstStyle/>
          <a:p>
            <a:r>
              <a:rPr lang="en-IN" sz="2000" dirty="0"/>
              <a:t>5.2.1  Aggregates per customer  -&gt;Query</a:t>
            </a:r>
          </a:p>
        </p:txBody>
      </p:sp>
      <p:sp>
        <p:nvSpPr>
          <p:cNvPr id="8" name="TextBox 7">
            <a:extLst>
              <a:ext uri="{FF2B5EF4-FFF2-40B4-BE49-F238E27FC236}">
                <a16:creationId xmlns:a16="http://schemas.microsoft.com/office/drawing/2014/main" id="{7A2885B3-8333-7222-3EE6-C02B1262BCFD}"/>
              </a:ext>
            </a:extLst>
          </p:cNvPr>
          <p:cNvSpPr txBox="1"/>
          <p:nvPr/>
        </p:nvSpPr>
        <p:spPr>
          <a:xfrm>
            <a:off x="565608" y="3546071"/>
            <a:ext cx="3120272" cy="400110"/>
          </a:xfrm>
          <a:prstGeom prst="rect">
            <a:avLst/>
          </a:prstGeom>
          <a:noFill/>
        </p:spPr>
        <p:txBody>
          <a:bodyPr wrap="square" rtlCol="0">
            <a:spAutoFit/>
          </a:bodyPr>
          <a:lstStyle/>
          <a:p>
            <a:r>
              <a:rPr lang="en-US" sz="2000" dirty="0"/>
              <a:t>Result-&gt;</a:t>
            </a:r>
            <a:endParaRPr lang="en-IN" sz="2000" dirty="0"/>
          </a:p>
        </p:txBody>
      </p:sp>
      <p:pic>
        <p:nvPicPr>
          <p:cNvPr id="11" name="Picture 10">
            <a:extLst>
              <a:ext uri="{FF2B5EF4-FFF2-40B4-BE49-F238E27FC236}">
                <a16:creationId xmlns:a16="http://schemas.microsoft.com/office/drawing/2014/main" id="{5DAD562A-AE33-5662-F524-13E9BFB463DE}"/>
              </a:ext>
            </a:extLst>
          </p:cNvPr>
          <p:cNvPicPr>
            <a:picLocks noChangeAspect="1"/>
          </p:cNvPicPr>
          <p:nvPr/>
        </p:nvPicPr>
        <p:blipFill>
          <a:blip r:embed="rId3"/>
          <a:stretch>
            <a:fillRect/>
          </a:stretch>
        </p:blipFill>
        <p:spPr>
          <a:xfrm>
            <a:off x="565608" y="4019089"/>
            <a:ext cx="11333374" cy="2749073"/>
          </a:xfrm>
          <a:prstGeom prst="rect">
            <a:avLst/>
          </a:prstGeom>
        </p:spPr>
      </p:pic>
    </p:spTree>
    <p:extLst>
      <p:ext uri="{BB962C8B-B14F-4D97-AF65-F5344CB8AC3E}">
        <p14:creationId xmlns:p14="http://schemas.microsoft.com/office/powerpoint/2010/main" val="55201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3AFD57-1562-B4B2-4324-7872267E5187}"/>
              </a:ext>
            </a:extLst>
          </p:cNvPr>
          <p:cNvSpPr txBox="1"/>
          <p:nvPr/>
        </p:nvSpPr>
        <p:spPr>
          <a:xfrm>
            <a:off x="339365" y="282804"/>
            <a:ext cx="7088957" cy="400110"/>
          </a:xfrm>
          <a:prstGeom prst="rect">
            <a:avLst/>
          </a:prstGeom>
          <a:noFill/>
        </p:spPr>
        <p:txBody>
          <a:bodyPr wrap="square" rtlCol="0">
            <a:spAutoFit/>
          </a:bodyPr>
          <a:lstStyle/>
          <a:p>
            <a:r>
              <a:rPr lang="en-US" sz="2000" dirty="0"/>
              <a:t>5.2.2- </a:t>
            </a:r>
            <a:r>
              <a:rPr lang="en-IN" sz="2000" dirty="0"/>
              <a:t>Recency / last order</a:t>
            </a:r>
          </a:p>
        </p:txBody>
      </p:sp>
      <p:sp>
        <p:nvSpPr>
          <p:cNvPr id="5" name="TextBox 4">
            <a:extLst>
              <a:ext uri="{FF2B5EF4-FFF2-40B4-BE49-F238E27FC236}">
                <a16:creationId xmlns:a16="http://schemas.microsoft.com/office/drawing/2014/main" id="{6FDF89A5-4E55-99C8-53EC-95C60E9AAD8A}"/>
              </a:ext>
            </a:extLst>
          </p:cNvPr>
          <p:cNvSpPr txBox="1"/>
          <p:nvPr/>
        </p:nvSpPr>
        <p:spPr>
          <a:xfrm>
            <a:off x="516118" y="682914"/>
            <a:ext cx="2179947" cy="369332"/>
          </a:xfrm>
          <a:prstGeom prst="rect">
            <a:avLst/>
          </a:prstGeom>
          <a:noFill/>
        </p:spPr>
        <p:txBody>
          <a:bodyPr wrap="square" rtlCol="0">
            <a:spAutoFit/>
          </a:bodyPr>
          <a:lstStyle/>
          <a:p>
            <a:r>
              <a:rPr lang="en-US" dirty="0"/>
              <a:t>Query-&gt;</a:t>
            </a:r>
            <a:endParaRPr lang="en-IN" dirty="0"/>
          </a:p>
        </p:txBody>
      </p:sp>
      <p:pic>
        <p:nvPicPr>
          <p:cNvPr id="11" name="Content Placeholder 10">
            <a:extLst>
              <a:ext uri="{FF2B5EF4-FFF2-40B4-BE49-F238E27FC236}">
                <a16:creationId xmlns:a16="http://schemas.microsoft.com/office/drawing/2014/main" id="{1BA9F8A3-1C0E-D3C2-BFC0-4B41C9D66248}"/>
              </a:ext>
            </a:extLst>
          </p:cNvPr>
          <p:cNvPicPr>
            <a:picLocks noGrp="1" noChangeAspect="1"/>
          </p:cNvPicPr>
          <p:nvPr>
            <p:ph idx="1"/>
          </p:nvPr>
        </p:nvPicPr>
        <p:blipFill>
          <a:blip r:embed="rId2"/>
          <a:stretch>
            <a:fillRect/>
          </a:stretch>
        </p:blipFill>
        <p:spPr>
          <a:xfrm>
            <a:off x="609796" y="1175707"/>
            <a:ext cx="8907118" cy="1867161"/>
          </a:xfrm>
        </p:spPr>
      </p:pic>
      <p:sp>
        <p:nvSpPr>
          <p:cNvPr id="12" name="TextBox 11">
            <a:extLst>
              <a:ext uri="{FF2B5EF4-FFF2-40B4-BE49-F238E27FC236}">
                <a16:creationId xmlns:a16="http://schemas.microsoft.com/office/drawing/2014/main" id="{F6A8E3C9-04E3-7D79-8621-72C84681786E}"/>
              </a:ext>
            </a:extLst>
          </p:cNvPr>
          <p:cNvSpPr txBox="1"/>
          <p:nvPr/>
        </p:nvSpPr>
        <p:spPr>
          <a:xfrm>
            <a:off x="516118" y="3244334"/>
            <a:ext cx="2595317" cy="369332"/>
          </a:xfrm>
          <a:prstGeom prst="rect">
            <a:avLst/>
          </a:prstGeom>
          <a:noFill/>
        </p:spPr>
        <p:txBody>
          <a:bodyPr wrap="square" rtlCol="0">
            <a:spAutoFit/>
          </a:bodyPr>
          <a:lstStyle/>
          <a:p>
            <a:r>
              <a:rPr lang="en-US" dirty="0"/>
              <a:t>Result-&gt;</a:t>
            </a:r>
            <a:endParaRPr lang="en-IN" dirty="0"/>
          </a:p>
        </p:txBody>
      </p:sp>
      <p:pic>
        <p:nvPicPr>
          <p:cNvPr id="15" name="Picture 14">
            <a:extLst>
              <a:ext uri="{FF2B5EF4-FFF2-40B4-BE49-F238E27FC236}">
                <a16:creationId xmlns:a16="http://schemas.microsoft.com/office/drawing/2014/main" id="{60D56AC4-91BC-DC6F-8247-DA1DCB8D957B}"/>
              </a:ext>
            </a:extLst>
          </p:cNvPr>
          <p:cNvPicPr>
            <a:picLocks noChangeAspect="1"/>
          </p:cNvPicPr>
          <p:nvPr/>
        </p:nvPicPr>
        <p:blipFill>
          <a:blip r:embed="rId3"/>
          <a:stretch>
            <a:fillRect/>
          </a:stretch>
        </p:blipFill>
        <p:spPr>
          <a:xfrm>
            <a:off x="609796" y="3683523"/>
            <a:ext cx="11296258" cy="2988297"/>
          </a:xfrm>
          <a:prstGeom prst="rect">
            <a:avLst/>
          </a:prstGeom>
        </p:spPr>
      </p:pic>
    </p:spTree>
    <p:extLst>
      <p:ext uri="{BB962C8B-B14F-4D97-AF65-F5344CB8AC3E}">
        <p14:creationId xmlns:p14="http://schemas.microsoft.com/office/powerpoint/2010/main" val="2100900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7657D4F-11F5-2075-17BB-8D1340F6751F}"/>
              </a:ext>
            </a:extLst>
          </p:cNvPr>
          <p:cNvPicPr>
            <a:picLocks noGrp="1" noChangeAspect="1"/>
          </p:cNvPicPr>
          <p:nvPr>
            <p:ph idx="1"/>
          </p:nvPr>
        </p:nvPicPr>
        <p:blipFill>
          <a:blip r:embed="rId2"/>
          <a:stretch>
            <a:fillRect/>
          </a:stretch>
        </p:blipFill>
        <p:spPr>
          <a:xfrm>
            <a:off x="648092" y="1223250"/>
            <a:ext cx="10131425" cy="1583540"/>
          </a:xfrm>
        </p:spPr>
      </p:pic>
      <p:sp>
        <p:nvSpPr>
          <p:cNvPr id="4" name="TextBox 3">
            <a:extLst>
              <a:ext uri="{FF2B5EF4-FFF2-40B4-BE49-F238E27FC236}">
                <a16:creationId xmlns:a16="http://schemas.microsoft.com/office/drawing/2014/main" id="{B9AACCEB-6BB1-BDF0-0169-F527F48C2ADE}"/>
              </a:ext>
            </a:extLst>
          </p:cNvPr>
          <p:cNvSpPr txBox="1"/>
          <p:nvPr/>
        </p:nvSpPr>
        <p:spPr>
          <a:xfrm>
            <a:off x="235670" y="207390"/>
            <a:ext cx="5860330" cy="400110"/>
          </a:xfrm>
          <a:prstGeom prst="rect">
            <a:avLst/>
          </a:prstGeom>
          <a:noFill/>
        </p:spPr>
        <p:txBody>
          <a:bodyPr wrap="square" rtlCol="0">
            <a:spAutoFit/>
          </a:bodyPr>
          <a:lstStyle/>
          <a:p>
            <a:r>
              <a:rPr lang="en-IN" sz="2000" dirty="0"/>
              <a:t>5.2.3 Recent activity (rolling windows)</a:t>
            </a:r>
          </a:p>
        </p:txBody>
      </p:sp>
      <p:sp>
        <p:nvSpPr>
          <p:cNvPr id="5" name="TextBox 4">
            <a:extLst>
              <a:ext uri="{FF2B5EF4-FFF2-40B4-BE49-F238E27FC236}">
                <a16:creationId xmlns:a16="http://schemas.microsoft.com/office/drawing/2014/main" id="{DECB9798-06C0-C49D-25A8-5B26DF5B6F55}"/>
              </a:ext>
            </a:extLst>
          </p:cNvPr>
          <p:cNvSpPr txBox="1"/>
          <p:nvPr/>
        </p:nvSpPr>
        <p:spPr>
          <a:xfrm>
            <a:off x="414779" y="697468"/>
            <a:ext cx="3176833" cy="369332"/>
          </a:xfrm>
          <a:prstGeom prst="rect">
            <a:avLst/>
          </a:prstGeom>
          <a:noFill/>
        </p:spPr>
        <p:txBody>
          <a:bodyPr wrap="square" rtlCol="0">
            <a:spAutoFit/>
          </a:bodyPr>
          <a:lstStyle/>
          <a:p>
            <a:r>
              <a:rPr lang="en-US" dirty="0"/>
              <a:t>Query-&gt;</a:t>
            </a:r>
            <a:endParaRPr lang="en-IN" dirty="0"/>
          </a:p>
        </p:txBody>
      </p:sp>
      <p:sp>
        <p:nvSpPr>
          <p:cNvPr id="8" name="TextBox 7">
            <a:extLst>
              <a:ext uri="{FF2B5EF4-FFF2-40B4-BE49-F238E27FC236}">
                <a16:creationId xmlns:a16="http://schemas.microsoft.com/office/drawing/2014/main" id="{E7286DAB-661A-6BD6-7F98-F08A7A3F018A}"/>
              </a:ext>
            </a:extLst>
          </p:cNvPr>
          <p:cNvSpPr txBox="1"/>
          <p:nvPr/>
        </p:nvSpPr>
        <p:spPr>
          <a:xfrm>
            <a:off x="479195" y="3042501"/>
            <a:ext cx="2686640" cy="369332"/>
          </a:xfrm>
          <a:prstGeom prst="rect">
            <a:avLst/>
          </a:prstGeom>
          <a:noFill/>
        </p:spPr>
        <p:txBody>
          <a:bodyPr wrap="square" rtlCol="0">
            <a:spAutoFit/>
          </a:bodyPr>
          <a:lstStyle/>
          <a:p>
            <a:r>
              <a:rPr lang="en-US" dirty="0"/>
              <a:t>Result-&gt;</a:t>
            </a:r>
            <a:endParaRPr lang="en-IN" dirty="0"/>
          </a:p>
        </p:txBody>
      </p:sp>
      <p:pic>
        <p:nvPicPr>
          <p:cNvPr id="11" name="Picture 10">
            <a:extLst>
              <a:ext uri="{FF2B5EF4-FFF2-40B4-BE49-F238E27FC236}">
                <a16:creationId xmlns:a16="http://schemas.microsoft.com/office/drawing/2014/main" id="{4B74DAD7-3F22-3B79-F353-8247E2E1649E}"/>
              </a:ext>
            </a:extLst>
          </p:cNvPr>
          <p:cNvPicPr>
            <a:picLocks noChangeAspect="1"/>
          </p:cNvPicPr>
          <p:nvPr/>
        </p:nvPicPr>
        <p:blipFill>
          <a:blip r:embed="rId3"/>
          <a:stretch>
            <a:fillRect/>
          </a:stretch>
        </p:blipFill>
        <p:spPr>
          <a:xfrm>
            <a:off x="648092" y="3515515"/>
            <a:ext cx="11298027" cy="3258325"/>
          </a:xfrm>
          <a:prstGeom prst="rect">
            <a:avLst/>
          </a:prstGeom>
        </p:spPr>
      </p:pic>
    </p:spTree>
    <p:extLst>
      <p:ext uri="{BB962C8B-B14F-4D97-AF65-F5344CB8AC3E}">
        <p14:creationId xmlns:p14="http://schemas.microsoft.com/office/powerpoint/2010/main" val="146727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2C06C88-4860-7120-265C-2969DBF4CED9}"/>
              </a:ext>
            </a:extLst>
          </p:cNvPr>
          <p:cNvPicPr>
            <a:picLocks noGrp="1" noChangeAspect="1"/>
          </p:cNvPicPr>
          <p:nvPr>
            <p:ph idx="1"/>
          </p:nvPr>
        </p:nvPicPr>
        <p:blipFill>
          <a:blip r:embed="rId2"/>
          <a:stretch>
            <a:fillRect/>
          </a:stretch>
        </p:blipFill>
        <p:spPr>
          <a:xfrm>
            <a:off x="563251" y="1397893"/>
            <a:ext cx="10131425" cy="1698893"/>
          </a:xfrm>
        </p:spPr>
      </p:pic>
      <p:sp>
        <p:nvSpPr>
          <p:cNvPr id="4" name="TextBox 3">
            <a:extLst>
              <a:ext uri="{FF2B5EF4-FFF2-40B4-BE49-F238E27FC236}">
                <a16:creationId xmlns:a16="http://schemas.microsoft.com/office/drawing/2014/main" id="{98EFF983-3299-6A08-E8CA-9867A0A9E5F4}"/>
              </a:ext>
            </a:extLst>
          </p:cNvPr>
          <p:cNvSpPr txBox="1"/>
          <p:nvPr/>
        </p:nvSpPr>
        <p:spPr>
          <a:xfrm>
            <a:off x="150829" y="216816"/>
            <a:ext cx="5740924" cy="461665"/>
          </a:xfrm>
          <a:prstGeom prst="rect">
            <a:avLst/>
          </a:prstGeom>
          <a:noFill/>
        </p:spPr>
        <p:txBody>
          <a:bodyPr wrap="square" rtlCol="0">
            <a:spAutoFit/>
          </a:bodyPr>
          <a:lstStyle/>
          <a:p>
            <a:r>
              <a:rPr lang="en-IN" sz="2400" dirty="0"/>
              <a:t>5.2.4  Simple encoding / flags</a:t>
            </a:r>
          </a:p>
        </p:txBody>
      </p:sp>
      <p:sp>
        <p:nvSpPr>
          <p:cNvPr id="8" name="TextBox 7">
            <a:extLst>
              <a:ext uri="{FF2B5EF4-FFF2-40B4-BE49-F238E27FC236}">
                <a16:creationId xmlns:a16="http://schemas.microsoft.com/office/drawing/2014/main" id="{A5EA7A34-DE4D-6A98-1DBE-618D9586E8B7}"/>
              </a:ext>
            </a:extLst>
          </p:cNvPr>
          <p:cNvSpPr txBox="1"/>
          <p:nvPr/>
        </p:nvSpPr>
        <p:spPr>
          <a:xfrm>
            <a:off x="563251" y="838986"/>
            <a:ext cx="3405434" cy="369332"/>
          </a:xfrm>
          <a:prstGeom prst="rect">
            <a:avLst/>
          </a:prstGeom>
          <a:noFill/>
        </p:spPr>
        <p:txBody>
          <a:bodyPr wrap="square" rtlCol="0">
            <a:spAutoFit/>
          </a:bodyPr>
          <a:lstStyle/>
          <a:p>
            <a:r>
              <a:rPr lang="en-US" dirty="0"/>
              <a:t>Query-&gt;</a:t>
            </a:r>
            <a:endParaRPr lang="en-IN" dirty="0"/>
          </a:p>
        </p:txBody>
      </p:sp>
      <p:sp>
        <p:nvSpPr>
          <p:cNvPr id="9" name="TextBox 8">
            <a:extLst>
              <a:ext uri="{FF2B5EF4-FFF2-40B4-BE49-F238E27FC236}">
                <a16:creationId xmlns:a16="http://schemas.microsoft.com/office/drawing/2014/main" id="{11E3A889-D699-534F-66A7-5D77BC4F309E}"/>
              </a:ext>
            </a:extLst>
          </p:cNvPr>
          <p:cNvSpPr txBox="1"/>
          <p:nvPr/>
        </p:nvSpPr>
        <p:spPr>
          <a:xfrm>
            <a:off x="497263" y="3186344"/>
            <a:ext cx="4150151" cy="369332"/>
          </a:xfrm>
          <a:prstGeom prst="rect">
            <a:avLst/>
          </a:prstGeom>
          <a:noFill/>
        </p:spPr>
        <p:txBody>
          <a:bodyPr wrap="square" rtlCol="0">
            <a:spAutoFit/>
          </a:bodyPr>
          <a:lstStyle/>
          <a:p>
            <a:r>
              <a:rPr lang="en-US" dirty="0"/>
              <a:t>Result-&gt;</a:t>
            </a:r>
            <a:endParaRPr lang="en-IN" dirty="0"/>
          </a:p>
        </p:txBody>
      </p:sp>
      <p:pic>
        <p:nvPicPr>
          <p:cNvPr id="12" name="Picture 11">
            <a:extLst>
              <a:ext uri="{FF2B5EF4-FFF2-40B4-BE49-F238E27FC236}">
                <a16:creationId xmlns:a16="http://schemas.microsoft.com/office/drawing/2014/main" id="{698056D4-BFB0-6EEC-51C7-48BB7C6205CE}"/>
              </a:ext>
            </a:extLst>
          </p:cNvPr>
          <p:cNvPicPr>
            <a:picLocks noChangeAspect="1"/>
          </p:cNvPicPr>
          <p:nvPr/>
        </p:nvPicPr>
        <p:blipFill>
          <a:blip r:embed="rId3"/>
          <a:stretch>
            <a:fillRect/>
          </a:stretch>
        </p:blipFill>
        <p:spPr>
          <a:xfrm>
            <a:off x="563251" y="3697580"/>
            <a:ext cx="11269745" cy="3082732"/>
          </a:xfrm>
          <a:prstGeom prst="rect">
            <a:avLst/>
          </a:prstGeom>
        </p:spPr>
      </p:pic>
    </p:spTree>
    <p:extLst>
      <p:ext uri="{BB962C8B-B14F-4D97-AF65-F5344CB8AC3E}">
        <p14:creationId xmlns:p14="http://schemas.microsoft.com/office/powerpoint/2010/main" val="126844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FF5138-E056-B622-43DE-FE0C304E7117}"/>
              </a:ext>
            </a:extLst>
          </p:cNvPr>
          <p:cNvSpPr txBox="1"/>
          <p:nvPr/>
        </p:nvSpPr>
        <p:spPr>
          <a:xfrm>
            <a:off x="254523" y="216817"/>
            <a:ext cx="10492033" cy="461665"/>
          </a:xfrm>
          <a:prstGeom prst="rect">
            <a:avLst/>
          </a:prstGeom>
          <a:noFill/>
        </p:spPr>
        <p:txBody>
          <a:bodyPr wrap="square" rtlCol="0">
            <a:spAutoFit/>
          </a:bodyPr>
          <a:lstStyle/>
          <a:p>
            <a:r>
              <a:rPr lang="en-US" sz="2400" dirty="0"/>
              <a:t>5.3  LOAD into Feature Store — how to store engineered features</a:t>
            </a:r>
            <a:endParaRPr lang="en-IN" sz="2400" dirty="0"/>
          </a:p>
        </p:txBody>
      </p:sp>
      <p:sp>
        <p:nvSpPr>
          <p:cNvPr id="12" name="Content Placeholder 11">
            <a:extLst>
              <a:ext uri="{FF2B5EF4-FFF2-40B4-BE49-F238E27FC236}">
                <a16:creationId xmlns:a16="http://schemas.microsoft.com/office/drawing/2014/main" id="{C3B6E5A7-CC64-4F14-7DAB-035E105CC662}"/>
              </a:ext>
            </a:extLst>
          </p:cNvPr>
          <p:cNvSpPr>
            <a:spLocks noGrp="1"/>
          </p:cNvSpPr>
          <p:nvPr>
            <p:ph idx="1"/>
          </p:nvPr>
        </p:nvSpPr>
        <p:spPr>
          <a:xfrm>
            <a:off x="493338" y="4713"/>
            <a:ext cx="11444139" cy="5731497"/>
          </a:xfrm>
        </p:spPr>
        <p:txBody>
          <a:bodyPr/>
          <a:lstStyle/>
          <a:p>
            <a:pPr marL="0" indent="0">
              <a:buNone/>
            </a:pPr>
            <a:r>
              <a:rPr lang="en-US" b="1" dirty="0"/>
              <a:t>Objective:</a:t>
            </a:r>
            <a:br>
              <a:rPr lang="en-US" dirty="0"/>
            </a:br>
            <a:r>
              <a:rPr lang="en-US" dirty="0"/>
              <a:t>After performing feature engineering (aggregations, encoding, recency, etc.), the next step is to </a:t>
            </a:r>
            <a:r>
              <a:rPr lang="en-US" b="1" dirty="0"/>
              <a:t>store the transformed features in a centralized table</a:t>
            </a:r>
            <a:r>
              <a:rPr lang="en-US" dirty="0"/>
              <a:t>. This table acts as a </a:t>
            </a:r>
            <a:r>
              <a:rPr lang="en-US" b="1" dirty="0"/>
              <a:t>feature store</a:t>
            </a:r>
            <a:r>
              <a:rPr lang="en-US" dirty="0"/>
              <a:t>, which allows machine learning models to efficiently retrieve cleaned and preprocessed features without repeating computations.</a:t>
            </a:r>
          </a:p>
          <a:p>
            <a:pPr marL="0" indent="0">
              <a:buNone/>
            </a:pPr>
            <a:r>
              <a:rPr lang="en-IN" dirty="0"/>
              <a:t>Explanation:</a:t>
            </a:r>
            <a:endParaRPr lang="en-US" dirty="0"/>
          </a:p>
          <a:p>
            <a:pPr marL="0" indent="0">
              <a:buNone/>
            </a:pPr>
            <a:r>
              <a:rPr lang="en-US" dirty="0"/>
              <a:t>-&gt;We first create a personal database (MY_DB) and a schema (WORKING_SCHEMA) to store our features.</a:t>
            </a:r>
            <a:br>
              <a:rPr lang="en-US" dirty="0"/>
            </a:br>
            <a:r>
              <a:rPr lang="en-US" dirty="0"/>
              <a:t>-&gt;Using the CREATE OR REPLACE TABLE statement, we consolidate all transformed features (total orders, total spent,          average order value, recency, rolling window activity, and active flags) into a single feature store table named </a:t>
            </a:r>
            <a:r>
              <a:rPr lang="en-US" dirty="0" err="1"/>
              <a:t>customer_feature_store</a:t>
            </a:r>
            <a:r>
              <a:rPr lang="en-US" dirty="0"/>
              <a:t>.</a:t>
            </a:r>
            <a:br>
              <a:rPr lang="en-US" dirty="0"/>
            </a:br>
            <a:r>
              <a:rPr lang="en-US" dirty="0"/>
              <a:t>-&gt;This approach ensures that all features are centralized, consistent, and easily accessible for downstream ML pipelines.</a:t>
            </a:r>
            <a:br>
              <a:rPr lang="en-US" dirty="0"/>
            </a:br>
            <a:r>
              <a:rPr lang="en-US" dirty="0"/>
              <a:t>-&gt;Storing features in a feature store avoids duplicate computations, improves reproducibility, and allows scalable access by multiple models or analysts.</a:t>
            </a:r>
          </a:p>
        </p:txBody>
      </p:sp>
    </p:spTree>
    <p:extLst>
      <p:ext uri="{BB962C8B-B14F-4D97-AF65-F5344CB8AC3E}">
        <p14:creationId xmlns:p14="http://schemas.microsoft.com/office/powerpoint/2010/main" val="3598863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75AFA1-CA42-C746-DB91-7D6D8C466A2E}"/>
              </a:ext>
            </a:extLst>
          </p:cNvPr>
          <p:cNvSpPr txBox="1"/>
          <p:nvPr/>
        </p:nvSpPr>
        <p:spPr>
          <a:xfrm>
            <a:off x="141402" y="235670"/>
            <a:ext cx="5260157" cy="369332"/>
          </a:xfrm>
          <a:prstGeom prst="rect">
            <a:avLst/>
          </a:prstGeom>
          <a:noFill/>
        </p:spPr>
        <p:txBody>
          <a:bodyPr wrap="square" rtlCol="0">
            <a:spAutoFit/>
          </a:bodyPr>
          <a:lstStyle/>
          <a:p>
            <a:r>
              <a:rPr lang="en-US" dirty="0"/>
              <a:t>Query-&gt;</a:t>
            </a:r>
            <a:endParaRPr lang="en-IN" dirty="0"/>
          </a:p>
        </p:txBody>
      </p:sp>
      <p:pic>
        <p:nvPicPr>
          <p:cNvPr id="6" name="Picture 5">
            <a:extLst>
              <a:ext uri="{FF2B5EF4-FFF2-40B4-BE49-F238E27FC236}">
                <a16:creationId xmlns:a16="http://schemas.microsoft.com/office/drawing/2014/main" id="{B934F329-8A41-7A7F-ADFF-208353E21A21}"/>
              </a:ext>
            </a:extLst>
          </p:cNvPr>
          <p:cNvPicPr>
            <a:picLocks noChangeAspect="1"/>
          </p:cNvPicPr>
          <p:nvPr/>
        </p:nvPicPr>
        <p:blipFill>
          <a:blip r:embed="rId2"/>
          <a:stretch>
            <a:fillRect/>
          </a:stretch>
        </p:blipFill>
        <p:spPr>
          <a:xfrm>
            <a:off x="0" y="812421"/>
            <a:ext cx="12192000" cy="4315760"/>
          </a:xfrm>
          <a:prstGeom prst="rect">
            <a:avLst/>
          </a:prstGeom>
        </p:spPr>
      </p:pic>
      <p:sp>
        <p:nvSpPr>
          <p:cNvPr id="7" name="TextBox 6">
            <a:extLst>
              <a:ext uri="{FF2B5EF4-FFF2-40B4-BE49-F238E27FC236}">
                <a16:creationId xmlns:a16="http://schemas.microsoft.com/office/drawing/2014/main" id="{A45BCD50-DF4B-263D-72AC-961C6949A97C}"/>
              </a:ext>
            </a:extLst>
          </p:cNvPr>
          <p:cNvSpPr txBox="1"/>
          <p:nvPr/>
        </p:nvSpPr>
        <p:spPr>
          <a:xfrm>
            <a:off x="141402" y="5299580"/>
            <a:ext cx="1574277" cy="369332"/>
          </a:xfrm>
          <a:prstGeom prst="rect">
            <a:avLst/>
          </a:prstGeom>
          <a:noFill/>
        </p:spPr>
        <p:txBody>
          <a:bodyPr wrap="square" rtlCol="0">
            <a:spAutoFit/>
          </a:bodyPr>
          <a:lstStyle/>
          <a:p>
            <a:r>
              <a:rPr lang="en-US" dirty="0"/>
              <a:t>Result-&gt;</a:t>
            </a:r>
            <a:endParaRPr lang="en-IN" dirty="0"/>
          </a:p>
        </p:txBody>
      </p:sp>
      <p:pic>
        <p:nvPicPr>
          <p:cNvPr id="10" name="Picture 9">
            <a:extLst>
              <a:ext uri="{FF2B5EF4-FFF2-40B4-BE49-F238E27FC236}">
                <a16:creationId xmlns:a16="http://schemas.microsoft.com/office/drawing/2014/main" id="{31CCC715-85A8-E785-3AF0-15A0F0ED8B70}"/>
              </a:ext>
            </a:extLst>
          </p:cNvPr>
          <p:cNvPicPr>
            <a:picLocks noChangeAspect="1"/>
          </p:cNvPicPr>
          <p:nvPr/>
        </p:nvPicPr>
        <p:blipFill>
          <a:blip r:embed="rId3"/>
          <a:stretch>
            <a:fillRect/>
          </a:stretch>
        </p:blipFill>
        <p:spPr>
          <a:xfrm>
            <a:off x="1388450" y="5269183"/>
            <a:ext cx="7602011" cy="1552792"/>
          </a:xfrm>
          <a:prstGeom prst="rect">
            <a:avLst/>
          </a:prstGeom>
        </p:spPr>
      </p:pic>
    </p:spTree>
    <p:extLst>
      <p:ext uri="{BB962C8B-B14F-4D97-AF65-F5344CB8AC3E}">
        <p14:creationId xmlns:p14="http://schemas.microsoft.com/office/powerpoint/2010/main" val="1534414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14D140-C0E8-8DEE-46D4-B46A21A110B1}"/>
              </a:ext>
            </a:extLst>
          </p:cNvPr>
          <p:cNvSpPr>
            <a:spLocks noGrp="1"/>
          </p:cNvSpPr>
          <p:nvPr>
            <p:ph idx="1"/>
          </p:nvPr>
        </p:nvSpPr>
        <p:spPr>
          <a:xfrm>
            <a:off x="591534" y="872640"/>
            <a:ext cx="10131425" cy="5112719"/>
          </a:xfrm>
        </p:spPr>
        <p:txBody>
          <a:bodyPr>
            <a:normAutofit/>
          </a:bodyPr>
          <a:lstStyle/>
          <a:p>
            <a:pPr marL="0" indent="0">
              <a:buNone/>
            </a:pPr>
            <a:r>
              <a:rPr lang="en-US" b="1" dirty="0"/>
              <a:t>Objective:</a:t>
            </a:r>
          </a:p>
          <a:p>
            <a:pPr marL="0" indent="0">
              <a:buNone/>
            </a:pPr>
            <a:r>
              <a:rPr lang="en-US" dirty="0"/>
              <a:t>Once features are stored in a centralized feature store, machine learning models need to </a:t>
            </a:r>
            <a:r>
              <a:rPr lang="en-US" b="1" dirty="0"/>
              <a:t>retrieve these features efficiently</a:t>
            </a:r>
            <a:r>
              <a:rPr lang="en-US" dirty="0"/>
              <a:t> for training and inference. The goal is to ensure that models always use </a:t>
            </a:r>
            <a:r>
              <a:rPr lang="en-US" b="1" dirty="0"/>
              <a:t>consistent, preprocessed, and up-to-date data</a:t>
            </a:r>
            <a:r>
              <a:rPr lang="en-US" dirty="0"/>
              <a:t>.</a:t>
            </a:r>
          </a:p>
          <a:p>
            <a:pPr marL="0" indent="0">
              <a:buNone/>
            </a:pPr>
            <a:r>
              <a:rPr lang="en-IN" dirty="0"/>
              <a:t>Explanation:</a:t>
            </a:r>
            <a:endParaRPr lang="en-US" dirty="0"/>
          </a:p>
          <a:p>
            <a:r>
              <a:rPr lang="en-US" dirty="0"/>
              <a:t>The feature store acts as a single source of truth containing all engineered features.</a:t>
            </a:r>
          </a:p>
          <a:p>
            <a:r>
              <a:rPr lang="en-US" dirty="0"/>
              <a:t>ML pipelines can query this store directly using SQL (if using Snowflake for model training) or connect via Snowflake connectors from Python, Spark, or other ML environments.</a:t>
            </a:r>
          </a:p>
          <a:p>
            <a:pPr>
              <a:buNone/>
            </a:pPr>
            <a:r>
              <a:rPr lang="en-US" dirty="0"/>
              <a:t>This allows models to:</a:t>
            </a:r>
          </a:p>
          <a:p>
            <a:pPr>
              <a:buFont typeface="Arial" panose="020B0604020202020204" pitchFamily="34" charset="0"/>
              <a:buChar char="•"/>
            </a:pPr>
            <a:r>
              <a:rPr lang="en-US" dirty="0"/>
              <a:t>Fetch features on-demand for specific customers or time periods.</a:t>
            </a:r>
          </a:p>
          <a:p>
            <a:pPr>
              <a:buFont typeface="Arial" panose="020B0604020202020204" pitchFamily="34" charset="0"/>
              <a:buChar char="•"/>
            </a:pPr>
            <a:r>
              <a:rPr lang="en-US" dirty="0"/>
              <a:t>Avoid re-computation of the same feature logic.</a:t>
            </a:r>
          </a:p>
          <a:p>
            <a:pPr>
              <a:buFont typeface="Arial" panose="020B0604020202020204" pitchFamily="34" charset="0"/>
              <a:buChar char="•"/>
            </a:pPr>
            <a:r>
              <a:rPr lang="en-US" dirty="0"/>
              <a:t>Maintain reproducibility, ensuring training and inference use identical feature definitions.</a:t>
            </a:r>
          </a:p>
          <a:p>
            <a:pPr marL="0" indent="0">
              <a:buNone/>
            </a:pPr>
            <a:endParaRPr lang="en-IN" dirty="0"/>
          </a:p>
        </p:txBody>
      </p:sp>
      <p:sp>
        <p:nvSpPr>
          <p:cNvPr id="4" name="TextBox 3">
            <a:extLst>
              <a:ext uri="{FF2B5EF4-FFF2-40B4-BE49-F238E27FC236}">
                <a16:creationId xmlns:a16="http://schemas.microsoft.com/office/drawing/2014/main" id="{300235BB-6B7D-35F2-BABD-D279ED222AF1}"/>
              </a:ext>
            </a:extLst>
          </p:cNvPr>
          <p:cNvSpPr txBox="1"/>
          <p:nvPr/>
        </p:nvSpPr>
        <p:spPr>
          <a:xfrm>
            <a:off x="226243" y="216816"/>
            <a:ext cx="10256363" cy="461665"/>
          </a:xfrm>
          <a:prstGeom prst="rect">
            <a:avLst/>
          </a:prstGeom>
          <a:noFill/>
        </p:spPr>
        <p:txBody>
          <a:bodyPr wrap="square" rtlCol="0">
            <a:spAutoFit/>
          </a:bodyPr>
          <a:lstStyle/>
          <a:p>
            <a:r>
              <a:rPr lang="en-US" sz="2400" dirty="0"/>
              <a:t>5.4  Access for ML: How can ML models retrieve features from the store?</a:t>
            </a:r>
            <a:endParaRPr lang="en-IN" sz="2400" dirty="0"/>
          </a:p>
        </p:txBody>
      </p:sp>
    </p:spTree>
    <p:extLst>
      <p:ext uri="{BB962C8B-B14F-4D97-AF65-F5344CB8AC3E}">
        <p14:creationId xmlns:p14="http://schemas.microsoft.com/office/powerpoint/2010/main" val="418656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EC1C-F300-95DD-C97B-C32EA604D94E}"/>
              </a:ext>
            </a:extLst>
          </p:cNvPr>
          <p:cNvSpPr>
            <a:spLocks noGrp="1"/>
          </p:cNvSpPr>
          <p:nvPr>
            <p:ph type="title"/>
          </p:nvPr>
        </p:nvSpPr>
        <p:spPr>
          <a:xfrm>
            <a:off x="685801" y="609600"/>
            <a:ext cx="10131425" cy="743339"/>
          </a:xfrm>
        </p:spPr>
        <p:txBody>
          <a:bodyPr>
            <a:normAutofit/>
          </a:bodyPr>
          <a:lstStyle/>
          <a:p>
            <a:r>
              <a:rPr lang="en-IN" sz="2800" b="1" dirty="0">
                <a:solidFill>
                  <a:schemeClr val="accent2">
                    <a:lumMod val="20000"/>
                    <a:lumOff val="80000"/>
                  </a:schemeClr>
                </a:solidFill>
              </a:rPr>
              <a:t>Scope of Work</a:t>
            </a:r>
          </a:p>
        </p:txBody>
      </p:sp>
      <p:sp>
        <p:nvSpPr>
          <p:cNvPr id="3" name="Content Placeholder 2">
            <a:extLst>
              <a:ext uri="{FF2B5EF4-FFF2-40B4-BE49-F238E27FC236}">
                <a16:creationId xmlns:a16="http://schemas.microsoft.com/office/drawing/2014/main" id="{CF72D995-DD5D-8E18-C377-C7195D0D2A57}"/>
              </a:ext>
            </a:extLst>
          </p:cNvPr>
          <p:cNvSpPr>
            <a:spLocks noGrp="1"/>
          </p:cNvSpPr>
          <p:nvPr>
            <p:ph idx="1"/>
          </p:nvPr>
        </p:nvSpPr>
        <p:spPr>
          <a:xfrm>
            <a:off x="685801" y="1446245"/>
            <a:ext cx="10131425" cy="4935894"/>
          </a:xfrm>
        </p:spPr>
        <p:txBody>
          <a:bodyPr>
            <a:normAutofit lnSpcReduction="10000"/>
          </a:bodyPr>
          <a:lstStyle/>
          <a:p>
            <a:pPr>
              <a:buNone/>
            </a:pPr>
            <a:r>
              <a:rPr lang="en-US" dirty="0"/>
              <a:t>The scope of this assignment  is to implement an end-to-end </a:t>
            </a:r>
            <a:r>
              <a:rPr lang="en-US" b="1" dirty="0"/>
              <a:t>feature engineering and management</a:t>
            </a:r>
          </a:p>
          <a:p>
            <a:pPr>
              <a:buNone/>
            </a:pPr>
            <a:r>
              <a:rPr lang="en-US" b="1" dirty="0"/>
              <a:t>pipeline</a:t>
            </a:r>
            <a:r>
              <a:rPr lang="en-US" dirty="0"/>
              <a:t> using </a:t>
            </a:r>
            <a:r>
              <a:rPr lang="en-US" b="1" dirty="0"/>
              <a:t>Snowflake and its Feature Store</a:t>
            </a:r>
            <a:r>
              <a:rPr lang="en-US" dirty="0"/>
              <a:t>. </a:t>
            </a:r>
          </a:p>
          <a:p>
            <a:pPr>
              <a:buNone/>
            </a:pPr>
            <a:r>
              <a:rPr lang="en-US" dirty="0"/>
              <a:t>The work covers the following key activities:</a:t>
            </a:r>
          </a:p>
          <a:p>
            <a:pPr>
              <a:buFont typeface="+mj-lt"/>
              <a:buAutoNum type="arabicPeriod"/>
            </a:pPr>
            <a:r>
              <a:rPr lang="en-US" dirty="0"/>
              <a:t>Setting up a Snowflake trial account and preparing the working environment.</a:t>
            </a:r>
          </a:p>
          <a:p>
            <a:pPr>
              <a:buFont typeface="+mj-lt"/>
              <a:buAutoNum type="arabicPeriod"/>
            </a:pPr>
            <a:r>
              <a:rPr lang="en-US" dirty="0"/>
              <a:t>Ingesting and exploring raw datasets, followed by data cleaning and preprocessing.</a:t>
            </a:r>
          </a:p>
          <a:p>
            <a:pPr>
              <a:buFont typeface="+mj-lt"/>
              <a:buAutoNum type="arabicPeriod"/>
            </a:pPr>
            <a:r>
              <a:rPr lang="en-US" dirty="0"/>
              <a:t>Designing and engineering meaningful features using SQL and Snowpark.</a:t>
            </a:r>
          </a:p>
          <a:p>
            <a:pPr>
              <a:buFont typeface="+mj-lt"/>
              <a:buAutoNum type="arabicPeriod"/>
            </a:pPr>
            <a:r>
              <a:rPr lang="en-US" dirty="0"/>
              <a:t>Registering entities and Feature Views in Snowflake Feature Store with proper versioning and metadata.</a:t>
            </a:r>
          </a:p>
          <a:p>
            <a:pPr>
              <a:buFont typeface="+mj-lt"/>
              <a:buAutoNum type="arabicPeriod"/>
            </a:pPr>
            <a:r>
              <a:rPr lang="en-US" dirty="0"/>
              <a:t>Generating training datasets with point-in-time correctness to ensure model reliability.</a:t>
            </a:r>
          </a:p>
          <a:p>
            <a:pPr>
              <a:buFont typeface="+mj-lt"/>
              <a:buAutoNum type="arabicPeriod"/>
            </a:pPr>
            <a:r>
              <a:rPr lang="en-US" dirty="0"/>
              <a:t>Training and evaluating a machine learning model using the engineered features.</a:t>
            </a:r>
          </a:p>
          <a:p>
            <a:pPr>
              <a:buFont typeface="+mj-lt"/>
              <a:buAutoNum type="arabicPeriod"/>
            </a:pPr>
            <a:r>
              <a:rPr lang="en-US" dirty="0"/>
              <a:t>Demonstrating feature refresh automation and production readiness through scheduling and governance features.</a:t>
            </a:r>
          </a:p>
          <a:p>
            <a:pPr>
              <a:buFont typeface="+mj-lt"/>
              <a:buAutoNum type="arabicPeriod"/>
            </a:pPr>
            <a:r>
              <a:rPr lang="en-US" dirty="0"/>
              <a:t>Preparing professional deliverables including a project report, code repository, presentation slides, and a video walkthrough.</a:t>
            </a:r>
          </a:p>
          <a:p>
            <a:endParaRPr lang="en-IN" dirty="0"/>
          </a:p>
        </p:txBody>
      </p:sp>
    </p:spTree>
    <p:extLst>
      <p:ext uri="{BB962C8B-B14F-4D97-AF65-F5344CB8AC3E}">
        <p14:creationId xmlns:p14="http://schemas.microsoft.com/office/powerpoint/2010/main" val="198815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4FA447B-0BF5-0665-6A45-6E4832112995}"/>
              </a:ext>
            </a:extLst>
          </p:cNvPr>
          <p:cNvPicPr>
            <a:picLocks noGrp="1" noChangeAspect="1"/>
          </p:cNvPicPr>
          <p:nvPr>
            <p:ph idx="1"/>
          </p:nvPr>
        </p:nvPicPr>
        <p:blipFill>
          <a:blip r:embed="rId2"/>
          <a:stretch>
            <a:fillRect/>
          </a:stretch>
        </p:blipFill>
        <p:spPr>
          <a:xfrm>
            <a:off x="685800" y="1420393"/>
            <a:ext cx="10131425" cy="1924546"/>
          </a:xfrm>
        </p:spPr>
      </p:pic>
      <p:sp>
        <p:nvSpPr>
          <p:cNvPr id="4" name="TextBox 3">
            <a:extLst>
              <a:ext uri="{FF2B5EF4-FFF2-40B4-BE49-F238E27FC236}">
                <a16:creationId xmlns:a16="http://schemas.microsoft.com/office/drawing/2014/main" id="{C0F54CFA-50A0-86C4-E317-ABB5611DDECD}"/>
              </a:ext>
            </a:extLst>
          </p:cNvPr>
          <p:cNvSpPr txBox="1"/>
          <p:nvPr/>
        </p:nvSpPr>
        <p:spPr>
          <a:xfrm>
            <a:off x="188536" y="282804"/>
            <a:ext cx="9021452" cy="400110"/>
          </a:xfrm>
          <a:prstGeom prst="rect">
            <a:avLst/>
          </a:prstGeom>
          <a:noFill/>
        </p:spPr>
        <p:txBody>
          <a:bodyPr wrap="square" rtlCol="0">
            <a:spAutoFit/>
          </a:bodyPr>
          <a:lstStyle/>
          <a:p>
            <a:r>
              <a:rPr lang="en-US" sz="2000" b="1" dirty="0"/>
              <a:t>Two common use cases:</a:t>
            </a:r>
            <a:r>
              <a:rPr lang="en-US" sz="2000" dirty="0"/>
              <a:t> </a:t>
            </a:r>
            <a:r>
              <a:rPr lang="en-US" sz="2000" b="1" dirty="0"/>
              <a:t>(A) Batch training</a:t>
            </a:r>
            <a:r>
              <a:rPr lang="en-US" sz="2000" dirty="0"/>
              <a:t> and </a:t>
            </a:r>
            <a:r>
              <a:rPr lang="en-US" sz="2000" b="1" dirty="0"/>
              <a:t>(B) Online inference</a:t>
            </a:r>
            <a:endParaRPr lang="en-IN" sz="2000" dirty="0"/>
          </a:p>
        </p:txBody>
      </p:sp>
      <p:sp>
        <p:nvSpPr>
          <p:cNvPr id="5" name="TextBox 4">
            <a:extLst>
              <a:ext uri="{FF2B5EF4-FFF2-40B4-BE49-F238E27FC236}">
                <a16:creationId xmlns:a16="http://schemas.microsoft.com/office/drawing/2014/main" id="{7D9C389B-0B80-1FA7-26A4-865EFECD08BA}"/>
              </a:ext>
            </a:extLst>
          </p:cNvPr>
          <p:cNvSpPr txBox="1"/>
          <p:nvPr/>
        </p:nvSpPr>
        <p:spPr>
          <a:xfrm>
            <a:off x="527901" y="820132"/>
            <a:ext cx="7814821" cy="369332"/>
          </a:xfrm>
          <a:prstGeom prst="rect">
            <a:avLst/>
          </a:prstGeom>
          <a:noFill/>
        </p:spPr>
        <p:txBody>
          <a:bodyPr wrap="square" rtlCol="0">
            <a:spAutoFit/>
          </a:bodyPr>
          <a:lstStyle/>
          <a:p>
            <a:r>
              <a:rPr lang="en-US" dirty="0"/>
              <a:t>A. Batch training (example: join features with labels inside Snowflake)  </a:t>
            </a:r>
            <a:endParaRPr lang="en-IN" dirty="0"/>
          </a:p>
        </p:txBody>
      </p:sp>
      <p:pic>
        <p:nvPicPr>
          <p:cNvPr id="11" name="Picture 10">
            <a:extLst>
              <a:ext uri="{FF2B5EF4-FFF2-40B4-BE49-F238E27FC236}">
                <a16:creationId xmlns:a16="http://schemas.microsoft.com/office/drawing/2014/main" id="{5BF70FBC-BA85-C39B-F406-28866C2F1B67}"/>
              </a:ext>
            </a:extLst>
          </p:cNvPr>
          <p:cNvPicPr>
            <a:picLocks noChangeAspect="1"/>
          </p:cNvPicPr>
          <p:nvPr/>
        </p:nvPicPr>
        <p:blipFill>
          <a:blip r:embed="rId3"/>
          <a:stretch>
            <a:fillRect/>
          </a:stretch>
        </p:blipFill>
        <p:spPr>
          <a:xfrm>
            <a:off x="685800" y="3585907"/>
            <a:ext cx="7611537" cy="1781424"/>
          </a:xfrm>
          <a:prstGeom prst="rect">
            <a:avLst/>
          </a:prstGeom>
        </p:spPr>
      </p:pic>
    </p:spTree>
    <p:extLst>
      <p:ext uri="{BB962C8B-B14F-4D97-AF65-F5344CB8AC3E}">
        <p14:creationId xmlns:p14="http://schemas.microsoft.com/office/powerpoint/2010/main" val="148459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26AE217-B192-45F0-AE21-99D0AD54C569}"/>
              </a:ext>
            </a:extLst>
          </p:cNvPr>
          <p:cNvPicPr>
            <a:picLocks noGrp="1" noChangeAspect="1"/>
          </p:cNvPicPr>
          <p:nvPr>
            <p:ph idx="1"/>
          </p:nvPr>
        </p:nvPicPr>
        <p:blipFill>
          <a:blip r:embed="rId2"/>
          <a:stretch>
            <a:fillRect/>
          </a:stretch>
        </p:blipFill>
        <p:spPr>
          <a:xfrm>
            <a:off x="111190" y="1954009"/>
            <a:ext cx="5658640" cy="1495634"/>
          </a:xfrm>
        </p:spPr>
      </p:pic>
      <p:pic>
        <p:nvPicPr>
          <p:cNvPr id="5" name="Picture 4">
            <a:extLst>
              <a:ext uri="{FF2B5EF4-FFF2-40B4-BE49-F238E27FC236}">
                <a16:creationId xmlns:a16="http://schemas.microsoft.com/office/drawing/2014/main" id="{33A570ED-B5A0-6863-1819-55AC2432BA2F}"/>
              </a:ext>
            </a:extLst>
          </p:cNvPr>
          <p:cNvPicPr>
            <a:picLocks noChangeAspect="1"/>
          </p:cNvPicPr>
          <p:nvPr/>
        </p:nvPicPr>
        <p:blipFill>
          <a:blip r:embed="rId3"/>
          <a:stretch>
            <a:fillRect/>
          </a:stretch>
        </p:blipFill>
        <p:spPr>
          <a:xfrm>
            <a:off x="111190" y="114603"/>
            <a:ext cx="11498280" cy="1686160"/>
          </a:xfrm>
          <a:prstGeom prst="rect">
            <a:avLst/>
          </a:prstGeom>
        </p:spPr>
      </p:pic>
      <p:pic>
        <p:nvPicPr>
          <p:cNvPr id="10" name="Picture 9">
            <a:extLst>
              <a:ext uri="{FF2B5EF4-FFF2-40B4-BE49-F238E27FC236}">
                <a16:creationId xmlns:a16="http://schemas.microsoft.com/office/drawing/2014/main" id="{9DBAC0DB-BB23-AD0E-87AA-23D5FEEF4157}"/>
              </a:ext>
            </a:extLst>
          </p:cNvPr>
          <p:cNvPicPr>
            <a:picLocks noChangeAspect="1"/>
          </p:cNvPicPr>
          <p:nvPr/>
        </p:nvPicPr>
        <p:blipFill>
          <a:blip r:embed="rId4"/>
          <a:stretch>
            <a:fillRect/>
          </a:stretch>
        </p:blipFill>
        <p:spPr>
          <a:xfrm>
            <a:off x="111190" y="3602889"/>
            <a:ext cx="5896798" cy="781159"/>
          </a:xfrm>
          <a:prstGeom prst="rect">
            <a:avLst/>
          </a:prstGeom>
        </p:spPr>
      </p:pic>
      <p:pic>
        <p:nvPicPr>
          <p:cNvPr id="13" name="Picture 12">
            <a:extLst>
              <a:ext uri="{FF2B5EF4-FFF2-40B4-BE49-F238E27FC236}">
                <a16:creationId xmlns:a16="http://schemas.microsoft.com/office/drawing/2014/main" id="{18121A19-5CE4-9FAE-694D-7B2901CF13FA}"/>
              </a:ext>
            </a:extLst>
          </p:cNvPr>
          <p:cNvPicPr>
            <a:picLocks noChangeAspect="1"/>
          </p:cNvPicPr>
          <p:nvPr/>
        </p:nvPicPr>
        <p:blipFill>
          <a:blip r:embed="rId5"/>
          <a:stretch>
            <a:fillRect/>
          </a:stretch>
        </p:blipFill>
        <p:spPr>
          <a:xfrm>
            <a:off x="88014" y="4431006"/>
            <a:ext cx="11978295" cy="2312391"/>
          </a:xfrm>
          <a:prstGeom prst="rect">
            <a:avLst/>
          </a:prstGeom>
        </p:spPr>
      </p:pic>
    </p:spTree>
    <p:extLst>
      <p:ext uri="{BB962C8B-B14F-4D97-AF65-F5344CB8AC3E}">
        <p14:creationId xmlns:p14="http://schemas.microsoft.com/office/powerpoint/2010/main" val="2288291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539F8F3-E2D3-64C2-6B50-59F3D24CD983}"/>
              </a:ext>
            </a:extLst>
          </p:cNvPr>
          <p:cNvPicPr>
            <a:picLocks noGrp="1" noChangeAspect="1"/>
          </p:cNvPicPr>
          <p:nvPr>
            <p:ph idx="1"/>
          </p:nvPr>
        </p:nvPicPr>
        <p:blipFill>
          <a:blip r:embed="rId2"/>
          <a:stretch>
            <a:fillRect/>
          </a:stretch>
        </p:blipFill>
        <p:spPr>
          <a:xfrm>
            <a:off x="1442301" y="1353341"/>
            <a:ext cx="7239786" cy="4679814"/>
          </a:xfrm>
        </p:spPr>
      </p:pic>
      <p:sp>
        <p:nvSpPr>
          <p:cNvPr id="4" name="TextBox 3">
            <a:extLst>
              <a:ext uri="{FF2B5EF4-FFF2-40B4-BE49-F238E27FC236}">
                <a16:creationId xmlns:a16="http://schemas.microsoft.com/office/drawing/2014/main" id="{EB2DFDDC-C52B-81FF-C2D4-3F256B870D77}"/>
              </a:ext>
            </a:extLst>
          </p:cNvPr>
          <p:cNvSpPr txBox="1"/>
          <p:nvPr/>
        </p:nvSpPr>
        <p:spPr>
          <a:xfrm>
            <a:off x="122548" y="169682"/>
            <a:ext cx="9445658" cy="400110"/>
          </a:xfrm>
          <a:prstGeom prst="rect">
            <a:avLst/>
          </a:prstGeom>
          <a:noFill/>
        </p:spPr>
        <p:txBody>
          <a:bodyPr wrap="square" rtlCol="0">
            <a:spAutoFit/>
          </a:bodyPr>
          <a:lstStyle/>
          <a:p>
            <a:r>
              <a:rPr lang="en-US" sz="2000" dirty="0"/>
              <a:t>B. Real-Time Feature Access Example</a:t>
            </a:r>
            <a:endParaRPr lang="en-IN" sz="2000" dirty="0"/>
          </a:p>
        </p:txBody>
      </p:sp>
      <p:sp>
        <p:nvSpPr>
          <p:cNvPr id="7" name="TextBox 6">
            <a:extLst>
              <a:ext uri="{FF2B5EF4-FFF2-40B4-BE49-F238E27FC236}">
                <a16:creationId xmlns:a16="http://schemas.microsoft.com/office/drawing/2014/main" id="{35F08888-06A8-9BBD-9DD4-45FA376D4BAE}"/>
              </a:ext>
            </a:extLst>
          </p:cNvPr>
          <p:cNvSpPr txBox="1"/>
          <p:nvPr/>
        </p:nvSpPr>
        <p:spPr>
          <a:xfrm>
            <a:off x="414779" y="707010"/>
            <a:ext cx="4411745" cy="646331"/>
          </a:xfrm>
          <a:prstGeom prst="rect">
            <a:avLst/>
          </a:prstGeom>
          <a:noFill/>
        </p:spPr>
        <p:txBody>
          <a:bodyPr wrap="square" rtlCol="0">
            <a:spAutoFit/>
          </a:bodyPr>
          <a:lstStyle/>
          <a:p>
            <a:r>
              <a:rPr lang="en-IN" dirty="0"/>
              <a:t>Using Python Snowflake Connector:</a:t>
            </a:r>
          </a:p>
          <a:p>
            <a:endParaRPr lang="en-IN" dirty="0"/>
          </a:p>
        </p:txBody>
      </p:sp>
    </p:spTree>
    <p:extLst>
      <p:ext uri="{BB962C8B-B14F-4D97-AF65-F5344CB8AC3E}">
        <p14:creationId xmlns:p14="http://schemas.microsoft.com/office/powerpoint/2010/main" val="2386574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C52B-AB18-09F0-A60A-3AB3FD2B0CF3}"/>
              </a:ext>
            </a:extLst>
          </p:cNvPr>
          <p:cNvSpPr>
            <a:spLocks noGrp="1"/>
          </p:cNvSpPr>
          <p:nvPr>
            <p:ph type="title"/>
          </p:nvPr>
        </p:nvSpPr>
        <p:spPr>
          <a:xfrm>
            <a:off x="536511" y="124408"/>
            <a:ext cx="10131425" cy="622041"/>
          </a:xfrm>
        </p:spPr>
        <p:txBody>
          <a:bodyPr>
            <a:normAutofit/>
          </a:bodyPr>
          <a:lstStyle/>
          <a:p>
            <a:r>
              <a:rPr lang="en-US" sz="2800" b="1" dirty="0">
                <a:solidFill>
                  <a:schemeClr val="accent2">
                    <a:lumMod val="20000"/>
                    <a:lumOff val="80000"/>
                  </a:schemeClr>
                </a:solidFill>
              </a:rPr>
              <a:t>Methodology</a:t>
            </a:r>
            <a:endParaRPr lang="en-IN" sz="2800" b="1"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6E19E4F5-64F4-31C9-EB26-04E4933B820E}"/>
              </a:ext>
            </a:extLst>
          </p:cNvPr>
          <p:cNvSpPr>
            <a:spLocks noGrp="1"/>
          </p:cNvSpPr>
          <p:nvPr>
            <p:ph idx="1"/>
          </p:nvPr>
        </p:nvSpPr>
        <p:spPr>
          <a:xfrm>
            <a:off x="667140" y="821094"/>
            <a:ext cx="11397342" cy="5784978"/>
          </a:xfrm>
        </p:spPr>
        <p:txBody>
          <a:bodyPr>
            <a:normAutofit fontScale="92500" lnSpcReduction="20000"/>
          </a:bodyPr>
          <a:lstStyle/>
          <a:p>
            <a:pPr>
              <a:buNone/>
            </a:pPr>
            <a:r>
              <a:rPr lang="en-US" sz="1900" dirty="0"/>
              <a:t>The project will be executed in a structured, step-by-step manner to ensure clarity, reproducibility, and professional</a:t>
            </a:r>
          </a:p>
          <a:p>
            <a:pPr>
              <a:buNone/>
            </a:pPr>
            <a:r>
              <a:rPr lang="en-US" sz="1900" dirty="0"/>
              <a:t>presentation.</a:t>
            </a:r>
          </a:p>
          <a:p>
            <a:pPr>
              <a:buNone/>
            </a:pPr>
            <a:r>
              <a:rPr lang="en-US" dirty="0"/>
              <a:t>The methodology followed is outlined below:</a:t>
            </a:r>
          </a:p>
          <a:p>
            <a:pPr>
              <a:buFont typeface="+mj-lt"/>
              <a:buAutoNum type="arabicPeriod"/>
            </a:pPr>
            <a:r>
              <a:rPr lang="en-US" b="1" dirty="0"/>
              <a:t>Environment Setup:</a:t>
            </a:r>
            <a:r>
              <a:rPr lang="en-US" dirty="0"/>
              <a:t> Create a Snowflake trial account, configure the database, schema, and warehouse for project execution.</a:t>
            </a:r>
          </a:p>
          <a:p>
            <a:pPr>
              <a:buFont typeface="+mj-lt"/>
              <a:buAutoNum type="arabicPeriod"/>
            </a:pPr>
            <a:r>
              <a:rPr lang="en-US" b="1" dirty="0"/>
              <a:t>Data Ingestion:</a:t>
            </a:r>
            <a:r>
              <a:rPr lang="en-US" dirty="0"/>
              <a:t> Import datasets either from Snowflake’s sample data or by uploading external files into stages and tables.</a:t>
            </a:r>
          </a:p>
          <a:p>
            <a:pPr>
              <a:buFont typeface="+mj-lt"/>
              <a:buAutoNum type="arabicPeriod"/>
            </a:pPr>
            <a:r>
              <a:rPr lang="en-US" b="1" dirty="0"/>
              <a:t>Data Cleaning &amp; Preprocessing:</a:t>
            </a:r>
            <a:r>
              <a:rPr lang="en-US" dirty="0"/>
              <a:t> Perform exploratory data analysis (EDA) to detect missing values, duplicates, and inconsistencies, followed by data normalization and transformation.</a:t>
            </a:r>
          </a:p>
          <a:p>
            <a:pPr>
              <a:buFont typeface="+mj-lt"/>
              <a:buAutoNum type="arabicPeriod"/>
            </a:pPr>
            <a:r>
              <a:rPr lang="en-US" b="1" dirty="0"/>
              <a:t>Feature Engineering:</a:t>
            </a:r>
            <a:r>
              <a:rPr lang="en-US" dirty="0"/>
              <a:t> Design meaningful features using SQL and Snowpark, including aggregations, rolling statistics, categorical encodings, and interaction variables.</a:t>
            </a:r>
          </a:p>
          <a:p>
            <a:pPr>
              <a:buFont typeface="+mj-lt"/>
              <a:buAutoNum type="arabicPeriod"/>
            </a:pPr>
            <a:r>
              <a:rPr lang="en-US" b="1" dirty="0"/>
              <a:t>Feature Store Registration:</a:t>
            </a:r>
            <a:r>
              <a:rPr lang="en-US" dirty="0"/>
              <a:t> Define entities, register Feature Views in Snowflake Feature Store, and configure refresh frequencies for automated updates.</a:t>
            </a:r>
          </a:p>
          <a:p>
            <a:pPr>
              <a:buFont typeface="+mj-lt"/>
              <a:buAutoNum type="arabicPeriod"/>
            </a:pPr>
            <a:r>
              <a:rPr lang="en-US" b="1" dirty="0"/>
              <a:t>Dataset Generation:</a:t>
            </a:r>
            <a:r>
              <a:rPr lang="en-US" dirty="0"/>
              <a:t> Build training datasets with point-in-time correctness to ensure features align with the target variable during model training.</a:t>
            </a:r>
          </a:p>
          <a:p>
            <a:pPr>
              <a:buFont typeface="+mj-lt"/>
              <a:buAutoNum type="arabicPeriod"/>
            </a:pPr>
            <a:r>
              <a:rPr lang="en-US" b="1" dirty="0"/>
              <a:t>Model Training &amp; Evaluation:</a:t>
            </a:r>
            <a:r>
              <a:rPr lang="en-US" dirty="0"/>
              <a:t> Train a machine learning model within Snowflake, evaluate it using appropriate metrics, and highlight feature importance.</a:t>
            </a:r>
          </a:p>
          <a:p>
            <a:pPr>
              <a:buFont typeface="+mj-lt"/>
              <a:buAutoNum type="arabicPeriod"/>
            </a:pPr>
            <a:r>
              <a:rPr lang="en-US" b="1" dirty="0"/>
              <a:t>Production Readiness:</a:t>
            </a:r>
            <a:r>
              <a:rPr lang="en-US" dirty="0"/>
              <a:t> Demonstrate automated refresh of features, governance, reproducibility, and monitoring through Snowflake’s integrated tools.</a:t>
            </a:r>
          </a:p>
          <a:p>
            <a:pPr>
              <a:buFont typeface="+mj-lt"/>
              <a:buAutoNum type="arabicPeriod"/>
            </a:pPr>
            <a:r>
              <a:rPr lang="en-US" b="1" dirty="0"/>
              <a:t>Deliverables Preparation:</a:t>
            </a:r>
            <a:r>
              <a:rPr lang="en-US" dirty="0"/>
              <a:t> Compile a GitHub repository (code + documentation), presentation slides, and a video walkthrough with a professional explanation.</a:t>
            </a:r>
          </a:p>
          <a:p>
            <a:endParaRPr lang="en-IN" dirty="0"/>
          </a:p>
        </p:txBody>
      </p:sp>
    </p:spTree>
    <p:extLst>
      <p:ext uri="{BB962C8B-B14F-4D97-AF65-F5344CB8AC3E}">
        <p14:creationId xmlns:p14="http://schemas.microsoft.com/office/powerpoint/2010/main" val="308007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6D6E-8DA1-AFC3-026D-3F040B5C857E}"/>
              </a:ext>
            </a:extLst>
          </p:cNvPr>
          <p:cNvSpPr>
            <a:spLocks noGrp="1"/>
          </p:cNvSpPr>
          <p:nvPr>
            <p:ph type="title"/>
          </p:nvPr>
        </p:nvSpPr>
        <p:spPr>
          <a:xfrm>
            <a:off x="135295" y="102637"/>
            <a:ext cx="10131425" cy="531845"/>
          </a:xfrm>
        </p:spPr>
        <p:txBody>
          <a:bodyPr>
            <a:normAutofit/>
          </a:bodyPr>
          <a:lstStyle/>
          <a:p>
            <a:r>
              <a:rPr lang="en-US" sz="2800" b="1" dirty="0">
                <a:solidFill>
                  <a:schemeClr val="accent2">
                    <a:lumMod val="20000"/>
                    <a:lumOff val="80000"/>
                  </a:schemeClr>
                </a:solidFill>
              </a:rPr>
              <a:t>1. Introduction to Feature Engineering</a:t>
            </a:r>
            <a:endParaRPr lang="en-IN" sz="2800" b="1"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DE77CEDF-5897-5537-FB5A-580838F9688F}"/>
              </a:ext>
            </a:extLst>
          </p:cNvPr>
          <p:cNvSpPr>
            <a:spLocks noGrp="1"/>
          </p:cNvSpPr>
          <p:nvPr>
            <p:ph idx="1"/>
          </p:nvPr>
        </p:nvSpPr>
        <p:spPr>
          <a:xfrm>
            <a:off x="328128" y="1278294"/>
            <a:ext cx="11643048" cy="5579706"/>
          </a:xfrm>
        </p:spPr>
        <p:txBody>
          <a:bodyPr/>
          <a:lstStyle/>
          <a:p>
            <a:pPr>
              <a:buNone/>
            </a:pPr>
            <a:r>
              <a:rPr lang="en-US" b="1" dirty="0"/>
              <a:t>Feature Engineering</a:t>
            </a:r>
            <a:r>
              <a:rPr lang="en-US" dirty="0"/>
              <a:t> is the process of transforming raw data into meaningful inputs (features) that improve the</a:t>
            </a:r>
          </a:p>
          <a:p>
            <a:pPr>
              <a:buNone/>
            </a:pPr>
            <a:r>
              <a:rPr lang="en-US" dirty="0"/>
              <a:t>performance of machine learning (ML) models. It involves creating new variables, modifying existing ones, and selecting</a:t>
            </a:r>
          </a:p>
          <a:p>
            <a:pPr>
              <a:buNone/>
            </a:pPr>
            <a:r>
              <a:rPr lang="en-US" dirty="0"/>
              <a:t>the most relevant attributes so that models can learn patterns more effectively.</a:t>
            </a:r>
          </a:p>
          <a:p>
            <a:pPr>
              <a:buNone/>
            </a:pPr>
            <a:r>
              <a:rPr lang="en-US" dirty="0"/>
              <a:t>In machine learning, the quality of features is often more important than the choice of algorithm. Even advanced models</a:t>
            </a:r>
          </a:p>
          <a:p>
            <a:pPr>
              <a:buNone/>
            </a:pPr>
            <a:r>
              <a:rPr lang="en-US" dirty="0"/>
              <a:t>like neural networks or ensemble methods perform poorly if the input data is noisy, incomplete, or not well-represented.</a:t>
            </a:r>
          </a:p>
          <a:p>
            <a:pPr>
              <a:buNone/>
            </a:pPr>
            <a:r>
              <a:rPr lang="en-US" dirty="0"/>
              <a:t>By contrast, simple models can achieve high accuracy when provided with well-engineered features.</a:t>
            </a:r>
          </a:p>
          <a:p>
            <a:pPr>
              <a:buNone/>
            </a:pPr>
            <a:r>
              <a:rPr lang="en-US" b="1" dirty="0"/>
              <a:t>Importance of Feature Engineering in ML:</a:t>
            </a:r>
            <a:endParaRPr lang="en-US" dirty="0"/>
          </a:p>
          <a:p>
            <a:pPr>
              <a:buFont typeface="Arial" panose="020B0604020202020204" pitchFamily="34" charset="0"/>
              <a:buChar char="•"/>
            </a:pPr>
            <a:r>
              <a:rPr lang="en-US" b="1" dirty="0"/>
              <a:t>Improves Model Accuracy:</a:t>
            </a:r>
            <a:r>
              <a:rPr lang="en-US" dirty="0"/>
              <a:t> Well-crafted features capture hidden patterns in the data, boosting predictive performance.</a:t>
            </a:r>
          </a:p>
          <a:p>
            <a:pPr>
              <a:buFont typeface="Arial" panose="020B0604020202020204" pitchFamily="34" charset="0"/>
              <a:buChar char="•"/>
            </a:pPr>
            <a:r>
              <a:rPr lang="en-US" b="1" dirty="0"/>
              <a:t>Reduces Overfitting:</a:t>
            </a:r>
            <a:r>
              <a:rPr lang="en-US" dirty="0"/>
              <a:t> Properly designed features simplify the problem space, preventing models from memorizing noise.</a:t>
            </a:r>
          </a:p>
          <a:p>
            <a:pPr>
              <a:buFont typeface="Arial" panose="020B0604020202020204" pitchFamily="34" charset="0"/>
              <a:buChar char="•"/>
            </a:pPr>
            <a:r>
              <a:rPr lang="en-US" b="1" dirty="0"/>
              <a:t>Enables Reusability:</a:t>
            </a:r>
            <a:r>
              <a:rPr lang="en-US" dirty="0"/>
              <a:t> Centralized and reusable features (via a Feature Store) allow consistency across multiple models and teams.</a:t>
            </a:r>
          </a:p>
          <a:p>
            <a:pPr>
              <a:buFont typeface="Arial" panose="020B0604020202020204" pitchFamily="34" charset="0"/>
              <a:buChar char="•"/>
            </a:pPr>
            <a:r>
              <a:rPr lang="en-US" b="1" dirty="0"/>
              <a:t>Ensures Point-in-Time Correctness:</a:t>
            </a:r>
            <a:r>
              <a:rPr lang="en-US" dirty="0"/>
              <a:t> By aligning features with the correct timeline, feature engineering prevents data leakage during training.</a:t>
            </a:r>
          </a:p>
          <a:p>
            <a:pPr>
              <a:buFont typeface="Arial" panose="020B0604020202020204" pitchFamily="34" charset="0"/>
              <a:buChar char="•"/>
            </a:pPr>
            <a:r>
              <a:rPr lang="en-US" b="1" dirty="0"/>
              <a:t>Accelerates Development:</a:t>
            </a:r>
            <a:r>
              <a:rPr lang="en-US" dirty="0"/>
              <a:t> Automated feature pipelines shorten the time from raw data to deployable models.</a:t>
            </a:r>
          </a:p>
          <a:p>
            <a:endParaRPr lang="en-IN" dirty="0"/>
          </a:p>
        </p:txBody>
      </p:sp>
      <p:sp>
        <p:nvSpPr>
          <p:cNvPr id="4" name="TextBox 3">
            <a:extLst>
              <a:ext uri="{FF2B5EF4-FFF2-40B4-BE49-F238E27FC236}">
                <a16:creationId xmlns:a16="http://schemas.microsoft.com/office/drawing/2014/main" id="{B8757666-DABD-05BC-ADFA-6D94D1082842}"/>
              </a:ext>
            </a:extLst>
          </p:cNvPr>
          <p:cNvSpPr txBox="1"/>
          <p:nvPr/>
        </p:nvSpPr>
        <p:spPr>
          <a:xfrm>
            <a:off x="242595" y="713020"/>
            <a:ext cx="4861249" cy="461665"/>
          </a:xfrm>
          <a:prstGeom prst="rect">
            <a:avLst/>
          </a:prstGeom>
          <a:noFill/>
        </p:spPr>
        <p:txBody>
          <a:bodyPr wrap="square" rtlCol="0">
            <a:spAutoFit/>
          </a:bodyPr>
          <a:lstStyle/>
          <a:p>
            <a:r>
              <a:rPr lang="en-US" sz="2400" dirty="0"/>
              <a:t>1.1  </a:t>
            </a:r>
            <a:r>
              <a:rPr lang="en-US" sz="2400" dirty="0" err="1"/>
              <a:t>Defination</a:t>
            </a:r>
            <a:r>
              <a:rPr lang="en-US" sz="2400" dirty="0"/>
              <a:t> and Importance</a:t>
            </a:r>
            <a:endParaRPr lang="en-IN" sz="2400" dirty="0"/>
          </a:p>
        </p:txBody>
      </p:sp>
    </p:spTree>
    <p:extLst>
      <p:ext uri="{BB962C8B-B14F-4D97-AF65-F5344CB8AC3E}">
        <p14:creationId xmlns:p14="http://schemas.microsoft.com/office/powerpoint/2010/main" val="1339536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0A67A-1821-DC65-8667-AE567BCB1A08}"/>
              </a:ext>
            </a:extLst>
          </p:cNvPr>
          <p:cNvSpPr>
            <a:spLocks noGrp="1"/>
          </p:cNvSpPr>
          <p:nvPr>
            <p:ph type="title"/>
          </p:nvPr>
        </p:nvSpPr>
        <p:spPr>
          <a:xfrm>
            <a:off x="125963" y="102084"/>
            <a:ext cx="10131425" cy="634481"/>
          </a:xfrm>
        </p:spPr>
        <p:txBody>
          <a:bodyPr>
            <a:normAutofit/>
          </a:bodyPr>
          <a:lstStyle/>
          <a:p>
            <a:r>
              <a:rPr lang="en-US" sz="2800" b="1" dirty="0">
                <a:solidFill>
                  <a:schemeClr val="accent2">
                    <a:lumMod val="20000"/>
                    <a:lumOff val="80000"/>
                  </a:schemeClr>
                </a:solidFill>
              </a:rPr>
              <a:t>1.Introduction to Feature Engineering</a:t>
            </a:r>
            <a:endParaRPr lang="en-IN" sz="2800" b="1" dirty="0">
              <a:solidFill>
                <a:schemeClr val="accent2">
                  <a:lumMod val="20000"/>
                  <a:lumOff val="80000"/>
                </a:schemeClr>
              </a:solidFill>
            </a:endParaRPr>
          </a:p>
        </p:txBody>
      </p:sp>
      <p:sp>
        <p:nvSpPr>
          <p:cNvPr id="3" name="Content Placeholder 2">
            <a:extLst>
              <a:ext uri="{FF2B5EF4-FFF2-40B4-BE49-F238E27FC236}">
                <a16:creationId xmlns:a16="http://schemas.microsoft.com/office/drawing/2014/main" id="{19149255-FD1E-6F8C-99D7-8364981FF17D}"/>
              </a:ext>
            </a:extLst>
          </p:cNvPr>
          <p:cNvSpPr>
            <a:spLocks noGrp="1"/>
          </p:cNvSpPr>
          <p:nvPr>
            <p:ph idx="1"/>
          </p:nvPr>
        </p:nvSpPr>
        <p:spPr>
          <a:xfrm>
            <a:off x="500743" y="1184988"/>
            <a:ext cx="11691257" cy="5570928"/>
          </a:xfrm>
        </p:spPr>
        <p:txBody>
          <a:bodyPr>
            <a:normAutofit fontScale="85000" lnSpcReduction="20000"/>
          </a:bodyPr>
          <a:lstStyle/>
          <a:p>
            <a:pPr>
              <a:buNone/>
            </a:pPr>
            <a:r>
              <a:rPr lang="en-US" b="1" dirty="0"/>
              <a:t>1 Normalization and Standardization</a:t>
            </a:r>
          </a:p>
          <a:p>
            <a:pPr>
              <a:buFont typeface="Arial" panose="020B0604020202020204" pitchFamily="34" charset="0"/>
              <a:buChar char="•"/>
            </a:pPr>
            <a:r>
              <a:rPr lang="en-US" b="1" dirty="0"/>
              <a:t>Definition:</a:t>
            </a:r>
            <a:r>
              <a:rPr lang="en-US" dirty="0"/>
              <a:t> These techniques adjust numerical values to a common scale without distorting differences between them.</a:t>
            </a:r>
          </a:p>
          <a:p>
            <a:pPr>
              <a:buFont typeface="Arial" panose="020B0604020202020204" pitchFamily="34" charset="0"/>
              <a:buChar char="•"/>
            </a:pPr>
            <a:r>
              <a:rPr lang="en-US" b="1" dirty="0"/>
              <a:t>Normalization:</a:t>
            </a:r>
            <a:r>
              <a:rPr lang="en-US" dirty="0"/>
              <a:t> Rescales values to a range, typically [0,1].</a:t>
            </a:r>
            <a:br>
              <a:rPr lang="en-US" dirty="0"/>
            </a:br>
            <a:r>
              <a:rPr lang="en-US" dirty="0"/>
              <a:t>Example: Transforming transaction amounts into a 0–1 scale to avoid dominance of large values.</a:t>
            </a:r>
          </a:p>
          <a:p>
            <a:pPr>
              <a:buFont typeface="Arial" panose="020B0604020202020204" pitchFamily="34" charset="0"/>
              <a:buChar char="•"/>
            </a:pPr>
            <a:r>
              <a:rPr lang="en-US" b="1" dirty="0"/>
              <a:t>Standardization:</a:t>
            </a:r>
            <a:r>
              <a:rPr lang="en-US" dirty="0"/>
              <a:t> Rescales data so it has a mean of 0 and a standard deviation of 1.</a:t>
            </a:r>
            <a:br>
              <a:rPr lang="en-US" dirty="0"/>
            </a:br>
            <a:r>
              <a:rPr lang="en-US" dirty="0"/>
              <a:t>Example: Standardizing customer age values for algorithms like Logistic Regression or SVMs.</a:t>
            </a:r>
          </a:p>
          <a:p>
            <a:pPr>
              <a:buNone/>
            </a:pPr>
            <a:r>
              <a:rPr lang="en-US" b="1" dirty="0"/>
              <a:t>2 Encoding Categorical Variables</a:t>
            </a:r>
          </a:p>
          <a:p>
            <a:pPr>
              <a:buFont typeface="Arial" panose="020B0604020202020204" pitchFamily="34" charset="0"/>
              <a:buChar char="•"/>
            </a:pPr>
            <a:r>
              <a:rPr lang="en-US" b="1" dirty="0"/>
              <a:t>Label Encoding:</a:t>
            </a:r>
            <a:r>
              <a:rPr lang="en-US" dirty="0"/>
              <a:t> Assigns integer values to categories.</a:t>
            </a:r>
            <a:br>
              <a:rPr lang="en-US" dirty="0"/>
            </a:br>
            <a:r>
              <a:rPr lang="en-US" dirty="0"/>
              <a:t>Example: Device type → {Mobile = 0, Desktop = 1, Tablet = 2}.</a:t>
            </a:r>
          </a:p>
          <a:p>
            <a:pPr>
              <a:buFont typeface="Arial" panose="020B0604020202020204" pitchFamily="34" charset="0"/>
              <a:buChar char="•"/>
            </a:pPr>
            <a:r>
              <a:rPr lang="en-US" b="1" dirty="0"/>
              <a:t>One-Hot Encoding:</a:t>
            </a:r>
            <a:r>
              <a:rPr lang="en-US" dirty="0"/>
              <a:t> Creates binary columns for each category.</a:t>
            </a:r>
            <a:br>
              <a:rPr lang="en-US" dirty="0"/>
            </a:br>
            <a:r>
              <a:rPr lang="en-US" dirty="0"/>
              <a:t>Example: Payment method → {Credit Card = [1,0,0], UPI = [0,1,0], Net Banking = [0,0,1]}.</a:t>
            </a:r>
          </a:p>
          <a:p>
            <a:pPr>
              <a:buFont typeface="Arial" panose="020B0604020202020204" pitchFamily="34" charset="0"/>
              <a:buChar char="•"/>
            </a:pPr>
            <a:r>
              <a:rPr lang="en-US" b="1" dirty="0"/>
              <a:t>Target Encoding:</a:t>
            </a:r>
            <a:r>
              <a:rPr lang="en-US" dirty="0"/>
              <a:t> Replaces categories with aggregated target statistics.</a:t>
            </a:r>
            <a:br>
              <a:rPr lang="en-US" dirty="0"/>
            </a:br>
            <a:r>
              <a:rPr lang="en-US" dirty="0"/>
              <a:t>Example: Replacing product categories with their average purchase amount.</a:t>
            </a:r>
          </a:p>
          <a:p>
            <a:pPr>
              <a:buNone/>
            </a:pPr>
            <a:r>
              <a:rPr lang="en-US" b="1" dirty="0"/>
              <a:t>3 Time-Based Feature Engineering</a:t>
            </a:r>
          </a:p>
          <a:p>
            <a:pPr>
              <a:buFont typeface="Arial" panose="020B0604020202020204" pitchFamily="34" charset="0"/>
              <a:buChar char="•"/>
            </a:pPr>
            <a:r>
              <a:rPr lang="en-US" b="1" dirty="0"/>
              <a:t>Lag Features:</a:t>
            </a:r>
            <a:r>
              <a:rPr lang="en-US" dirty="0"/>
              <a:t> Previous values of a variable.</a:t>
            </a:r>
            <a:br>
              <a:rPr lang="en-US" dirty="0"/>
            </a:br>
            <a:r>
              <a:rPr lang="en-US" dirty="0"/>
              <a:t>Example: Number of logins in the past 7 days.</a:t>
            </a:r>
          </a:p>
          <a:p>
            <a:pPr>
              <a:buFont typeface="Arial" panose="020B0604020202020204" pitchFamily="34" charset="0"/>
              <a:buChar char="•"/>
            </a:pPr>
            <a:r>
              <a:rPr lang="en-US" b="1" dirty="0"/>
              <a:t>Rolling Statistics:</a:t>
            </a:r>
            <a:r>
              <a:rPr lang="en-US" dirty="0"/>
              <a:t> Moving averages, sums, or counts over a time window.</a:t>
            </a:r>
            <a:br>
              <a:rPr lang="en-US" dirty="0"/>
            </a:br>
            <a:r>
              <a:rPr lang="en-US" dirty="0"/>
              <a:t>Example: Average transaction amount in the last 30 days.</a:t>
            </a:r>
          </a:p>
          <a:p>
            <a:pPr>
              <a:buFont typeface="Arial" panose="020B0604020202020204" pitchFamily="34" charset="0"/>
              <a:buChar char="•"/>
            </a:pPr>
            <a:r>
              <a:rPr lang="en-US" b="1" dirty="0"/>
              <a:t>Time-of-Day / Day-of-Week Features:</a:t>
            </a:r>
            <a:r>
              <a:rPr lang="en-US" dirty="0"/>
              <a:t> Extracts temporal patterns.</a:t>
            </a:r>
            <a:br>
              <a:rPr lang="en-US" dirty="0"/>
            </a:br>
            <a:r>
              <a:rPr lang="en-US" dirty="0"/>
              <a:t>Example: Encoding whether a transaction occurred on a weekend vs. weekday</a:t>
            </a:r>
          </a:p>
          <a:p>
            <a:endParaRPr lang="en-IN" dirty="0"/>
          </a:p>
        </p:txBody>
      </p:sp>
      <p:sp>
        <p:nvSpPr>
          <p:cNvPr id="4" name="TextBox 3">
            <a:extLst>
              <a:ext uri="{FF2B5EF4-FFF2-40B4-BE49-F238E27FC236}">
                <a16:creationId xmlns:a16="http://schemas.microsoft.com/office/drawing/2014/main" id="{9A001F5B-4CEA-119E-2ABE-721EA5CC4732}"/>
              </a:ext>
            </a:extLst>
          </p:cNvPr>
          <p:cNvSpPr txBox="1"/>
          <p:nvPr/>
        </p:nvSpPr>
        <p:spPr>
          <a:xfrm>
            <a:off x="270588" y="691295"/>
            <a:ext cx="6550090" cy="461665"/>
          </a:xfrm>
          <a:prstGeom prst="rect">
            <a:avLst/>
          </a:prstGeom>
          <a:noFill/>
        </p:spPr>
        <p:txBody>
          <a:bodyPr wrap="square" rtlCol="0">
            <a:spAutoFit/>
          </a:bodyPr>
          <a:lstStyle/>
          <a:p>
            <a:r>
              <a:rPr lang="en-US" sz="2400" dirty="0"/>
              <a:t>1.2 </a:t>
            </a:r>
            <a:r>
              <a:rPr lang="en-IN" sz="2400" dirty="0"/>
              <a:t>Feature Engineering Techniques</a:t>
            </a:r>
          </a:p>
        </p:txBody>
      </p:sp>
    </p:spTree>
    <p:extLst>
      <p:ext uri="{BB962C8B-B14F-4D97-AF65-F5344CB8AC3E}">
        <p14:creationId xmlns:p14="http://schemas.microsoft.com/office/powerpoint/2010/main" val="425469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A144-27D5-F2D5-D675-F05C9F9427BD}"/>
              </a:ext>
            </a:extLst>
          </p:cNvPr>
          <p:cNvSpPr>
            <a:spLocks noGrp="1"/>
          </p:cNvSpPr>
          <p:nvPr>
            <p:ph type="title"/>
          </p:nvPr>
        </p:nvSpPr>
        <p:spPr>
          <a:xfrm>
            <a:off x="191279" y="115078"/>
            <a:ext cx="10131425" cy="556727"/>
          </a:xfrm>
        </p:spPr>
        <p:txBody>
          <a:bodyPr>
            <a:normAutofit/>
          </a:bodyPr>
          <a:lstStyle/>
          <a:p>
            <a:r>
              <a:rPr lang="en-US" sz="2800" b="1" kern="1200" cap="all" dirty="0">
                <a:ln>
                  <a:noFill/>
                </a:ln>
                <a:solidFill>
                  <a:srgbClr val="DAE5F6"/>
                </a:solidFill>
                <a:effectLst/>
                <a:latin typeface="Calibri Light" panose="020F0302020204030204" pitchFamily="34" charset="0"/>
                <a:ea typeface="+mj-ea"/>
                <a:cs typeface="+mj-cs"/>
              </a:rPr>
              <a:t>1.Introduction to Feature Engineering</a:t>
            </a:r>
            <a:endParaRPr lang="en-IN" sz="2800" dirty="0"/>
          </a:p>
        </p:txBody>
      </p:sp>
      <p:sp>
        <p:nvSpPr>
          <p:cNvPr id="3" name="Content Placeholder 2">
            <a:extLst>
              <a:ext uri="{FF2B5EF4-FFF2-40B4-BE49-F238E27FC236}">
                <a16:creationId xmlns:a16="http://schemas.microsoft.com/office/drawing/2014/main" id="{1DBFCF65-08E8-FFEC-D686-C440E4D3C943}"/>
              </a:ext>
            </a:extLst>
          </p:cNvPr>
          <p:cNvSpPr>
            <a:spLocks noGrp="1"/>
          </p:cNvSpPr>
          <p:nvPr>
            <p:ph idx="1"/>
          </p:nvPr>
        </p:nvSpPr>
        <p:spPr>
          <a:xfrm>
            <a:off x="578498" y="1166327"/>
            <a:ext cx="11485983" cy="5576595"/>
          </a:xfrm>
        </p:spPr>
        <p:txBody>
          <a:bodyPr/>
          <a:lstStyle/>
          <a:p>
            <a:pPr>
              <a:buNone/>
            </a:pPr>
            <a:r>
              <a:rPr lang="en-US" b="1" dirty="0"/>
              <a:t>4 Aggregations and Grouping</a:t>
            </a:r>
          </a:p>
          <a:p>
            <a:pPr>
              <a:buFont typeface="Arial" panose="020B0604020202020204" pitchFamily="34" charset="0"/>
              <a:buChar char="•"/>
            </a:pPr>
            <a:r>
              <a:rPr lang="en-US" b="1" dirty="0"/>
              <a:t>Definition:</a:t>
            </a:r>
            <a:r>
              <a:rPr lang="en-US" dirty="0"/>
              <a:t> Summarizing data at a group level.</a:t>
            </a:r>
          </a:p>
          <a:p>
            <a:pPr>
              <a:buFont typeface="Arial" panose="020B0604020202020204" pitchFamily="34" charset="0"/>
              <a:buChar char="•"/>
            </a:pPr>
            <a:r>
              <a:rPr lang="en-US" b="1" dirty="0"/>
              <a:t>Examples:</a:t>
            </a:r>
            <a:endParaRPr lang="en-US" dirty="0"/>
          </a:p>
          <a:p>
            <a:pPr marL="742950" lvl="1" indent="-285750">
              <a:buFont typeface="Arial" panose="020B0604020202020204" pitchFamily="34" charset="0"/>
              <a:buChar char="•"/>
            </a:pPr>
            <a:r>
              <a:rPr lang="en-US" dirty="0"/>
              <a:t>Total purchase amount per user in the last month.</a:t>
            </a:r>
          </a:p>
          <a:p>
            <a:pPr marL="742950" lvl="1" indent="-285750">
              <a:buFont typeface="Arial" panose="020B0604020202020204" pitchFamily="34" charset="0"/>
              <a:buChar char="•"/>
            </a:pPr>
            <a:r>
              <a:rPr lang="en-US" dirty="0"/>
              <a:t>Average session duration per device type.</a:t>
            </a:r>
          </a:p>
          <a:p>
            <a:pPr marL="742950" lvl="1" indent="-285750">
              <a:buFont typeface="Arial" panose="020B0604020202020204" pitchFamily="34" charset="0"/>
              <a:buChar char="•"/>
            </a:pPr>
            <a:r>
              <a:rPr lang="en-US" dirty="0"/>
              <a:t>Count of transactions per product category.</a:t>
            </a:r>
          </a:p>
          <a:p>
            <a:pPr>
              <a:buNone/>
            </a:pPr>
            <a:r>
              <a:rPr lang="en-US" b="1" dirty="0"/>
              <a:t>5 Handling Missing Values</a:t>
            </a:r>
          </a:p>
          <a:p>
            <a:pPr>
              <a:buFont typeface="Arial" panose="020B0604020202020204" pitchFamily="34" charset="0"/>
              <a:buChar char="•"/>
            </a:pPr>
            <a:r>
              <a:rPr lang="en-US" b="1" dirty="0"/>
              <a:t>Imputation:</a:t>
            </a:r>
            <a:r>
              <a:rPr lang="en-US" dirty="0"/>
              <a:t> Replacing missing values with mean, median, mode, or domain-specific defaults.</a:t>
            </a:r>
          </a:p>
          <a:p>
            <a:pPr>
              <a:buFont typeface="Arial" panose="020B0604020202020204" pitchFamily="34" charset="0"/>
              <a:buChar char="•"/>
            </a:pPr>
            <a:r>
              <a:rPr lang="en-US" b="1" dirty="0"/>
              <a:t>Indicator Variables:</a:t>
            </a:r>
            <a:r>
              <a:rPr lang="en-US" dirty="0"/>
              <a:t> Adding a binary flag to indicate whether a value was missing.</a:t>
            </a:r>
          </a:p>
          <a:p>
            <a:pPr>
              <a:buNone/>
            </a:pPr>
            <a:r>
              <a:rPr lang="en-US" b="1" dirty="0"/>
              <a:t>6 Transformation and Interaction Features</a:t>
            </a:r>
          </a:p>
          <a:p>
            <a:pPr>
              <a:buFont typeface="Arial" panose="020B0604020202020204" pitchFamily="34" charset="0"/>
              <a:buChar char="•"/>
            </a:pPr>
            <a:r>
              <a:rPr lang="en-US" b="1" dirty="0"/>
              <a:t>Log Transformation:</a:t>
            </a:r>
            <a:r>
              <a:rPr lang="en-US" dirty="0"/>
              <a:t> Reduces skewness in numerical data.</a:t>
            </a:r>
          </a:p>
          <a:p>
            <a:pPr>
              <a:buFont typeface="Arial" panose="020B0604020202020204" pitchFamily="34" charset="0"/>
              <a:buChar char="•"/>
            </a:pPr>
            <a:r>
              <a:rPr lang="en-US" b="1" dirty="0"/>
              <a:t>Polynomial / Interaction Features:</a:t>
            </a:r>
            <a:r>
              <a:rPr lang="en-US" dirty="0"/>
              <a:t> Creating new features by combining existing ones.</a:t>
            </a:r>
            <a:br>
              <a:rPr lang="en-US" dirty="0"/>
            </a:br>
            <a:r>
              <a:rPr lang="en-US" dirty="0"/>
              <a:t>Example: </a:t>
            </a:r>
            <a:r>
              <a:rPr lang="en-US" i="1" dirty="0"/>
              <a:t>Amount × Discount Rate</a:t>
            </a:r>
            <a:r>
              <a:rPr lang="en-US" dirty="0"/>
              <a:t> to capture interaction effects.</a:t>
            </a:r>
          </a:p>
        </p:txBody>
      </p:sp>
      <p:sp>
        <p:nvSpPr>
          <p:cNvPr id="5" name="TextBox 4">
            <a:extLst>
              <a:ext uri="{FF2B5EF4-FFF2-40B4-BE49-F238E27FC236}">
                <a16:creationId xmlns:a16="http://schemas.microsoft.com/office/drawing/2014/main" id="{0EDF58E4-0C73-9AD8-6E64-FD105FC30CA2}"/>
              </a:ext>
            </a:extLst>
          </p:cNvPr>
          <p:cNvSpPr txBox="1"/>
          <p:nvPr/>
        </p:nvSpPr>
        <p:spPr>
          <a:xfrm>
            <a:off x="410547" y="746449"/>
            <a:ext cx="6167535" cy="738664"/>
          </a:xfrm>
          <a:prstGeom prst="rect">
            <a:avLst/>
          </a:prstGeom>
          <a:noFill/>
        </p:spPr>
        <p:txBody>
          <a:bodyPr wrap="square" rtlCol="0">
            <a:spAutoFit/>
          </a:bodyPr>
          <a:lstStyle/>
          <a:p>
            <a:r>
              <a:rPr lang="en-US" sz="2400" dirty="0"/>
              <a:t>1.2 </a:t>
            </a:r>
            <a:r>
              <a:rPr lang="en-IN" sz="2400" dirty="0"/>
              <a:t>Feature Engineering Techniques</a:t>
            </a:r>
          </a:p>
          <a:p>
            <a:endParaRPr lang="en-IN" dirty="0"/>
          </a:p>
        </p:txBody>
      </p:sp>
    </p:spTree>
    <p:extLst>
      <p:ext uri="{BB962C8B-B14F-4D97-AF65-F5344CB8AC3E}">
        <p14:creationId xmlns:p14="http://schemas.microsoft.com/office/powerpoint/2010/main" val="10065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43BB-9D02-096A-DF34-087F8C9AFEC7}"/>
              </a:ext>
            </a:extLst>
          </p:cNvPr>
          <p:cNvSpPr>
            <a:spLocks noGrp="1"/>
          </p:cNvSpPr>
          <p:nvPr>
            <p:ph type="title"/>
          </p:nvPr>
        </p:nvSpPr>
        <p:spPr>
          <a:xfrm>
            <a:off x="247262" y="174172"/>
            <a:ext cx="10131425" cy="609600"/>
          </a:xfrm>
        </p:spPr>
        <p:txBody>
          <a:bodyPr>
            <a:normAutofit/>
          </a:bodyPr>
          <a:lstStyle/>
          <a:p>
            <a:r>
              <a:rPr lang="en-US" sz="2800" b="1" dirty="0">
                <a:solidFill>
                  <a:schemeClr val="accent2">
                    <a:lumMod val="20000"/>
                    <a:lumOff val="80000"/>
                  </a:schemeClr>
                </a:solidFill>
              </a:rPr>
              <a:t>2. Using Snowflake for Data Storage &amp; Processing</a:t>
            </a:r>
            <a:endParaRPr lang="en-IN" sz="2800" b="1" dirty="0">
              <a:solidFill>
                <a:schemeClr val="accent2">
                  <a:lumMod val="20000"/>
                  <a:lumOff val="80000"/>
                </a:schemeClr>
              </a:solidFill>
            </a:endParaRPr>
          </a:p>
        </p:txBody>
      </p:sp>
      <p:sp>
        <p:nvSpPr>
          <p:cNvPr id="5" name="TextBox 4">
            <a:extLst>
              <a:ext uri="{FF2B5EF4-FFF2-40B4-BE49-F238E27FC236}">
                <a16:creationId xmlns:a16="http://schemas.microsoft.com/office/drawing/2014/main" id="{06362660-0ACD-5BD6-4FDC-0E8C800D5FEE}"/>
              </a:ext>
            </a:extLst>
          </p:cNvPr>
          <p:cNvSpPr txBox="1"/>
          <p:nvPr/>
        </p:nvSpPr>
        <p:spPr>
          <a:xfrm>
            <a:off x="419878" y="783772"/>
            <a:ext cx="10131424" cy="738664"/>
          </a:xfrm>
          <a:prstGeom prst="rect">
            <a:avLst/>
          </a:prstGeom>
          <a:noFill/>
        </p:spPr>
        <p:txBody>
          <a:bodyPr wrap="square" rtlCol="0">
            <a:spAutoFit/>
          </a:bodyPr>
          <a:lstStyle/>
          <a:p>
            <a:r>
              <a:rPr lang="en-US" sz="2400" kern="1200" dirty="0">
                <a:solidFill>
                  <a:srgbClr val="FFFFFF"/>
                </a:solidFill>
                <a:effectLst/>
                <a:latin typeface="Calibri" panose="020F0502020204030204" pitchFamily="34" charset="0"/>
                <a:ea typeface="+mn-ea"/>
                <a:cs typeface="+mn-cs"/>
              </a:rPr>
              <a:t>2.1 How Snowflake is used for storing structured and semi-structured data.</a:t>
            </a:r>
            <a:endParaRPr lang="en-IN" sz="2400" dirty="0">
              <a:effectLst/>
            </a:endParaRPr>
          </a:p>
          <a:p>
            <a:endParaRPr lang="en-IN" dirty="0"/>
          </a:p>
        </p:txBody>
      </p:sp>
      <p:sp>
        <p:nvSpPr>
          <p:cNvPr id="8" name="TextBox 7">
            <a:extLst>
              <a:ext uri="{FF2B5EF4-FFF2-40B4-BE49-F238E27FC236}">
                <a16:creationId xmlns:a16="http://schemas.microsoft.com/office/drawing/2014/main" id="{F8617BCE-554E-D1BF-7E95-6A4653867C1F}"/>
              </a:ext>
            </a:extLst>
          </p:cNvPr>
          <p:cNvSpPr txBox="1"/>
          <p:nvPr/>
        </p:nvSpPr>
        <p:spPr>
          <a:xfrm>
            <a:off x="531844" y="1405745"/>
            <a:ext cx="11504645" cy="4524315"/>
          </a:xfrm>
          <a:prstGeom prst="rect">
            <a:avLst/>
          </a:prstGeom>
          <a:noFill/>
        </p:spPr>
        <p:txBody>
          <a:bodyPr wrap="square" rtlCol="0">
            <a:spAutoFit/>
          </a:bodyPr>
          <a:lstStyle/>
          <a:p>
            <a:r>
              <a:rPr lang="en-US" sz="1800" b="1" dirty="0"/>
              <a:t>Snowflake</a:t>
            </a:r>
            <a:r>
              <a:rPr lang="en-US" sz="1800" dirty="0"/>
              <a:t> is a modern cloud-based data platform designed to store, process, and analyze large volumes of both structured and semi-structured data. It separates storage, compute, and services, allowing flexibility, scalability, and cost efficiency.</a:t>
            </a:r>
          </a:p>
          <a:p>
            <a:endParaRPr lang="en-US" sz="1800" dirty="0"/>
          </a:p>
          <a:p>
            <a:pPr>
              <a:buNone/>
            </a:pPr>
            <a:r>
              <a:rPr lang="en-IN" b="1" dirty="0"/>
              <a:t>1-Storing Structured Data</a:t>
            </a:r>
          </a:p>
          <a:p>
            <a:pPr marL="285750" indent="-285750">
              <a:buFont typeface="Arial" panose="020B0604020202020204" pitchFamily="34" charset="0"/>
              <a:buChar char="•"/>
            </a:pPr>
            <a:r>
              <a:rPr lang="en-IN" dirty="0"/>
              <a:t>Snowflake stores structured data (e.g., relational database tables) in a </a:t>
            </a:r>
            <a:r>
              <a:rPr lang="en-IN" b="1" dirty="0"/>
              <a:t>highly optimized columnar format</a:t>
            </a:r>
            <a:r>
              <a:rPr lang="en-IN" dirty="0"/>
              <a:t>.</a:t>
            </a:r>
          </a:p>
          <a:p>
            <a:pPr marL="285750" indent="-285750">
              <a:buFont typeface="Arial" panose="020B0604020202020204" pitchFamily="34" charset="0"/>
              <a:buChar char="•"/>
            </a:pPr>
            <a:r>
              <a:rPr lang="en-IN" dirty="0"/>
              <a:t>Data is automatically </a:t>
            </a:r>
            <a:r>
              <a:rPr lang="en-IN" b="1" dirty="0"/>
              <a:t>compressed</a:t>
            </a:r>
            <a:r>
              <a:rPr lang="en-IN" dirty="0"/>
              <a:t> and </a:t>
            </a:r>
            <a:r>
              <a:rPr lang="en-IN" b="1" dirty="0"/>
              <a:t>partitioned</a:t>
            </a:r>
            <a:r>
              <a:rPr lang="en-IN" dirty="0"/>
              <a:t> for fast querying.</a:t>
            </a:r>
          </a:p>
          <a:p>
            <a:pPr marL="285750" indent="-285750">
              <a:buFont typeface="Arial" panose="020B0604020202020204" pitchFamily="34" charset="0"/>
              <a:buChar char="•"/>
            </a:pPr>
            <a:r>
              <a:rPr lang="en-IN" dirty="0"/>
              <a:t>Examples </a:t>
            </a:r>
            <a:r>
              <a:rPr lang="en-IN" b="1" dirty="0"/>
              <a:t>: </a:t>
            </a:r>
            <a:r>
              <a:rPr lang="en-IN" dirty="0"/>
              <a:t>Transaction records , Customer profile ,Product </a:t>
            </a:r>
            <a:r>
              <a:rPr lang="en-IN" dirty="0" err="1"/>
              <a:t>catalogs</a:t>
            </a:r>
            <a:endParaRPr lang="en-IN" dirty="0"/>
          </a:p>
          <a:p>
            <a:pPr marL="285750" indent="-285750">
              <a:buFont typeface="Arial" panose="020B0604020202020204" pitchFamily="34" charset="0"/>
              <a:buChar char="•"/>
            </a:pPr>
            <a:r>
              <a:rPr lang="en-IN" dirty="0"/>
              <a:t>Benefits</a:t>
            </a:r>
            <a:r>
              <a:rPr lang="en-IN" b="1" dirty="0"/>
              <a:t>: </a:t>
            </a:r>
            <a:r>
              <a:rPr lang="en-IN" dirty="0"/>
              <a:t>Efficient storage , Easy indexing , High query performance</a:t>
            </a:r>
          </a:p>
          <a:p>
            <a:endParaRPr lang="en-IN" dirty="0"/>
          </a:p>
          <a:p>
            <a:r>
              <a:rPr lang="en-IN" dirty="0"/>
              <a:t>2-Storing Semi-Structured Data</a:t>
            </a:r>
          </a:p>
          <a:p>
            <a:pPr marL="285750" indent="-285750">
              <a:buFont typeface="Arial" panose="020B0604020202020204" pitchFamily="34" charset="0"/>
              <a:buChar char="•"/>
            </a:pPr>
            <a:r>
              <a:rPr lang="en-US" dirty="0"/>
              <a:t>Snowflake natively supports semi-structured formats such as JSON, Avro, ORC, Parquet, and XML.</a:t>
            </a:r>
            <a:endParaRPr lang="en-IN" dirty="0"/>
          </a:p>
          <a:p>
            <a:pPr marL="285750" indent="-285750">
              <a:buFont typeface="Arial" panose="020B0604020202020204" pitchFamily="34" charset="0"/>
              <a:buChar char="•"/>
            </a:pPr>
            <a:r>
              <a:rPr lang="en-US" dirty="0"/>
              <a:t>These files can be ingested directly into snowflake tables using the VARIANT  data type , which allows flexible schema –on-read</a:t>
            </a:r>
          </a:p>
          <a:p>
            <a:pPr marL="285750" indent="-285750">
              <a:buFont typeface="Arial" panose="020B0604020202020204" pitchFamily="34" charset="0"/>
              <a:buChar char="•"/>
            </a:pPr>
            <a:r>
              <a:rPr lang="en-US" dirty="0"/>
              <a:t>Querying semi structured data is done using built in functions like :key accessors or FLATTEN()</a:t>
            </a:r>
          </a:p>
          <a:p>
            <a:pPr marL="285750" indent="-285750">
              <a:buFont typeface="Arial" panose="020B0604020202020204" pitchFamily="34" charset="0"/>
              <a:buChar char="•"/>
            </a:pPr>
            <a:r>
              <a:rPr lang="en-US" dirty="0"/>
              <a:t>Example: Storing clickstream logs, IoT sensor data, or API responses in JSON format.</a:t>
            </a:r>
          </a:p>
        </p:txBody>
      </p:sp>
    </p:spTree>
    <p:extLst>
      <p:ext uri="{BB962C8B-B14F-4D97-AF65-F5344CB8AC3E}">
        <p14:creationId xmlns:p14="http://schemas.microsoft.com/office/powerpoint/2010/main" val="406869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C886-2558-9A5B-2108-50975498C336}"/>
              </a:ext>
            </a:extLst>
          </p:cNvPr>
          <p:cNvSpPr>
            <a:spLocks noGrp="1"/>
          </p:cNvSpPr>
          <p:nvPr>
            <p:ph type="title"/>
          </p:nvPr>
        </p:nvSpPr>
        <p:spPr>
          <a:xfrm>
            <a:off x="116633" y="93306"/>
            <a:ext cx="10131425" cy="755781"/>
          </a:xfrm>
        </p:spPr>
        <p:txBody>
          <a:bodyPr>
            <a:normAutofit/>
          </a:bodyPr>
          <a:lstStyle/>
          <a:p>
            <a:r>
              <a:rPr lang="en-US" sz="2800" b="1" dirty="0">
                <a:solidFill>
                  <a:schemeClr val="accent2">
                    <a:lumMod val="20000"/>
                    <a:lumOff val="80000"/>
                  </a:schemeClr>
                </a:solidFill>
              </a:rPr>
              <a:t>2. Using Snowflake for Data Storage &amp; Processing</a:t>
            </a:r>
            <a:endParaRPr lang="en-IN" sz="2800" dirty="0"/>
          </a:p>
        </p:txBody>
      </p:sp>
      <p:sp>
        <p:nvSpPr>
          <p:cNvPr id="3" name="Content Placeholder 2">
            <a:extLst>
              <a:ext uri="{FF2B5EF4-FFF2-40B4-BE49-F238E27FC236}">
                <a16:creationId xmlns:a16="http://schemas.microsoft.com/office/drawing/2014/main" id="{78E4AFB5-D069-72A2-F09C-68F9445E9E04}"/>
              </a:ext>
            </a:extLst>
          </p:cNvPr>
          <p:cNvSpPr>
            <a:spLocks noGrp="1"/>
          </p:cNvSpPr>
          <p:nvPr>
            <p:ph idx="1"/>
          </p:nvPr>
        </p:nvSpPr>
        <p:spPr>
          <a:xfrm>
            <a:off x="434651" y="849087"/>
            <a:ext cx="11757349" cy="5383763"/>
          </a:xfrm>
        </p:spPr>
        <p:txBody>
          <a:bodyPr/>
          <a:lstStyle/>
          <a:p>
            <a:pPr>
              <a:buNone/>
            </a:pPr>
            <a:r>
              <a:rPr lang="en-US" b="1" dirty="0"/>
              <a:t>3 -Data Processing with Snowflake</a:t>
            </a:r>
          </a:p>
          <a:p>
            <a:pPr>
              <a:buFont typeface="Arial" panose="020B0604020202020204" pitchFamily="34" charset="0"/>
              <a:buChar char="•"/>
            </a:pPr>
            <a:r>
              <a:rPr lang="en-US" b="1" dirty="0"/>
              <a:t>SQL Processing:</a:t>
            </a:r>
            <a:r>
              <a:rPr lang="en-US" dirty="0"/>
              <a:t> Analysts and engineers can use standard SQL for querying, aggregations, and transformations.</a:t>
            </a:r>
          </a:p>
          <a:p>
            <a:pPr>
              <a:buFont typeface="Arial" panose="020B0604020202020204" pitchFamily="34" charset="0"/>
              <a:buChar char="•"/>
            </a:pPr>
            <a:r>
              <a:rPr lang="en-US" b="1" dirty="0"/>
              <a:t>Snowpark:</a:t>
            </a:r>
            <a:r>
              <a:rPr lang="en-US" dirty="0"/>
              <a:t> Developers can process data using Python, Java, or Scala directly inside Snowflake without moving data out.</a:t>
            </a:r>
          </a:p>
          <a:p>
            <a:pPr>
              <a:buFont typeface="Arial" panose="020B0604020202020204" pitchFamily="34" charset="0"/>
              <a:buChar char="•"/>
            </a:pPr>
            <a:r>
              <a:rPr lang="en-US" b="1" dirty="0"/>
              <a:t>Scalability:</a:t>
            </a:r>
            <a:r>
              <a:rPr lang="en-US" dirty="0"/>
              <a:t> Snowflake’s compute clusters (called Virtual Warehouses) can scale up or down based on workload.</a:t>
            </a:r>
          </a:p>
          <a:p>
            <a:pPr>
              <a:buFont typeface="Arial" panose="020B0604020202020204" pitchFamily="34" charset="0"/>
              <a:buChar char="•"/>
            </a:pPr>
            <a:r>
              <a:rPr lang="en-US" b="1" dirty="0"/>
              <a:t>Semi-Structured Handling:</a:t>
            </a:r>
            <a:r>
              <a:rPr lang="en-US" dirty="0"/>
              <a:t> Nested JSON or Parquet data can be parsed, filtered, and joined with structured tables seamlessly.</a:t>
            </a:r>
          </a:p>
          <a:p>
            <a:pPr>
              <a:buFont typeface="Arial" panose="020B0604020202020204" pitchFamily="34" charset="0"/>
              <a:buChar char="•"/>
            </a:pPr>
            <a:r>
              <a:rPr lang="en-US" b="1" dirty="0"/>
              <a:t>Automation:</a:t>
            </a:r>
            <a:r>
              <a:rPr lang="en-US" dirty="0"/>
              <a:t> Tasks, Streams, and Dynamic Tables allow automated ETL/ELT workflows and incremental data processing.</a:t>
            </a:r>
          </a:p>
          <a:p>
            <a:pPr>
              <a:buNone/>
            </a:pPr>
            <a:r>
              <a:rPr lang="en-US" b="1" dirty="0"/>
              <a:t>4 -Advantages for ML Feature Engineering</a:t>
            </a:r>
          </a:p>
          <a:p>
            <a:pPr>
              <a:buFont typeface="Arial" panose="020B0604020202020204" pitchFamily="34" charset="0"/>
              <a:buChar char="•"/>
            </a:pPr>
            <a:r>
              <a:rPr lang="en-US" dirty="0"/>
              <a:t>Centralized storage for both structured (transactions, users) and semi-structured (logs, events) data.</a:t>
            </a:r>
          </a:p>
          <a:p>
            <a:pPr>
              <a:buFont typeface="Arial" panose="020B0604020202020204" pitchFamily="34" charset="0"/>
              <a:buChar char="•"/>
            </a:pPr>
            <a:r>
              <a:rPr lang="en-US" dirty="0"/>
              <a:t>Supports large-scale joins and aggregations required in feature engineering.</a:t>
            </a:r>
          </a:p>
          <a:p>
            <a:pPr>
              <a:buFont typeface="Arial" panose="020B0604020202020204" pitchFamily="34" charset="0"/>
              <a:buChar char="•"/>
            </a:pPr>
            <a:r>
              <a:rPr lang="en-US" dirty="0"/>
              <a:t>Ensures governance, security, and reproducibility through built-in RBAC and metadata management.</a:t>
            </a:r>
          </a:p>
        </p:txBody>
      </p:sp>
      <p:sp>
        <p:nvSpPr>
          <p:cNvPr id="4" name="TextBox 3">
            <a:extLst>
              <a:ext uri="{FF2B5EF4-FFF2-40B4-BE49-F238E27FC236}">
                <a16:creationId xmlns:a16="http://schemas.microsoft.com/office/drawing/2014/main" id="{81F1CBBF-E147-9B2C-5BBC-AB50DE6A4A79}"/>
              </a:ext>
            </a:extLst>
          </p:cNvPr>
          <p:cNvSpPr txBox="1"/>
          <p:nvPr/>
        </p:nvSpPr>
        <p:spPr>
          <a:xfrm>
            <a:off x="251927" y="849087"/>
            <a:ext cx="10534261" cy="738664"/>
          </a:xfrm>
          <a:prstGeom prst="rect">
            <a:avLst/>
          </a:prstGeom>
          <a:noFill/>
        </p:spPr>
        <p:txBody>
          <a:bodyPr wrap="square" rtlCol="0">
            <a:spAutoFit/>
          </a:bodyPr>
          <a:lstStyle/>
          <a:p>
            <a:r>
              <a:rPr lang="en-US" sz="2400" kern="1200" dirty="0">
                <a:solidFill>
                  <a:srgbClr val="FFFFFF"/>
                </a:solidFill>
                <a:effectLst/>
                <a:latin typeface="Calibri" panose="020F0502020204030204" pitchFamily="34" charset="0"/>
                <a:ea typeface="+mn-ea"/>
                <a:cs typeface="+mn-cs"/>
              </a:rPr>
              <a:t>2.1 How Snowflake is used for storing structured and semi-structured data.</a:t>
            </a:r>
            <a:endParaRPr lang="en-IN" sz="2400" dirty="0">
              <a:effectLst/>
            </a:endParaRPr>
          </a:p>
          <a:p>
            <a:endParaRPr lang="en-IN" dirty="0"/>
          </a:p>
        </p:txBody>
      </p:sp>
    </p:spTree>
    <p:extLst>
      <p:ext uri="{BB962C8B-B14F-4D97-AF65-F5344CB8AC3E}">
        <p14:creationId xmlns:p14="http://schemas.microsoft.com/office/powerpoint/2010/main" val="1097600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0AEE3EF927854A94B7C0E32AE471A6" ma:contentTypeVersion="4" ma:contentTypeDescription="Create a new document." ma:contentTypeScope="" ma:versionID="ee9724ac269d4fd10df0f26f055c3850">
  <xsd:schema xmlns:xsd="http://www.w3.org/2001/XMLSchema" xmlns:xs="http://www.w3.org/2001/XMLSchema" xmlns:p="http://schemas.microsoft.com/office/2006/metadata/properties" xmlns:ns3="c3530eeb-ece4-4dae-862a-9b19c3bdaaac" targetNamespace="http://schemas.microsoft.com/office/2006/metadata/properties" ma:root="true" ma:fieldsID="099c6c49d1dae74e2fda837869534a26" ns3:_="">
    <xsd:import namespace="c3530eeb-ece4-4dae-862a-9b19c3bdaaa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30eeb-ece4-4dae-862a-9b19c3bdaa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F525F6-B2A9-4FD6-B4AE-B054215D713C}">
  <ds:schemaRefs>
    <ds:schemaRef ds:uri="http://schemas.microsoft.com/sharepoint/v3/contenttype/forms"/>
  </ds:schemaRefs>
</ds:datastoreItem>
</file>

<file path=customXml/itemProps2.xml><?xml version="1.0" encoding="utf-8"?>
<ds:datastoreItem xmlns:ds="http://schemas.openxmlformats.org/officeDocument/2006/customXml" ds:itemID="{5C3E2B10-F68A-4C90-992F-64F0EE763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530eeb-ece4-4dae-862a-9b19c3bda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7ECDAD-76DA-4E90-8387-7ADF26CF2BAE}">
  <ds:schemaRefs>
    <ds:schemaRef ds:uri="http://schemas.microsoft.com/office/infopath/2007/PartnerControls"/>
    <ds:schemaRef ds:uri="c3530eeb-ece4-4dae-862a-9b19c3bdaaac"/>
    <ds:schemaRef ds:uri="http://purl.org/dc/term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{DE0EC46F-3BDD-4D8D-AFB2-A5E18BD79FFA}tf03457452</Template>
  <TotalTime>364</TotalTime>
  <Words>3705</Words>
  <Application>Microsoft Office PowerPoint</Application>
  <PresentationFormat>Widescreen</PresentationFormat>
  <Paragraphs>289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Celestial</vt:lpstr>
      <vt:lpstr>VISTORA </vt:lpstr>
      <vt:lpstr>OBJECTIVE</vt:lpstr>
      <vt:lpstr>Scope of Work</vt:lpstr>
      <vt:lpstr>Methodology</vt:lpstr>
      <vt:lpstr>1. Introduction to Feature Engineering</vt:lpstr>
      <vt:lpstr>1.Introduction to Feature Engineering</vt:lpstr>
      <vt:lpstr>1.Introduction to Feature Engineering</vt:lpstr>
      <vt:lpstr>2. Using Snowflake for Data Storage &amp; Processing</vt:lpstr>
      <vt:lpstr>2. Using Snowflake for Data Storage &amp; Processing</vt:lpstr>
      <vt:lpstr>2. Using Snowflake for Data Storage &amp; Processing</vt:lpstr>
      <vt:lpstr>PowerPoint Presentation</vt:lpstr>
      <vt:lpstr>2. Using Snowflake for Data Storage &amp; Processing</vt:lpstr>
      <vt:lpstr>3. Feature Store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Implementing Feature Engineering with Snowflake &amp; Feature Store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Sudheerkumar Nelakurthi</dc:creator>
  <cp:lastModifiedBy>Sudheerkumar Nelakurthi</cp:lastModifiedBy>
  <cp:revision>2</cp:revision>
  <dcterms:created xsi:type="dcterms:W3CDTF">2025-09-29T09:16:54Z</dcterms:created>
  <dcterms:modified xsi:type="dcterms:W3CDTF">2025-09-29T19:41:21Z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0x010100BA0AEE3EF927854A94B7C0E32AE471A6</vt:lpwstr>
  </property>
</Properties>
</file>