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sldIdLst>
    <p:sldId id="256" r:id="rId2"/>
    <p:sldId id="258" r:id="rId3"/>
    <p:sldId id="260" r:id="rId4"/>
    <p:sldId id="259" r:id="rId5"/>
    <p:sldId id="261" r:id="rId6"/>
    <p:sldId id="262" r:id="rId7"/>
    <p:sldId id="263" r:id="rId8"/>
    <p:sldId id="264" r:id="rId9"/>
    <p:sldId id="265" r:id="rId10"/>
    <p:sldId id="267"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B1A88DC-0275-854A-82DE-5E24AA92C5E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21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42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09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6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E817F-46F9-2340-B7E9-8ABBAED8F0DE}"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88DC-0275-854A-82DE-5E24AA92C5E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429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EE817F-46F9-2340-B7E9-8ABBAED8F0DE}"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A88DC-0275-854A-82DE-5E24AA92C5E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296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EE817F-46F9-2340-B7E9-8ABBAED8F0DE}"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A88DC-0275-854A-82DE-5E24AA92C5E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36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EE817F-46F9-2340-B7E9-8ABBAED8F0DE}"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A88DC-0275-854A-82DE-5E24AA92C5E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13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E817F-46F9-2340-B7E9-8ABBAED8F0DE}"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A88DC-0275-854A-82DE-5E24AA92C5E3}" type="slidenum">
              <a:rPr lang="en-US" smtClean="0"/>
              <a:t>‹#›</a:t>
            </a:fld>
            <a:endParaRPr lang="en-US"/>
          </a:p>
        </p:txBody>
      </p:sp>
    </p:spTree>
    <p:extLst>
      <p:ext uri="{BB962C8B-B14F-4D97-AF65-F5344CB8AC3E}">
        <p14:creationId xmlns:p14="http://schemas.microsoft.com/office/powerpoint/2010/main" val="24086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E817F-46F9-2340-B7E9-8ABBAED8F0DE}"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A88DC-0275-854A-82DE-5E24AA92C5E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66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2EE817F-46F9-2340-B7E9-8ABBAED8F0DE}" type="datetimeFigureOut">
              <a:rPr lang="en-US" smtClean="0"/>
              <a:t>5/4/2023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B1A88DC-0275-854A-82DE-5E24AA92C5E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027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2EE817F-46F9-2340-B7E9-8ABBAED8F0DE}" type="datetimeFigureOut">
              <a:rPr lang="en-US" smtClean="0"/>
              <a:t>5/4/2023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1A88DC-0275-854A-82DE-5E24AA92C5E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8327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4702-EFEC-FAEE-5138-A276365393D3}"/>
              </a:ext>
            </a:extLst>
          </p:cNvPr>
          <p:cNvSpPr>
            <a:spLocks noGrp="1"/>
          </p:cNvSpPr>
          <p:nvPr>
            <p:ph type="ctrTitle"/>
          </p:nvPr>
        </p:nvSpPr>
        <p:spPr/>
        <p:txBody>
          <a:bodyPr>
            <a:normAutofit/>
          </a:bodyPr>
          <a:lstStyle/>
          <a:p>
            <a:r>
              <a:rPr lang="en-US" sz="4400" b="1" dirty="0">
                <a:effectLst/>
                <a:latin typeface="Times New Roman" panose="02020603050405020304" pitchFamily="18" charset="0"/>
                <a:ea typeface="Times New Roman" panose="02020603050405020304" pitchFamily="18" charset="0"/>
              </a:rPr>
              <a:t>Used</a:t>
            </a:r>
            <a:r>
              <a:rPr lang="en-US" sz="4400" b="1" spc="210" dirty="0">
                <a:effectLst/>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Car</a:t>
            </a:r>
            <a:r>
              <a:rPr lang="en-US" sz="4400" b="1" spc="210" dirty="0">
                <a:effectLst/>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price</a:t>
            </a:r>
            <a:r>
              <a:rPr lang="en-US" sz="4400" b="1" spc="215" dirty="0">
                <a:latin typeface="Times New Roman" panose="02020603050405020304" pitchFamily="18" charset="0"/>
                <a:ea typeface="Times New Roman" panose="02020603050405020304" pitchFamily="18" charset="0"/>
              </a:rPr>
              <a:t> </a:t>
            </a:r>
            <a:r>
              <a:rPr lang="en-US" sz="4400" b="1" dirty="0">
                <a:effectLst/>
                <a:latin typeface="Times New Roman" panose="02020603050405020304" pitchFamily="18" charset="0"/>
                <a:ea typeface="Times New Roman" panose="02020603050405020304" pitchFamily="18" charset="0"/>
              </a:rPr>
              <a:t>prediction</a:t>
            </a:r>
            <a:r>
              <a:rPr lang="en-US" sz="4400" b="1" spc="210" dirty="0">
                <a:effectLst/>
                <a:latin typeface="Times New Roman" panose="02020603050405020304" pitchFamily="18" charset="0"/>
                <a:ea typeface="Times New Roman" panose="02020603050405020304" pitchFamily="18" charset="0"/>
              </a:rPr>
              <a:t> </a:t>
            </a:r>
            <a:r>
              <a:rPr lang="en-US" sz="4400" b="1" spc="210" dirty="0">
                <a:latin typeface="Times New Roman" panose="02020603050405020304" pitchFamily="18" charset="0"/>
                <a:ea typeface="Times New Roman" panose="02020603050405020304" pitchFamily="18" charset="0"/>
              </a:rPr>
              <a:t>U</a:t>
            </a:r>
            <a:r>
              <a:rPr lang="en-US" sz="4400" b="1" dirty="0">
                <a:effectLst/>
                <a:latin typeface="Times New Roman" panose="02020603050405020304" pitchFamily="18" charset="0"/>
                <a:ea typeface="Times New Roman" panose="02020603050405020304" pitchFamily="18" charset="0"/>
              </a:rPr>
              <a:t>sing</a:t>
            </a:r>
            <a:r>
              <a:rPr lang="en-US" sz="4400" b="1" spc="215" dirty="0">
                <a:effectLst/>
                <a:latin typeface="Times New Roman" panose="02020603050405020304" pitchFamily="18" charset="0"/>
                <a:ea typeface="Times New Roman" panose="02020603050405020304" pitchFamily="18" charset="0"/>
              </a:rPr>
              <a:t> </a:t>
            </a:r>
            <a:r>
              <a:rPr lang="en-US" sz="4400" b="1" spc="215" dirty="0">
                <a:latin typeface="Times New Roman" panose="02020603050405020304" pitchFamily="18" charset="0"/>
                <a:ea typeface="Times New Roman" panose="02020603050405020304" pitchFamily="18" charset="0"/>
              </a:rPr>
              <a:t>M</a:t>
            </a:r>
            <a:r>
              <a:rPr lang="en-US" sz="4400" b="1" dirty="0">
                <a:effectLst/>
                <a:latin typeface="Times New Roman" panose="02020603050405020304" pitchFamily="18" charset="0"/>
                <a:ea typeface="Times New Roman" panose="02020603050405020304" pitchFamily="18" charset="0"/>
              </a:rPr>
              <a:t>achine</a:t>
            </a:r>
            <a:r>
              <a:rPr lang="en-US" sz="4400" b="1" spc="210" dirty="0">
                <a:effectLst/>
                <a:latin typeface="Times New Roman" panose="02020603050405020304" pitchFamily="18" charset="0"/>
                <a:ea typeface="Times New Roman" panose="02020603050405020304" pitchFamily="18" charset="0"/>
              </a:rPr>
              <a:t> </a:t>
            </a:r>
            <a:r>
              <a:rPr lang="en-US" sz="4400" b="1" spc="210" dirty="0">
                <a:latin typeface="Times New Roman" panose="02020603050405020304" pitchFamily="18" charset="0"/>
                <a:ea typeface="Times New Roman" panose="02020603050405020304" pitchFamily="18" charset="0"/>
              </a:rPr>
              <a:t>L</a:t>
            </a:r>
            <a:r>
              <a:rPr lang="en-US" sz="4400" b="1" dirty="0">
                <a:effectLst/>
                <a:latin typeface="Times New Roman" panose="02020603050405020304" pitchFamily="18" charset="0"/>
                <a:ea typeface="Times New Roman" panose="02020603050405020304" pitchFamily="18" charset="0"/>
              </a:rPr>
              <a:t>earning</a:t>
            </a:r>
            <a:br>
              <a:rPr lang="en-US" sz="4400" b="1" dirty="0">
                <a:effectLst/>
                <a:latin typeface="Times New Roman" panose="02020603050405020304" pitchFamily="18" charset="0"/>
                <a:ea typeface="Times New Roman" panose="02020603050405020304" pitchFamily="18" charset="0"/>
              </a:rPr>
            </a:br>
            <a:endParaRPr lang="en-US" sz="4400" b="1" dirty="0"/>
          </a:p>
        </p:txBody>
      </p:sp>
    </p:spTree>
    <p:extLst>
      <p:ext uri="{BB962C8B-B14F-4D97-AF65-F5344CB8AC3E}">
        <p14:creationId xmlns:p14="http://schemas.microsoft.com/office/powerpoint/2010/main" val="239635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6699-37EE-5012-8286-7C0E8E1075F7}"/>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Results</a:t>
            </a:r>
          </a:p>
        </p:txBody>
      </p:sp>
      <p:pic>
        <p:nvPicPr>
          <p:cNvPr id="5" name="Content Placeholder 4">
            <a:extLst>
              <a:ext uri="{FF2B5EF4-FFF2-40B4-BE49-F238E27FC236}">
                <a16:creationId xmlns:a16="http://schemas.microsoft.com/office/drawing/2014/main" id="{6033CC77-3DC8-E3E6-AEBD-E064F3A007E8}"/>
              </a:ext>
            </a:extLst>
          </p:cNvPr>
          <p:cNvPicPr>
            <a:picLocks noGrp="1" noChangeAspect="1"/>
          </p:cNvPicPr>
          <p:nvPr>
            <p:ph idx="1"/>
          </p:nvPr>
        </p:nvPicPr>
        <p:blipFill>
          <a:blip r:embed="rId2"/>
          <a:stretch>
            <a:fillRect/>
          </a:stretch>
        </p:blipFill>
        <p:spPr>
          <a:xfrm>
            <a:off x="2252316" y="2875999"/>
            <a:ext cx="8001693" cy="1729890"/>
          </a:xfrm>
        </p:spPr>
      </p:pic>
    </p:spTree>
    <p:extLst>
      <p:ext uri="{BB962C8B-B14F-4D97-AF65-F5344CB8AC3E}">
        <p14:creationId xmlns:p14="http://schemas.microsoft.com/office/powerpoint/2010/main" val="239314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jpeg">
            <a:extLst>
              <a:ext uri="{FF2B5EF4-FFF2-40B4-BE49-F238E27FC236}">
                <a16:creationId xmlns:a16="http://schemas.microsoft.com/office/drawing/2014/main" id="{D2B026CB-388F-6FC3-F262-87278F7DB5F4}"/>
              </a:ext>
            </a:extLst>
          </p:cNvPr>
          <p:cNvPicPr>
            <a:picLocks noGrp="1" noChangeAspect="1"/>
          </p:cNvPicPr>
          <p:nvPr>
            <p:ph idx="1"/>
          </p:nvPr>
        </p:nvPicPr>
        <p:blipFill>
          <a:blip r:embed="rId2" cstate="print"/>
          <a:stretch>
            <a:fillRect/>
          </a:stretch>
        </p:blipFill>
        <p:spPr>
          <a:xfrm>
            <a:off x="838200" y="1690689"/>
            <a:ext cx="10515600" cy="1863215"/>
          </a:xfrm>
          <a:prstGeom prst="rect">
            <a:avLst/>
          </a:prstGeom>
        </p:spPr>
      </p:pic>
      <p:pic>
        <p:nvPicPr>
          <p:cNvPr id="5" name="image10.png">
            <a:extLst>
              <a:ext uri="{FF2B5EF4-FFF2-40B4-BE49-F238E27FC236}">
                <a16:creationId xmlns:a16="http://schemas.microsoft.com/office/drawing/2014/main" id="{BE3ABF1A-7543-82BA-581A-6F735B2E69A8}"/>
              </a:ext>
            </a:extLst>
          </p:cNvPr>
          <p:cNvPicPr>
            <a:picLocks noChangeAspect="1"/>
          </p:cNvPicPr>
          <p:nvPr/>
        </p:nvPicPr>
        <p:blipFill>
          <a:blip r:embed="rId3" cstate="print"/>
          <a:stretch>
            <a:fillRect/>
          </a:stretch>
        </p:blipFill>
        <p:spPr>
          <a:xfrm>
            <a:off x="838201" y="4480458"/>
            <a:ext cx="10515599" cy="1590404"/>
          </a:xfrm>
          <a:prstGeom prst="rect">
            <a:avLst/>
          </a:prstGeom>
        </p:spPr>
      </p:pic>
    </p:spTree>
    <p:extLst>
      <p:ext uri="{BB962C8B-B14F-4D97-AF65-F5344CB8AC3E}">
        <p14:creationId xmlns:p14="http://schemas.microsoft.com/office/powerpoint/2010/main" val="297384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96F8-1498-8F27-999C-85033B8BFCB9}"/>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B6D0290C-D9CF-DA6C-913C-BBB9ED9AEF4E}"/>
              </a:ext>
            </a:extLst>
          </p:cNvPr>
          <p:cNvSpPr>
            <a:spLocks noGrp="1"/>
          </p:cNvSpPr>
          <p:nvPr>
            <p:ph idx="1"/>
          </p:nvPr>
        </p:nvSpPr>
        <p:spPr>
          <a:xfrm>
            <a:off x="1451578" y="1853754"/>
            <a:ext cx="9603275" cy="4015418"/>
          </a:xfrm>
        </p:spPr>
        <p:txBody>
          <a:bodyPr>
            <a:normAutofit fontScale="77500" lnSpcReduction="20000"/>
          </a:bodyPr>
          <a:lstStyle/>
          <a:p>
            <a:r>
              <a:rPr lang="en-US" dirty="0"/>
              <a:t>[1]</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Fauzi</a:t>
            </a:r>
            <a:r>
              <a:rPr lang="en-US" sz="1800" dirty="0">
                <a:effectLst/>
                <a:latin typeface="Times New Roman" panose="02020603050405020304" pitchFamily="18" charset="0"/>
                <a:ea typeface="Times New Roman" panose="02020603050405020304" pitchFamily="18" charset="0"/>
              </a:rPr>
              <a:t> Arifin </a:t>
            </a:r>
            <a:r>
              <a:rPr lang="en-US" sz="1800" dirty="0" err="1">
                <a:effectLst/>
                <a:latin typeface="Times New Roman" panose="02020603050405020304" pitchFamily="18" charset="0"/>
                <a:ea typeface="Times New Roman" panose="02020603050405020304" pitchFamily="18" charset="0"/>
              </a:rPr>
              <a:t>Alghifari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Rachmadita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Andreswari</a:t>
            </a:r>
            <a:r>
              <a:rPr lang="en-US" sz="1800" dirty="0">
                <a:effectLst/>
                <a:latin typeface="Times New Roman" panose="02020603050405020304" pitchFamily="18" charset="0"/>
                <a:ea typeface="Times New Roman" panose="02020603050405020304" pitchFamily="18" charset="0"/>
              </a:rPr>
              <a:t>, and Edi </a:t>
            </a:r>
            <a:r>
              <a:rPr lang="en-US" sz="1800" dirty="0" err="1">
                <a:effectLst/>
                <a:latin typeface="Times New Roman" panose="02020603050405020304" pitchFamily="18" charset="0"/>
                <a:ea typeface="Times New Roman" panose="02020603050405020304" pitchFamily="18" charset="0"/>
              </a:rPr>
              <a:t>Sutovo</a:t>
            </a:r>
            <a:r>
              <a:rPr lang="en-US" sz="1800" dirty="0">
                <a:effectLst/>
                <a:latin typeface="Times New Roman" panose="02020603050405020304" pitchFamily="18" charset="0"/>
                <a:ea typeface="Times New Roman" panose="02020603050405020304" pitchFamily="18" charset="0"/>
              </a:rPr>
              <a:t>.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dki</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jakarta</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extreme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gradient</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boosting</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dirty="0" err="1">
                <a:effectLst/>
                <a:latin typeface="Times New Roman" panose="02020603050405020304" pitchFamily="18" charset="0"/>
                <a:ea typeface="Times New Roman" panose="02020603050405020304" pitchFamily="18" charset="0"/>
              </a:rPr>
              <a:t>bayesian</a:t>
            </a:r>
            <a:r>
              <a:rPr lang="en-US" sz="1800" dirty="0">
                <a:effectLst/>
                <a:latin typeface="Times New Roman" panose="02020603050405020304" pitchFamily="18" charset="0"/>
                <a:ea typeface="Times New Roman" panose="02020603050405020304" pitchFamily="18" charset="0"/>
              </a:rPr>
              <a:t> optimization algorithm. In </a:t>
            </a:r>
            <a:r>
              <a:rPr lang="en-US" sz="1800" i="1" dirty="0">
                <a:effectLst/>
                <a:latin typeface="Times New Roman" panose="02020603050405020304" pitchFamily="18" charset="0"/>
                <a:ea typeface="Times New Roman" panose="02020603050405020304" pitchFamily="18" charset="0"/>
              </a:rPr>
              <a:t>2022 International Conference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Advancement</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Data</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Science,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E-learning</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Information</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Systems</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(ICADEIS)</a:t>
            </a:r>
            <a:r>
              <a:rPr lang="en-US" sz="1800" dirty="0">
                <a:effectLst/>
                <a:latin typeface="Times New Roman" panose="02020603050405020304" pitchFamily="18" charset="0"/>
                <a:ea typeface="Times New Roman" panose="02020603050405020304" pitchFamily="18" charset="0"/>
              </a:rPr>
              <a: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01–05,</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Rupesh Gupta, </a:t>
            </a:r>
            <a:r>
              <a:rPr lang="en-US" sz="1800" dirty="0" err="1">
                <a:effectLst/>
                <a:latin typeface="Times New Roman" panose="02020603050405020304" pitchFamily="18" charset="0"/>
                <a:ea typeface="Times New Roman" panose="02020603050405020304" pitchFamily="18" charset="0"/>
              </a:rPr>
              <a:t>Avinash</a:t>
            </a:r>
            <a:r>
              <a:rPr lang="en-US" sz="1800" dirty="0">
                <a:effectLst/>
                <a:latin typeface="Times New Roman" panose="02020603050405020304" pitchFamily="18" charset="0"/>
                <a:ea typeface="Times New Roman" panose="02020603050405020304" pitchFamily="18" charset="0"/>
              </a:rPr>
              <a:t> Sharma, </a:t>
            </a:r>
            <a:r>
              <a:rPr lang="en-US" sz="1800" dirty="0" err="1">
                <a:effectLst/>
                <a:latin typeface="Times New Roman" panose="02020603050405020304" pitchFamily="18" charset="0"/>
                <a:ea typeface="Times New Roman" panose="02020603050405020304" pitchFamily="18" charset="0"/>
              </a:rPr>
              <a:t>Vatsala</a:t>
            </a:r>
            <a:r>
              <a:rPr lang="en-US" sz="1800" dirty="0">
                <a:effectLst/>
                <a:latin typeface="Times New Roman" panose="02020603050405020304" pitchFamily="18" charset="0"/>
                <a:ea typeface="Times New Roman" panose="02020603050405020304" pitchFamily="18" charset="0"/>
              </a:rPr>
              <a:t> Anand, and </a:t>
            </a:r>
            <a:r>
              <a:rPr lang="en-US" sz="1800" dirty="0" err="1">
                <a:effectLst/>
                <a:latin typeface="Times New Roman" panose="02020603050405020304" pitchFamily="18" charset="0"/>
                <a:ea typeface="Times New Roman" panose="02020603050405020304" pitchFamily="18" charset="0"/>
              </a:rPr>
              <a:t>Sheifali</a:t>
            </a:r>
            <a:r>
              <a:rPr lang="en-US" sz="1800" dirty="0">
                <a:effectLst/>
                <a:latin typeface="Times New Roman" panose="02020603050405020304" pitchFamily="18" charset="0"/>
                <a:ea typeface="Times New Roman" panose="02020603050405020304" pitchFamily="18" charset="0"/>
              </a:rPr>
              <a:t> Gupta.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Automobile price prediction using regression models.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2022 Inter-</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national Conference on Inventive Computation Technologies (ICICT)</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410–416,</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Shengqiang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Jianhua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Jinyi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Zijing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Liu.</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Second-</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hand car price prediction based on a mixed-weighted regression 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2022 7th International Conference on Big Data Analytics (ICBDA)</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90–95,</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effectLst/>
                <a:latin typeface="Times New Roman" panose="02020603050405020304" pitchFamily="18" charset="0"/>
                <a:ea typeface="Times New Roman" panose="02020603050405020304" pitchFamily="18" charset="0"/>
              </a:rPr>
              <a:t>[4] Mustapha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Hankar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Marouane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Birjali</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Abderrahim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Beni-</a:t>
            </a:r>
            <a:r>
              <a:rPr lang="en-US" sz="1800" dirty="0" err="1">
                <a:effectLst/>
                <a:latin typeface="Times New Roman" panose="02020603050405020304" pitchFamily="18" charset="0"/>
                <a:ea typeface="Times New Roman" panose="02020603050405020304" pitchFamily="18" charset="0"/>
              </a:rPr>
              <a:t>Hssane</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car price prediction using machine learning: A case study.   In</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2022 11th International Symposium on Signal, Image, Video and Com-</a:t>
            </a:r>
            <a:r>
              <a:rPr lang="en-US" sz="1800" i="1" spc="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munications</a:t>
            </a:r>
            <a:r>
              <a:rPr lang="en-US" sz="1800" i="1" spc="7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(ISIVC)</a:t>
            </a:r>
            <a:r>
              <a:rPr lang="en-US" sz="1800" dirty="0">
                <a:effectLst/>
                <a:latin typeface="Times New Roman" panose="02020603050405020304" pitchFamily="18" charset="0"/>
                <a:ea typeface="Times New Roman" panose="02020603050405020304" pitchFamily="18" charset="0"/>
              </a:rPr>
              <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Chuyang</a:t>
            </a:r>
            <a:r>
              <a:rPr lang="en-US" sz="1800" spc="16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Jin</a:t>
            </a:r>
            <a:r>
              <a:rPr lang="en-US" sz="1800" dirty="0">
                <a:effectLst/>
                <a:latin typeface="Times New Roman" panose="02020603050405020304" pitchFamily="18" charset="0"/>
                <a:ea typeface="Times New Roman" panose="02020603050405020304" pitchFamily="18" charset="0"/>
              </a:rPr>
              <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2021</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IEEE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International</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Conference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on</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Emergency</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Science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a:t>
            </a:r>
            <a:r>
              <a:rPr lang="en-US" sz="1800" i="1" spc="-18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Information</a:t>
            </a:r>
            <a:r>
              <a:rPr lang="en-US" sz="1800" i="1" spc="6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Technology</a:t>
            </a:r>
            <a:r>
              <a:rPr lang="en-US" sz="1800" i="1" spc="6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(ICESIT)</a:t>
            </a:r>
            <a:r>
              <a:rPr lang="en-US" sz="1800" dirty="0">
                <a:effectLst/>
                <a:latin typeface="Times New Roman" panose="02020603050405020304" pitchFamily="18" charset="0"/>
                <a:ea typeface="Times New Roman" panose="02020603050405020304" pitchFamily="18" charset="0"/>
              </a:rPr>
              <a: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223–230,</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p>
          <a:p>
            <a:r>
              <a:rPr lang="en-US" sz="1800" dirty="0">
                <a:effectLst/>
                <a:latin typeface="Times New Roman" panose="02020603050405020304" pitchFamily="18" charset="0"/>
                <a:ea typeface="Times New Roman" panose="02020603050405020304" pitchFamily="18" charset="0"/>
              </a:rPr>
              <a:t>[6] </a:t>
            </a:r>
            <a:r>
              <a:rPr lang="en-US" sz="1800" dirty="0" err="1">
                <a:effectLst/>
                <a:latin typeface="Times New Roman" panose="02020603050405020304" pitchFamily="18" charset="0"/>
                <a:ea typeface="Times New Roman" panose="02020603050405020304" pitchFamily="18" charset="0"/>
              </a:rPr>
              <a:t>Annisaa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Fauziyah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Kinadi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Rachmadita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Andreswari</a:t>
            </a:r>
            <a:r>
              <a:rPr lang="en-US" sz="1800" dirty="0">
                <a:effectLst/>
                <a:latin typeface="Times New Roman" panose="02020603050405020304" pitchFamily="18" charset="0"/>
                <a:ea typeface="Times New Roman" panose="02020603050405020304" pitchFamily="18" charset="0"/>
              </a:rPr>
              <a:t>, Edi </a:t>
            </a:r>
            <a:r>
              <a:rPr lang="en-US" sz="1800" dirty="0" err="1">
                <a:effectLst/>
                <a:latin typeface="Times New Roman" panose="02020603050405020304" pitchFamily="18" charset="0"/>
                <a:ea typeface="Times New Roman" panose="02020603050405020304" pitchFamily="18" charset="0"/>
              </a:rPr>
              <a:t>Sutoyo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Ramd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Nugraha</a:t>
            </a:r>
            <a:r>
              <a:rPr lang="en-US" sz="1800" dirty="0">
                <a:effectLst/>
                <a:latin typeface="Times New Roman" panose="02020603050405020304" pitchFamily="18" charset="0"/>
                <a:ea typeface="Times New Roman" panose="02020603050405020304" pitchFamily="18" charset="0"/>
              </a:rPr>
              <a:t>, and Anton Abdul </a:t>
            </a:r>
            <a:r>
              <a:rPr lang="en-US" sz="1800" dirty="0" err="1">
                <a:effectLst/>
                <a:latin typeface="Times New Roman" panose="02020603050405020304" pitchFamily="18" charset="0"/>
                <a:ea typeface="Times New Roman" panose="02020603050405020304" pitchFamily="18" charset="0"/>
              </a:rPr>
              <a:t>Basah</a:t>
            </a:r>
            <a:r>
              <a:rPr lang="en-US" sz="1800" dirty="0">
                <a:effectLst/>
                <a:latin typeface="Times New Roman" panose="02020603050405020304" pitchFamily="18" charset="0"/>
                <a:ea typeface="Times New Roman" panose="02020603050405020304" pitchFamily="18" charset="0"/>
              </a:rPr>
              <a:t> Kamil.</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car price </a:t>
            </a:r>
            <a:r>
              <a:rPr lang="en-US" sz="1800" dirty="0" err="1">
                <a:effectLst/>
                <a:latin typeface="Times New Roman" panose="02020603050405020304" pitchFamily="18" charset="0"/>
                <a:ea typeface="Times New Roman" panose="02020603050405020304" pitchFamily="18" charset="0"/>
              </a:rPr>
              <a:t>predic</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tion</a:t>
            </a:r>
            <a:r>
              <a:rPr lang="en-US" sz="1800" dirty="0">
                <a:effectLst/>
                <a:latin typeface="Times New Roman" panose="02020603050405020304" pitchFamily="18" charset="0"/>
                <a:ea typeface="Times New Roman" panose="02020603050405020304" pitchFamily="18" charset="0"/>
              </a:rPr>
              <a:t> in </a:t>
            </a:r>
            <a:r>
              <a:rPr lang="en-US" sz="1800" dirty="0" err="1">
                <a:effectLst/>
                <a:latin typeface="Times New Roman" panose="02020603050405020304" pitchFamily="18" charset="0"/>
                <a:ea typeface="Times New Roman" panose="02020603050405020304" pitchFamily="18" charset="0"/>
              </a:rPr>
              <a:t>surabaya</a:t>
            </a:r>
            <a:r>
              <a:rPr lang="en-US" sz="1800" dirty="0">
                <a:effectLst/>
                <a:latin typeface="Times New Roman" panose="02020603050405020304" pitchFamily="18" charset="0"/>
                <a:ea typeface="Times New Roman" panose="02020603050405020304" pitchFamily="18" charset="0"/>
              </a:rPr>
              <a:t> using random forest regressor algorithms.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2022</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International Conference Advancement in Data Science, E-learning and</a:t>
            </a:r>
            <a:r>
              <a:rPr lang="en-US" sz="1800" i="1" spc="-18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Information</a:t>
            </a:r>
            <a:r>
              <a:rPr lang="en-US" sz="1800" i="1" spc="7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Systems</a:t>
            </a:r>
            <a:r>
              <a:rPr lang="en-US" sz="1800" i="1" spc="7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(ICADEIS)</a:t>
            </a:r>
            <a:r>
              <a:rPr lang="en-US" sz="1800" dirty="0">
                <a:effectLst/>
                <a:latin typeface="Times New Roman" panose="02020603050405020304" pitchFamily="18" charset="0"/>
                <a:ea typeface="Times New Roman" panose="02020603050405020304" pitchFamily="18" charset="0"/>
              </a:rPr>
              <a: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4968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59179-9104-A119-200A-94DAC75035A2}"/>
              </a:ext>
            </a:extLst>
          </p:cNvPr>
          <p:cNvSpPr>
            <a:spLocks noGrp="1"/>
          </p:cNvSpPr>
          <p:nvPr>
            <p:ph idx="1"/>
          </p:nvPr>
        </p:nvSpPr>
        <p:spPr/>
        <p:txBody>
          <a:bodyPr>
            <a:normAutofit/>
          </a:bodyPr>
          <a:lstStyle/>
          <a:p>
            <a:pPr marL="0" indent="0" algn="ctr">
              <a:buNone/>
            </a:pP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548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CF65-277B-BF71-5FA9-97AA46DBD255}"/>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Group Information</a:t>
            </a:r>
          </a:p>
        </p:txBody>
      </p:sp>
      <p:sp>
        <p:nvSpPr>
          <p:cNvPr id="3" name="Content Placeholder 2">
            <a:extLst>
              <a:ext uri="{FF2B5EF4-FFF2-40B4-BE49-F238E27FC236}">
                <a16:creationId xmlns:a16="http://schemas.microsoft.com/office/drawing/2014/main" id="{74EF6E4B-1D1A-7B6E-5ADC-4F1A48E89B14}"/>
              </a:ext>
            </a:extLst>
          </p:cNvPr>
          <p:cNvSpPr>
            <a:spLocks noGrp="1"/>
          </p:cNvSpPr>
          <p:nvPr>
            <p:ph idx="1"/>
          </p:nvPr>
        </p:nvSpPr>
        <p:spPr/>
        <p:txBody>
          <a:bodyPr/>
          <a:lstStyle/>
          <a:p>
            <a:r>
              <a:rPr lang="en-US" sz="1800" b="1" dirty="0">
                <a:effectLst/>
                <a:latin typeface="Cambria" panose="02040503050406030204" pitchFamily="18" charset="0"/>
                <a:ea typeface="Cambria" panose="02040503050406030204" pitchFamily="18" charset="0"/>
                <a:cs typeface="Cambria" panose="02040503050406030204" pitchFamily="18" charset="0"/>
              </a:rPr>
              <a:t>Manasvi Singam(700742501)</a:t>
            </a:r>
            <a:r>
              <a:rPr lang="en-US" sz="1800" b="1" spc="5" dirty="0">
                <a:effectLst/>
                <a:latin typeface="Cambria" panose="02040503050406030204" pitchFamily="18" charset="0"/>
                <a:ea typeface="Cambria" panose="02040503050406030204" pitchFamily="18" charset="0"/>
                <a:cs typeface="Cambria" panose="02040503050406030204" pitchFamily="18" charset="0"/>
              </a:rPr>
              <a:t> </a:t>
            </a:r>
          </a:p>
          <a:p>
            <a:r>
              <a:rPr lang="en-US" sz="1800" b="1" dirty="0">
                <a:effectLst/>
                <a:latin typeface="Cambria" panose="02040503050406030204" pitchFamily="18" charset="0"/>
                <a:ea typeface="Cambria" panose="02040503050406030204" pitchFamily="18" charset="0"/>
                <a:cs typeface="Cambria" panose="02040503050406030204" pitchFamily="18" charset="0"/>
              </a:rPr>
              <a:t>Charithasri Vadlamudi(700745127)</a:t>
            </a:r>
            <a:r>
              <a:rPr lang="en-US" sz="1800" b="1" spc="5" dirty="0">
                <a:effectLst/>
                <a:latin typeface="Cambria" panose="02040503050406030204" pitchFamily="18" charset="0"/>
                <a:ea typeface="Cambria" panose="02040503050406030204" pitchFamily="18" charset="0"/>
                <a:cs typeface="Cambria" panose="02040503050406030204" pitchFamily="18" charset="0"/>
              </a:rPr>
              <a:t> </a:t>
            </a:r>
          </a:p>
          <a:p>
            <a:r>
              <a:rPr lang="en-US" sz="1800" b="1" dirty="0">
                <a:effectLst/>
                <a:latin typeface="Cambria" panose="02040503050406030204" pitchFamily="18" charset="0"/>
                <a:ea typeface="Cambria" panose="02040503050406030204" pitchFamily="18" charset="0"/>
                <a:cs typeface="Cambria" panose="02040503050406030204" pitchFamily="18" charset="0"/>
              </a:rPr>
              <a:t>Deepthi Gudibanda(700732646)</a:t>
            </a:r>
            <a:r>
              <a:rPr lang="en-US" sz="1800" b="1" spc="5" dirty="0">
                <a:effectLst/>
                <a:latin typeface="Cambria" panose="02040503050406030204" pitchFamily="18" charset="0"/>
                <a:ea typeface="Cambria" panose="02040503050406030204" pitchFamily="18" charset="0"/>
                <a:cs typeface="Cambria" panose="02040503050406030204" pitchFamily="18" charset="0"/>
              </a:rPr>
              <a:t> </a:t>
            </a:r>
          </a:p>
          <a:p>
            <a:r>
              <a:rPr lang="en-US" sz="1800" b="1" dirty="0">
                <a:effectLst/>
                <a:latin typeface="Cambria" panose="02040503050406030204" pitchFamily="18" charset="0"/>
                <a:ea typeface="Cambria" panose="02040503050406030204" pitchFamily="18" charset="0"/>
                <a:cs typeface="Cambria" panose="02040503050406030204" pitchFamily="18" charset="0"/>
              </a:rPr>
              <a:t>Kranthisree</a:t>
            </a:r>
            <a:r>
              <a:rPr lang="en-US" sz="1800" b="1" spc="-30"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Nimmalapudi(700746583)</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endParaRPr lang="en-US" dirty="0"/>
          </a:p>
        </p:txBody>
      </p:sp>
    </p:spTree>
    <p:extLst>
      <p:ext uri="{BB962C8B-B14F-4D97-AF65-F5344CB8AC3E}">
        <p14:creationId xmlns:p14="http://schemas.microsoft.com/office/powerpoint/2010/main" val="103310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9133-7914-954F-DD1E-79982EC439BE}"/>
              </a:ext>
            </a:extLst>
          </p:cNvPr>
          <p:cNvSpPr>
            <a:spLocks noGrp="1"/>
          </p:cNvSpPr>
          <p:nvPr>
            <p:ph type="title"/>
          </p:nvPr>
        </p:nvSpPr>
        <p:spPr>
          <a:xfrm>
            <a:off x="970962" y="286045"/>
            <a:ext cx="9926676" cy="1049235"/>
          </a:xfrm>
        </p:spPr>
        <p:txBody>
          <a:bodyPr/>
          <a:lstStyle/>
          <a:p>
            <a:r>
              <a:rPr lang="en-US" dirty="0"/>
              <a:t>Roles and contribution</a:t>
            </a:r>
          </a:p>
        </p:txBody>
      </p:sp>
      <p:graphicFrame>
        <p:nvGraphicFramePr>
          <p:cNvPr id="4" name="Content Placeholder 3">
            <a:extLst>
              <a:ext uri="{FF2B5EF4-FFF2-40B4-BE49-F238E27FC236}">
                <a16:creationId xmlns:a16="http://schemas.microsoft.com/office/drawing/2014/main" id="{E56D42CF-3798-7F17-EB6F-4417861354EF}"/>
              </a:ext>
            </a:extLst>
          </p:cNvPr>
          <p:cNvGraphicFramePr>
            <a:graphicFrameLocks noGrp="1"/>
          </p:cNvGraphicFramePr>
          <p:nvPr>
            <p:ph idx="1"/>
            <p:extLst>
              <p:ext uri="{D42A27DB-BD31-4B8C-83A1-F6EECF244321}">
                <p14:modId xmlns:p14="http://schemas.microsoft.com/office/powerpoint/2010/main" val="2183368939"/>
              </p:ext>
            </p:extLst>
          </p:nvPr>
        </p:nvGraphicFramePr>
        <p:xfrm>
          <a:off x="1178351" y="1150070"/>
          <a:ext cx="9926676" cy="5450206"/>
        </p:xfrm>
        <a:graphic>
          <a:graphicData uri="http://schemas.openxmlformats.org/drawingml/2006/table">
            <a:tbl>
              <a:tblPr firstRow="1" firstCol="1" lastRow="1" lastCol="1" bandRow="1" bandCol="1">
                <a:tableStyleId>{5C22544A-7EE6-4342-B048-85BDC9FD1C3A}</a:tableStyleId>
              </a:tblPr>
              <a:tblGrid>
                <a:gridCol w="2492273">
                  <a:extLst>
                    <a:ext uri="{9D8B030D-6E8A-4147-A177-3AD203B41FA5}">
                      <a16:colId xmlns:a16="http://schemas.microsoft.com/office/drawing/2014/main" val="2053161562"/>
                    </a:ext>
                  </a:extLst>
                </a:gridCol>
                <a:gridCol w="2481670">
                  <a:extLst>
                    <a:ext uri="{9D8B030D-6E8A-4147-A177-3AD203B41FA5}">
                      <a16:colId xmlns:a16="http://schemas.microsoft.com/office/drawing/2014/main" val="3177653042"/>
                    </a:ext>
                  </a:extLst>
                </a:gridCol>
                <a:gridCol w="2481670">
                  <a:extLst>
                    <a:ext uri="{9D8B030D-6E8A-4147-A177-3AD203B41FA5}">
                      <a16:colId xmlns:a16="http://schemas.microsoft.com/office/drawing/2014/main" val="2498362784"/>
                    </a:ext>
                  </a:extLst>
                </a:gridCol>
                <a:gridCol w="2471063">
                  <a:extLst>
                    <a:ext uri="{9D8B030D-6E8A-4147-A177-3AD203B41FA5}">
                      <a16:colId xmlns:a16="http://schemas.microsoft.com/office/drawing/2014/main" val="476776135"/>
                    </a:ext>
                  </a:extLst>
                </a:gridCol>
              </a:tblGrid>
              <a:tr h="370161">
                <a:tc>
                  <a:txBody>
                    <a:bodyPr/>
                    <a:lstStyle/>
                    <a:p>
                      <a:pPr marL="66675" marR="0">
                        <a:spcBef>
                          <a:spcPts val="425"/>
                        </a:spcBef>
                        <a:spcAft>
                          <a:spcPts val="0"/>
                        </a:spcAft>
                      </a:pPr>
                      <a:r>
                        <a:rPr lang="en-US" sz="1100" dirty="0">
                          <a:effectLst/>
                        </a:rPr>
                        <a:t>Status</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Task</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Assigned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Description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644303266"/>
                  </a:ext>
                </a:extLst>
              </a:tr>
              <a:tr h="727123">
                <a:tc>
                  <a:txBody>
                    <a:bodyPr/>
                    <a:lstStyle/>
                    <a:p>
                      <a:pPr marL="66675" marR="0">
                        <a:spcBef>
                          <a:spcPts val="40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301625">
                        <a:lnSpc>
                          <a:spcPct val="90000"/>
                        </a:lnSpc>
                        <a:spcBef>
                          <a:spcPts val="505"/>
                        </a:spcBef>
                        <a:spcAft>
                          <a:spcPts val="0"/>
                        </a:spcAft>
                      </a:pPr>
                      <a:r>
                        <a:rPr lang="en-US" sz="1100">
                          <a:effectLst/>
                        </a:rPr>
                        <a:t>Data gathering &amp;</a:t>
                      </a:r>
                      <a:r>
                        <a:rPr lang="en-US" sz="1100" spc="-265">
                          <a:effectLst/>
                        </a:rPr>
                        <a:t> </a:t>
                      </a:r>
                      <a:r>
                        <a:rPr lang="en-US" sz="1100">
                          <a:effectLst/>
                        </a:rPr>
                        <a:t>cleaning</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Charithasri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81915">
                        <a:lnSpc>
                          <a:spcPct val="105000"/>
                        </a:lnSpc>
                        <a:spcBef>
                          <a:spcPts val="510"/>
                        </a:spcBef>
                        <a:spcAft>
                          <a:spcPts val="0"/>
                        </a:spcAft>
                      </a:pPr>
                      <a:r>
                        <a:rPr lang="en-US" sz="1100" spc="-5">
                          <a:effectLst/>
                        </a:rPr>
                        <a:t>Collecting</a:t>
                      </a:r>
                      <a:r>
                        <a:rPr lang="en-US" sz="1100" spc="-50">
                          <a:effectLst/>
                        </a:rPr>
                        <a:t> </a:t>
                      </a:r>
                      <a:r>
                        <a:rPr lang="en-US" sz="1100">
                          <a:effectLst/>
                        </a:rPr>
                        <a:t>the</a:t>
                      </a:r>
                      <a:r>
                        <a:rPr lang="en-US" sz="1100" spc="-45">
                          <a:effectLst/>
                        </a:rPr>
                        <a:t> </a:t>
                      </a:r>
                      <a:r>
                        <a:rPr lang="en-US" sz="1100">
                          <a:effectLst/>
                        </a:rPr>
                        <a:t>dataset</a:t>
                      </a:r>
                      <a:r>
                        <a:rPr lang="en-US" sz="1100" spc="-240">
                          <a:effectLst/>
                        </a:rPr>
                        <a:t> </a:t>
                      </a:r>
                      <a:r>
                        <a:rPr lang="en-US" sz="1100">
                          <a:effectLst/>
                        </a:rPr>
                        <a:t>from </a:t>
                      </a:r>
                      <a:r>
                        <a:rPr lang="en-US" sz="1100" spc="35">
                          <a:effectLst/>
                        </a:rPr>
                        <a:t> </a:t>
                      </a:r>
                      <a:r>
                        <a:rPr lang="en-US" sz="1100">
                          <a:effectLst/>
                        </a:rPr>
                        <a:t>Kaggle</a:t>
                      </a:r>
                      <a:r>
                        <a:rPr lang="en-US" sz="1100" spc="5">
                          <a:effectLst/>
                        </a:rPr>
                        <a:t> </a:t>
                      </a:r>
                      <a:r>
                        <a:rPr lang="en-US" sz="1100">
                          <a:effectLst/>
                        </a:rPr>
                        <a:t>Cleaning</a:t>
                      </a:r>
                      <a:r>
                        <a:rPr lang="en-US" sz="1100" spc="-20">
                          <a:effectLst/>
                        </a:rPr>
                        <a:t> </a:t>
                      </a:r>
                      <a:r>
                        <a:rPr lang="en-US" sz="1100">
                          <a:effectLst/>
                        </a:rPr>
                        <a:t>the</a:t>
                      </a:r>
                      <a:r>
                        <a:rPr lang="en-US" sz="1100" spc="-15">
                          <a:effectLst/>
                        </a:rPr>
                        <a:t> </a:t>
                      </a:r>
                      <a:r>
                        <a:rPr lang="en-US" sz="1100">
                          <a:effectLst/>
                        </a:rPr>
                        <a:t>dataset</a:t>
                      </a:r>
                    </a:p>
                    <a:p>
                      <a:pPr marL="50800" marR="0">
                        <a:lnSpc>
                          <a:spcPts val="1275"/>
                        </a:lnSpc>
                        <a:spcBef>
                          <a:spcPts val="0"/>
                        </a:spcBef>
                        <a:spcAft>
                          <a:spcPts val="0"/>
                        </a:spcAft>
                      </a:pPr>
                      <a:r>
                        <a:rPr lang="en-US" sz="1100">
                          <a:effectLst/>
                        </a:rPr>
                        <a:t>i.e.</a:t>
                      </a:r>
                      <a:r>
                        <a:rPr lang="en-US" sz="1100" spc="-5">
                          <a:effectLst/>
                        </a:rPr>
                        <a:t> </a:t>
                      </a:r>
                      <a:r>
                        <a:rPr lang="en-US" sz="1100">
                          <a:effectLst/>
                        </a:rPr>
                        <a:t>raw data</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463077585"/>
                  </a:ext>
                </a:extLst>
              </a:tr>
              <a:tr h="727056">
                <a:tc>
                  <a:txBody>
                    <a:bodyPr/>
                    <a:lstStyle/>
                    <a:p>
                      <a:pPr marL="66675" marR="0">
                        <a:spcBef>
                          <a:spcPts val="42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dirty="0">
                          <a:effectLst/>
                        </a:rPr>
                        <a:t>Data</a:t>
                      </a:r>
                      <a:r>
                        <a:rPr lang="en-US" sz="1100" spc="-35" dirty="0">
                          <a:effectLst/>
                        </a:rPr>
                        <a:t> </a:t>
                      </a:r>
                      <a:r>
                        <a:rPr lang="en-US" sz="1100" dirty="0">
                          <a:effectLst/>
                        </a:rPr>
                        <a:t>preparation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dirty="0" err="1">
                          <a:effectLst/>
                        </a:rPr>
                        <a:t>Kranthisree</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52070">
                        <a:lnSpc>
                          <a:spcPct val="105000"/>
                        </a:lnSpc>
                        <a:spcBef>
                          <a:spcPts val="535"/>
                        </a:spcBef>
                        <a:spcAft>
                          <a:spcPts val="0"/>
                        </a:spcAft>
                      </a:pPr>
                      <a:r>
                        <a:rPr lang="en-US" sz="1100">
                          <a:effectLst/>
                        </a:rPr>
                        <a:t>Preparing</a:t>
                      </a:r>
                      <a:r>
                        <a:rPr lang="en-US" sz="1100" spc="75">
                          <a:effectLst/>
                        </a:rPr>
                        <a:t> </a:t>
                      </a:r>
                      <a:r>
                        <a:rPr lang="en-US" sz="1100">
                          <a:effectLst/>
                        </a:rPr>
                        <a:t>the</a:t>
                      </a:r>
                      <a:r>
                        <a:rPr lang="en-US" sz="1100" spc="80">
                          <a:effectLst/>
                        </a:rPr>
                        <a:t> </a:t>
                      </a:r>
                      <a:r>
                        <a:rPr lang="en-US" sz="1100">
                          <a:effectLst/>
                        </a:rPr>
                        <a:t>dataset</a:t>
                      </a:r>
                      <a:r>
                        <a:rPr lang="en-US" sz="1100" spc="-225">
                          <a:effectLst/>
                        </a:rPr>
                        <a:t> </a:t>
                      </a:r>
                      <a:r>
                        <a:rPr lang="en-US" sz="1100">
                          <a:effectLst/>
                        </a:rPr>
                        <a:t>to</a:t>
                      </a:r>
                      <a:r>
                        <a:rPr lang="en-US" sz="1100" spc="45">
                          <a:effectLst/>
                        </a:rPr>
                        <a:t> </a:t>
                      </a:r>
                      <a:r>
                        <a:rPr lang="en-US" sz="1100">
                          <a:effectLst/>
                        </a:rPr>
                        <a:t>feed</a:t>
                      </a:r>
                      <a:r>
                        <a:rPr lang="en-US" sz="1100" spc="50">
                          <a:effectLst/>
                        </a:rPr>
                        <a:t> </a:t>
                      </a:r>
                      <a:r>
                        <a:rPr lang="en-US" sz="1100">
                          <a:effectLst/>
                        </a:rPr>
                        <a:t>the</a:t>
                      </a:r>
                      <a:r>
                        <a:rPr lang="en-US" sz="1100" spc="45">
                          <a:effectLst/>
                        </a:rPr>
                        <a:t> </a:t>
                      </a:r>
                      <a:r>
                        <a:rPr lang="en-US" sz="1100">
                          <a:effectLst/>
                        </a:rPr>
                        <a:t>model;</a:t>
                      </a:r>
                      <a:r>
                        <a:rPr lang="en-US" sz="1100" spc="5">
                          <a:effectLst/>
                        </a:rPr>
                        <a:t> </a:t>
                      </a:r>
                      <a:r>
                        <a:rPr lang="en-US" sz="1100">
                          <a:effectLst/>
                        </a:rPr>
                        <a:t>label</a:t>
                      </a:r>
                      <a:r>
                        <a:rPr lang="en-US" sz="1100" spc="5">
                          <a:effectLst/>
                        </a:rPr>
                        <a:t> </a:t>
                      </a:r>
                      <a:r>
                        <a:rPr lang="en-US" sz="1100">
                          <a:effectLst/>
                        </a:rPr>
                        <a:t>encoding</a:t>
                      </a:r>
                      <a:r>
                        <a:rPr lang="en-US" sz="1100" spc="5">
                          <a:effectLst/>
                        </a:rPr>
                        <a:t> </a:t>
                      </a:r>
                      <a:r>
                        <a:rPr lang="en-US" sz="1100">
                          <a:effectLst/>
                        </a:rPr>
                        <a:t>and</a:t>
                      </a:r>
                      <a:r>
                        <a:rPr lang="en-US" sz="1100" spc="5">
                          <a:effectLst/>
                        </a:rPr>
                        <a:t> </a:t>
                      </a:r>
                      <a:r>
                        <a:rPr lang="en-US" sz="1100">
                          <a:effectLst/>
                        </a:rPr>
                        <a:t>train</a:t>
                      </a:r>
                      <a:r>
                        <a:rPr lang="en-US" sz="1100" spc="35">
                          <a:effectLst/>
                        </a:rPr>
                        <a:t> </a:t>
                      </a:r>
                      <a:r>
                        <a:rPr lang="en-US" sz="1100">
                          <a:effectLst/>
                        </a:rPr>
                        <a:t>and</a:t>
                      </a:r>
                      <a:r>
                        <a:rPr lang="en-US" sz="1100" spc="40">
                          <a:effectLst/>
                        </a:rPr>
                        <a:t> </a:t>
                      </a:r>
                      <a:r>
                        <a:rPr lang="en-US" sz="1100">
                          <a:effectLst/>
                        </a:rPr>
                        <a:t>test</a:t>
                      </a:r>
                      <a:r>
                        <a:rPr lang="en-US" sz="1100" spc="40">
                          <a:effectLst/>
                        </a:rPr>
                        <a:t> </a:t>
                      </a:r>
                      <a:r>
                        <a:rPr lang="en-US" sz="1100">
                          <a:effectLst/>
                        </a:rPr>
                        <a:t>split</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820564188"/>
                  </a:ext>
                </a:extLst>
              </a:tr>
              <a:tr h="609683">
                <a:tc>
                  <a:txBody>
                    <a:bodyPr/>
                    <a:lstStyle/>
                    <a:p>
                      <a:pPr marL="66675" marR="0">
                        <a:spcBef>
                          <a:spcPts val="45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321310">
                        <a:lnSpc>
                          <a:spcPct val="90000"/>
                        </a:lnSpc>
                        <a:spcBef>
                          <a:spcPts val="555"/>
                        </a:spcBef>
                        <a:spcAft>
                          <a:spcPts val="0"/>
                        </a:spcAft>
                      </a:pPr>
                      <a:r>
                        <a:rPr lang="en-US" sz="1100">
                          <a:effectLst/>
                        </a:rPr>
                        <a:t>Exploratory Data</a:t>
                      </a:r>
                      <a:r>
                        <a:rPr lang="en-US" sz="1100" spc="-265">
                          <a:effectLst/>
                        </a:rPr>
                        <a:t> </a:t>
                      </a:r>
                      <a:r>
                        <a:rPr lang="en-US" sz="1100">
                          <a:effectLst/>
                        </a:rPr>
                        <a:t>Analysis</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Kranthisree</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177800">
                        <a:lnSpc>
                          <a:spcPct val="105000"/>
                        </a:lnSpc>
                        <a:spcBef>
                          <a:spcPts val="560"/>
                        </a:spcBef>
                        <a:spcAft>
                          <a:spcPts val="0"/>
                        </a:spcAft>
                      </a:pPr>
                      <a:r>
                        <a:rPr lang="en-US" sz="1100">
                          <a:effectLst/>
                        </a:rPr>
                        <a:t>Visualizing the data</a:t>
                      </a:r>
                      <a:r>
                        <a:rPr lang="en-US" sz="1100" spc="-240">
                          <a:effectLst/>
                        </a:rPr>
                        <a:t> </a:t>
                      </a:r>
                      <a:r>
                        <a:rPr lang="en-US" sz="1100">
                          <a:effectLst/>
                        </a:rPr>
                        <a:t>patterns using</a:t>
                      </a:r>
                      <a:r>
                        <a:rPr lang="en-US" sz="1100" spc="5">
                          <a:effectLst/>
                        </a:rPr>
                        <a:t> </a:t>
                      </a:r>
                      <a:r>
                        <a:rPr lang="en-US" sz="1100">
                          <a:effectLst/>
                        </a:rPr>
                        <a:t>matplotlib</a:t>
                      </a:r>
                      <a:r>
                        <a:rPr lang="en-US" sz="1100" spc="5">
                          <a:effectLst/>
                        </a:rPr>
                        <a:t> </a:t>
                      </a:r>
                      <a:r>
                        <a:rPr lang="en-US" sz="1100">
                          <a:effectLst/>
                        </a:rPr>
                        <a:t>and</a:t>
                      </a:r>
                      <a:r>
                        <a:rPr lang="en-US" sz="1100" spc="5">
                          <a:effectLst/>
                        </a:rPr>
                        <a:t> </a:t>
                      </a:r>
                      <a:r>
                        <a:rPr lang="en-US" sz="1100">
                          <a:effectLst/>
                        </a:rPr>
                        <a:t>seaborn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902869658"/>
                  </a:ext>
                </a:extLst>
              </a:tr>
              <a:tr h="911701">
                <a:tc>
                  <a:txBody>
                    <a:bodyPr/>
                    <a:lstStyle/>
                    <a:p>
                      <a:pPr marL="66675" marR="0">
                        <a:spcBef>
                          <a:spcPts val="37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297815">
                        <a:lnSpc>
                          <a:spcPct val="90000"/>
                        </a:lnSpc>
                        <a:spcBef>
                          <a:spcPts val="480"/>
                        </a:spcBef>
                        <a:spcAft>
                          <a:spcPts val="0"/>
                        </a:spcAft>
                      </a:pPr>
                      <a:r>
                        <a:rPr lang="en-US" sz="1100" dirty="0">
                          <a:effectLst/>
                        </a:rPr>
                        <a:t>Linear regression</a:t>
                      </a:r>
                      <a:r>
                        <a:rPr lang="en-US" sz="1100" spc="-265" dirty="0">
                          <a:effectLst/>
                        </a:rPr>
                        <a:t>       </a:t>
                      </a:r>
                      <a:r>
                        <a:rPr lang="en-US" sz="1100" dirty="0">
                          <a:effectLst/>
                        </a:rPr>
                        <a:t>model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Charithasri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102870">
                        <a:lnSpc>
                          <a:spcPct val="105000"/>
                        </a:lnSpc>
                        <a:spcBef>
                          <a:spcPts val="485"/>
                        </a:spcBef>
                        <a:spcAft>
                          <a:spcPts val="0"/>
                        </a:spcAft>
                      </a:pPr>
                      <a:r>
                        <a:rPr lang="en-US" sz="1100" dirty="0">
                          <a:effectLst/>
                        </a:rPr>
                        <a:t>Implementing the</a:t>
                      </a:r>
                      <a:r>
                        <a:rPr lang="en-US" sz="1100" spc="5" dirty="0">
                          <a:effectLst/>
                        </a:rPr>
                        <a:t> </a:t>
                      </a:r>
                      <a:r>
                        <a:rPr lang="en-US" sz="1100" dirty="0">
                          <a:effectLst/>
                        </a:rPr>
                        <a:t>Linear regression</a:t>
                      </a:r>
                      <a:r>
                        <a:rPr lang="en-US" sz="1100" spc="5" dirty="0">
                          <a:effectLst/>
                        </a:rPr>
                        <a:t> </a:t>
                      </a:r>
                      <a:r>
                        <a:rPr lang="en-US" sz="1100" dirty="0">
                          <a:effectLst/>
                        </a:rPr>
                        <a:t>algorithm</a:t>
                      </a:r>
                      <a:r>
                        <a:rPr lang="en-US" sz="1100" spc="10" dirty="0">
                          <a:effectLst/>
                        </a:rPr>
                        <a:t> </a:t>
                      </a:r>
                      <a:r>
                        <a:rPr lang="en-US" sz="1100" dirty="0">
                          <a:effectLst/>
                        </a:rPr>
                        <a:t>using</a:t>
                      </a:r>
                      <a:r>
                        <a:rPr lang="en-US" sz="1100" spc="5" dirty="0">
                          <a:effectLst/>
                        </a:rPr>
                        <a:t> </a:t>
                      </a:r>
                      <a:r>
                        <a:rPr lang="en-US" sz="1100" dirty="0" err="1">
                          <a:effectLst/>
                        </a:rPr>
                        <a:t>sklearn</a:t>
                      </a:r>
                      <a:r>
                        <a:rPr lang="en-US" sz="1100" dirty="0">
                          <a:effectLst/>
                        </a:rPr>
                        <a:t> library and</a:t>
                      </a:r>
                      <a:r>
                        <a:rPr lang="en-US" sz="1100" spc="5" dirty="0">
                          <a:effectLst/>
                        </a:rPr>
                        <a:t> </a:t>
                      </a:r>
                      <a:r>
                        <a:rPr lang="en-US" sz="1100" dirty="0">
                          <a:effectLst/>
                        </a:rPr>
                        <a:t>evaluating</a:t>
                      </a:r>
                      <a:r>
                        <a:rPr lang="en-US" sz="1100" spc="-40" dirty="0">
                          <a:effectLst/>
                        </a:rPr>
                        <a:t> </a:t>
                      </a:r>
                      <a:r>
                        <a:rPr lang="en-US" sz="1100" dirty="0">
                          <a:effectLst/>
                        </a:rPr>
                        <a:t>the</a:t>
                      </a:r>
                      <a:r>
                        <a:rPr lang="en-US" sz="1100" spc="-40" dirty="0">
                          <a:effectLst/>
                        </a:rPr>
                        <a:t> </a:t>
                      </a:r>
                      <a:r>
                        <a:rPr lang="en-US" sz="1100" dirty="0">
                          <a:effectLst/>
                        </a:rPr>
                        <a:t>model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753423909"/>
                  </a:ext>
                </a:extLst>
              </a:tr>
              <a:tr h="727056">
                <a:tc>
                  <a:txBody>
                    <a:bodyPr/>
                    <a:lstStyle/>
                    <a:p>
                      <a:pPr marL="66675" marR="0">
                        <a:spcBef>
                          <a:spcPts val="45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50"/>
                        </a:spcBef>
                        <a:spcAft>
                          <a:spcPts val="0"/>
                        </a:spcAft>
                      </a:pPr>
                      <a:r>
                        <a:rPr lang="en-US" sz="1100">
                          <a:effectLst/>
                        </a:rPr>
                        <a:t>KNN</a:t>
                      </a:r>
                      <a:r>
                        <a:rPr lang="en-US" sz="1100" spc="-25">
                          <a:effectLst/>
                        </a:rPr>
                        <a:t> </a:t>
                      </a:r>
                      <a:r>
                        <a:rPr lang="en-US" sz="1100">
                          <a:effectLst/>
                        </a:rPr>
                        <a:t>regressor</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Manasvi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65405">
                        <a:lnSpc>
                          <a:spcPct val="105000"/>
                        </a:lnSpc>
                        <a:spcBef>
                          <a:spcPts val="560"/>
                        </a:spcBef>
                        <a:spcAft>
                          <a:spcPts val="0"/>
                        </a:spcAft>
                      </a:pPr>
                      <a:r>
                        <a:rPr lang="en-US" sz="1100">
                          <a:effectLst/>
                        </a:rPr>
                        <a:t>Implementing the</a:t>
                      </a:r>
                      <a:r>
                        <a:rPr lang="en-US" sz="1100" spc="5">
                          <a:effectLst/>
                        </a:rPr>
                        <a:t> </a:t>
                      </a:r>
                      <a:r>
                        <a:rPr lang="en-US" sz="1100">
                          <a:effectLst/>
                        </a:rPr>
                        <a:t>KNN </a:t>
                      </a:r>
                      <a:r>
                        <a:rPr lang="en-US" sz="1100" spc="20">
                          <a:effectLst/>
                        </a:rPr>
                        <a:t> </a:t>
                      </a:r>
                      <a:r>
                        <a:rPr lang="en-US" sz="1100">
                          <a:effectLst/>
                        </a:rPr>
                        <a:t>regressor</a:t>
                      </a:r>
                      <a:r>
                        <a:rPr lang="en-US" sz="1100" spc="5">
                          <a:effectLst/>
                        </a:rPr>
                        <a:t> </a:t>
                      </a:r>
                      <a:r>
                        <a:rPr lang="en-US" sz="1100">
                          <a:effectLst/>
                        </a:rPr>
                        <a:t>model and evaluation</a:t>
                      </a:r>
                      <a:r>
                        <a:rPr lang="en-US" sz="1100" spc="-240">
                          <a:effectLst/>
                        </a:rPr>
                        <a:t> </a:t>
                      </a:r>
                      <a:r>
                        <a:rPr lang="en-US" sz="1100">
                          <a:effectLst/>
                        </a:rPr>
                        <a:t>of</a:t>
                      </a:r>
                      <a:r>
                        <a:rPr lang="en-US" sz="1100" spc="5">
                          <a:effectLst/>
                        </a:rPr>
                        <a:t> </a:t>
                      </a:r>
                      <a:r>
                        <a:rPr lang="en-US" sz="1100">
                          <a:effectLst/>
                        </a:rPr>
                        <a:t>the</a:t>
                      </a:r>
                      <a:r>
                        <a:rPr lang="en-US" sz="1100" spc="5">
                          <a:effectLst/>
                        </a:rPr>
                        <a:t> </a:t>
                      </a:r>
                      <a:r>
                        <a:rPr lang="en-US" sz="1100">
                          <a:effectLst/>
                        </a:rPr>
                        <a:t>algorithm</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687573091"/>
                  </a:ext>
                </a:extLst>
              </a:tr>
              <a:tr h="542412">
                <a:tc>
                  <a:txBody>
                    <a:bodyPr/>
                    <a:lstStyle/>
                    <a:p>
                      <a:pPr marL="66675" marR="0">
                        <a:spcBef>
                          <a:spcPts val="37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375"/>
                        </a:spcBef>
                        <a:spcAft>
                          <a:spcPts val="0"/>
                        </a:spcAft>
                      </a:pPr>
                      <a:r>
                        <a:rPr lang="en-US" sz="1100">
                          <a:effectLst/>
                        </a:rPr>
                        <a:t>Ridge</a:t>
                      </a:r>
                      <a:r>
                        <a:rPr lang="en-US" sz="1100" spc="-30">
                          <a:effectLst/>
                        </a:rPr>
                        <a:t> </a:t>
                      </a:r>
                      <a:r>
                        <a:rPr lang="en-US" sz="1100">
                          <a:effectLst/>
                        </a:rPr>
                        <a:t>regression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Deepthi</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102870">
                        <a:lnSpc>
                          <a:spcPct val="105000"/>
                        </a:lnSpc>
                        <a:spcBef>
                          <a:spcPts val="485"/>
                        </a:spcBef>
                        <a:spcAft>
                          <a:spcPts val="0"/>
                        </a:spcAft>
                      </a:pPr>
                      <a:r>
                        <a:rPr lang="en-US" sz="1100">
                          <a:effectLst/>
                        </a:rPr>
                        <a:t>Implementing Ridge</a:t>
                      </a:r>
                      <a:r>
                        <a:rPr lang="en-US" sz="1100" spc="5">
                          <a:effectLst/>
                        </a:rPr>
                        <a:t> </a:t>
                      </a:r>
                      <a:r>
                        <a:rPr lang="en-US" sz="1100">
                          <a:effectLst/>
                        </a:rPr>
                        <a:t>Regression and</a:t>
                      </a:r>
                      <a:r>
                        <a:rPr lang="en-US" sz="1100" spc="5">
                          <a:effectLst/>
                        </a:rPr>
                        <a:t> </a:t>
                      </a:r>
                      <a:r>
                        <a:rPr lang="en-US" sz="1100">
                          <a:effectLst/>
                        </a:rPr>
                        <a:t>evaluating</a:t>
                      </a:r>
                      <a:r>
                        <a:rPr lang="en-US" sz="1100" spc="-40">
                          <a:effectLst/>
                        </a:rPr>
                        <a:t> </a:t>
                      </a:r>
                      <a:r>
                        <a:rPr lang="en-US" sz="1100">
                          <a:effectLst/>
                        </a:rPr>
                        <a:t>the</a:t>
                      </a:r>
                      <a:r>
                        <a:rPr lang="en-US" sz="1100" spc="-40">
                          <a:effectLst/>
                        </a:rPr>
                        <a:t> </a:t>
                      </a:r>
                      <a:r>
                        <a:rPr lang="en-US" sz="1100">
                          <a:effectLst/>
                        </a:rPr>
                        <a:t>model</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68289574"/>
                  </a:ext>
                </a:extLst>
              </a:tr>
              <a:tr h="477247">
                <a:tc>
                  <a:txBody>
                    <a:bodyPr/>
                    <a:lstStyle/>
                    <a:p>
                      <a:pPr marL="0" marR="0">
                        <a:spcBef>
                          <a:spcPts val="0"/>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657860">
                        <a:lnSpc>
                          <a:spcPct val="90000"/>
                        </a:lnSpc>
                        <a:spcBef>
                          <a:spcPts val="555"/>
                        </a:spcBef>
                        <a:spcAft>
                          <a:spcPts val="0"/>
                        </a:spcAft>
                      </a:pPr>
                      <a:r>
                        <a:rPr lang="en-US" sz="1100">
                          <a:effectLst/>
                        </a:rPr>
                        <a:t>Final</a:t>
                      </a:r>
                      <a:r>
                        <a:rPr lang="en-US" sz="1100" spc="-45">
                          <a:effectLst/>
                        </a:rPr>
                        <a:t> </a:t>
                      </a:r>
                      <a:r>
                        <a:rPr lang="en-US" sz="1100">
                          <a:effectLst/>
                        </a:rPr>
                        <a:t>report</a:t>
                      </a:r>
                      <a:r>
                        <a:rPr lang="en-US" sz="1100" spc="-260">
                          <a:effectLst/>
                        </a:rPr>
                        <a:t> </a:t>
                      </a:r>
                      <a:r>
                        <a:rPr lang="en-US" sz="1100">
                          <a:effectLst/>
                        </a:rPr>
                        <a:t>preparation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Team</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lnSpc>
                          <a:spcPct val="105000"/>
                        </a:lnSpc>
                        <a:spcBef>
                          <a:spcPts val="560"/>
                        </a:spcBef>
                        <a:spcAft>
                          <a:spcPts val="0"/>
                        </a:spcAft>
                      </a:pPr>
                      <a:r>
                        <a:rPr lang="en-US" sz="1100">
                          <a:effectLst/>
                        </a:rPr>
                        <a:t>Preparing</a:t>
                      </a:r>
                      <a:r>
                        <a:rPr lang="en-US" sz="1100" spc="110">
                          <a:effectLst/>
                        </a:rPr>
                        <a:t> </a:t>
                      </a:r>
                      <a:r>
                        <a:rPr lang="en-US" sz="1100">
                          <a:effectLst/>
                        </a:rPr>
                        <a:t>the</a:t>
                      </a:r>
                      <a:r>
                        <a:rPr lang="en-US" sz="1100" spc="110">
                          <a:effectLst/>
                        </a:rPr>
                        <a:t> </a:t>
                      </a:r>
                      <a:r>
                        <a:rPr lang="en-US" sz="1100">
                          <a:effectLst/>
                        </a:rPr>
                        <a:t>final</a:t>
                      </a:r>
                      <a:r>
                        <a:rPr lang="en-US" sz="1100" spc="-225">
                          <a:effectLst/>
                        </a:rPr>
                        <a:t> </a:t>
                      </a:r>
                      <a:r>
                        <a:rPr lang="en-US" sz="1100">
                          <a:effectLst/>
                        </a:rPr>
                        <a:t>report</a:t>
                      </a:r>
                      <a:r>
                        <a:rPr lang="en-US" sz="1100" spc="25">
                          <a:effectLst/>
                        </a:rPr>
                        <a:t> </a:t>
                      </a:r>
                      <a:r>
                        <a:rPr lang="en-US" sz="1100">
                          <a:effectLst/>
                        </a:rPr>
                        <a:t>as</a:t>
                      </a:r>
                      <a:r>
                        <a:rPr lang="en-US" sz="1100" spc="25">
                          <a:effectLst/>
                        </a:rPr>
                        <a:t> </a:t>
                      </a:r>
                      <a:r>
                        <a:rPr lang="en-US" sz="1100">
                          <a:effectLst/>
                        </a:rPr>
                        <a:t>per</a:t>
                      </a:r>
                      <a:r>
                        <a:rPr lang="en-US" sz="1100" spc="25">
                          <a:effectLst/>
                        </a:rPr>
                        <a:t> </a:t>
                      </a:r>
                      <a:r>
                        <a:rPr lang="en-US" sz="1100">
                          <a:effectLst/>
                        </a:rPr>
                        <a:t>the</a:t>
                      </a:r>
                      <a:r>
                        <a:rPr lang="en-US" sz="1100" spc="5">
                          <a:effectLst/>
                        </a:rPr>
                        <a:t> </a:t>
                      </a:r>
                      <a:r>
                        <a:rPr lang="en-US" sz="1100">
                          <a:effectLst/>
                        </a:rPr>
                        <a:t>guidelines</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721158761"/>
                  </a:ext>
                </a:extLst>
              </a:tr>
              <a:tr h="357767">
                <a:tc>
                  <a:txBody>
                    <a:bodyPr/>
                    <a:lstStyle/>
                    <a:p>
                      <a:pPr marL="66675" marR="0">
                        <a:spcBef>
                          <a:spcPts val="425"/>
                        </a:spcBef>
                        <a:spcAft>
                          <a:spcPts val="0"/>
                        </a:spcAft>
                      </a:pPr>
                      <a:r>
                        <a:rPr lang="en-US" sz="1100">
                          <a:effectLst/>
                        </a:rPr>
                        <a:t>Completed</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spcBef>
                          <a:spcPts val="425"/>
                        </a:spcBef>
                        <a:spcAft>
                          <a:spcPts val="0"/>
                        </a:spcAft>
                      </a:pPr>
                      <a:r>
                        <a:rPr lang="en-US" sz="1100">
                          <a:effectLst/>
                        </a:rPr>
                        <a:t>Code</a:t>
                      </a:r>
                      <a:r>
                        <a:rPr lang="en-US" sz="1100" spc="-25">
                          <a:effectLst/>
                        </a:rPr>
                        <a:t> </a:t>
                      </a:r>
                      <a:r>
                        <a:rPr lang="en-US" sz="1100">
                          <a:effectLst/>
                        </a:rPr>
                        <a:t>review</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0" marR="0" algn="ctr">
                        <a:spcBef>
                          <a:spcPts val="0"/>
                        </a:spcBef>
                        <a:spcAft>
                          <a:spcPts val="0"/>
                        </a:spcAft>
                      </a:pPr>
                      <a:r>
                        <a:rPr lang="en-US" sz="1100">
                          <a:effectLst/>
                        </a:rPr>
                        <a:t>Team</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0">
                        <a:lnSpc>
                          <a:spcPct val="105000"/>
                        </a:lnSpc>
                        <a:spcBef>
                          <a:spcPts val="535"/>
                        </a:spcBef>
                        <a:spcAft>
                          <a:spcPts val="0"/>
                        </a:spcAft>
                      </a:pPr>
                      <a:r>
                        <a:rPr lang="en-US" sz="1100" dirty="0">
                          <a:effectLst/>
                        </a:rPr>
                        <a:t>Reviewing</a:t>
                      </a:r>
                      <a:r>
                        <a:rPr lang="en-US" sz="1100" spc="160" dirty="0">
                          <a:effectLst/>
                        </a:rPr>
                        <a:t> </a:t>
                      </a:r>
                      <a:r>
                        <a:rPr lang="en-US" sz="1100" dirty="0">
                          <a:effectLst/>
                        </a:rPr>
                        <a:t>the</a:t>
                      </a:r>
                      <a:r>
                        <a:rPr lang="en-US" sz="1100" spc="165" dirty="0">
                          <a:effectLst/>
                        </a:rPr>
                        <a:t> </a:t>
                      </a:r>
                      <a:r>
                        <a:rPr lang="en-US" sz="1100" dirty="0">
                          <a:effectLst/>
                        </a:rPr>
                        <a:t>code</a:t>
                      </a:r>
                      <a:r>
                        <a:rPr lang="en-US" sz="1100" spc="-225" dirty="0">
                          <a:effectLst/>
                        </a:rPr>
                        <a:t> </a:t>
                      </a:r>
                      <a:r>
                        <a:rPr lang="en-US" sz="1100" dirty="0">
                          <a:effectLst/>
                        </a:rPr>
                        <a:t>before</a:t>
                      </a:r>
                      <a:r>
                        <a:rPr lang="en-US" sz="1100" spc="50" dirty="0">
                          <a:effectLst/>
                        </a:rPr>
                        <a:t> </a:t>
                      </a:r>
                      <a:r>
                        <a:rPr lang="en-US" sz="1100" dirty="0">
                          <a:effectLst/>
                        </a:rPr>
                        <a:t>submission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348415850"/>
                  </a:ext>
                </a:extLst>
              </a:tr>
            </a:tbl>
          </a:graphicData>
        </a:graphic>
      </p:graphicFrame>
    </p:spTree>
    <p:extLst>
      <p:ext uri="{BB962C8B-B14F-4D97-AF65-F5344CB8AC3E}">
        <p14:creationId xmlns:p14="http://schemas.microsoft.com/office/powerpoint/2010/main" val="423181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B083-CB47-8621-E6FA-4541040C5AF0}"/>
              </a:ext>
            </a:extLst>
          </p:cNvPr>
          <p:cNvSpPr>
            <a:spLocks noGrp="1"/>
          </p:cNvSpPr>
          <p:nvPr>
            <p:ph type="title"/>
          </p:nvPr>
        </p:nvSpPr>
        <p:spPr>
          <a:xfrm>
            <a:off x="1451579" y="804519"/>
            <a:ext cx="9603275" cy="788611"/>
          </a:xfrm>
        </p:spPr>
        <p:txBody>
          <a:bodyPr>
            <a:normAutofit fontScale="90000"/>
          </a:bodyPr>
          <a:lstStyle/>
          <a:p>
            <a:r>
              <a:rPr lang="en-US" sz="4900" dirty="0">
                <a:effectLst/>
                <a:latin typeface="Calibri" panose="020F0502020204030204" pitchFamily="34" charset="0"/>
                <a:ea typeface="Calibri" panose="020F0502020204030204" pitchFamily="34" charset="0"/>
                <a:cs typeface="Calibri" panose="020F0502020204030204" pitchFamily="34" charset="0"/>
              </a:rPr>
              <a:t>Motivation</a:t>
            </a:r>
            <a:br>
              <a:rPr lang="en-US" sz="4900" dirty="0">
                <a:effectLst/>
              </a:rPr>
            </a:br>
            <a:br>
              <a:rPr lang="en-US" sz="3100" dirty="0">
                <a:effectLst/>
                <a:latin typeface="TimesNewRomanPSMT"/>
              </a:rPr>
            </a:br>
            <a:br>
              <a:rPr lang="en-US" dirty="0"/>
            </a:br>
            <a:endParaRPr lang="en-US" dirty="0"/>
          </a:p>
        </p:txBody>
      </p:sp>
      <p:sp>
        <p:nvSpPr>
          <p:cNvPr id="3" name="Content Placeholder 2">
            <a:extLst>
              <a:ext uri="{FF2B5EF4-FFF2-40B4-BE49-F238E27FC236}">
                <a16:creationId xmlns:a16="http://schemas.microsoft.com/office/drawing/2014/main" id="{F984CABA-BFC9-50CE-B4E7-108EB136B931}"/>
              </a:ext>
            </a:extLst>
          </p:cNvPr>
          <p:cNvSpPr>
            <a:spLocks noGrp="1"/>
          </p:cNvSpPr>
          <p:nvPr>
            <p:ph idx="1"/>
          </p:nvPr>
        </p:nvSpPr>
        <p:spPr/>
        <p:txBody>
          <a:bodyPr>
            <a:normAutofit/>
          </a:bodyPr>
          <a:lstStyle/>
          <a:p>
            <a:pPr marL="75565" marR="24130" indent="126365" algn="just">
              <a:lnSpc>
                <a:spcPct val="103000"/>
              </a:lnSpc>
              <a:spcBef>
                <a:spcPts val="440"/>
              </a:spcBef>
              <a:spcAft>
                <a:spcPts val="0"/>
              </a:spcAft>
            </a:pPr>
            <a:r>
              <a:rPr lang="en-US" sz="1800" dirty="0">
                <a:effectLst/>
                <a:latin typeface="Times New Roman" panose="02020603050405020304" pitchFamily="18" charset="0"/>
                <a:ea typeface="Times New Roman" panose="02020603050405020304" pitchFamily="18" charset="0"/>
              </a:rPr>
              <a:t>New car price components are fixed and the taxes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imposed by the government. According to the study the average price of the new car is 48000 dollars which is expensive.</a:t>
            </a:r>
            <a:r>
              <a:rPr lang="en-US" sz="1800" spc="5" dirty="0">
                <a:effectLst/>
                <a:latin typeface="Times New Roman" panose="02020603050405020304" pitchFamily="18" charset="0"/>
                <a:ea typeface="Times New Roman" panose="02020603050405020304" pitchFamily="18" charset="0"/>
              </a:rPr>
              <a:t> </a:t>
            </a:r>
          </a:p>
          <a:p>
            <a:pPr marL="75565" marR="24130" indent="0" algn="just">
              <a:lnSpc>
                <a:spcPct val="103000"/>
              </a:lnSpc>
              <a:spcBef>
                <a:spcPts val="440"/>
              </a:spcBef>
              <a:spcAft>
                <a:spcPts val="0"/>
              </a:spcAft>
              <a:buNone/>
            </a:pPr>
            <a:endParaRPr lang="en-US" sz="1800" spc="5" dirty="0">
              <a:effectLst/>
              <a:latin typeface="Times New Roman" panose="02020603050405020304" pitchFamily="18" charset="0"/>
              <a:ea typeface="Times New Roman" panose="02020603050405020304" pitchFamily="18" charset="0"/>
            </a:endParaRPr>
          </a:p>
          <a:p>
            <a:pPr marL="75565" marR="24130" indent="126365" algn="just">
              <a:lnSpc>
                <a:spcPct val="103000"/>
              </a:lnSpc>
              <a:spcBef>
                <a:spcPts val="440"/>
              </a:spcBef>
              <a:spcAft>
                <a:spcPts val="0"/>
              </a:spcAft>
            </a:pPr>
            <a:r>
              <a:rPr lang="en-US" sz="1800" dirty="0">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tudies shows that the average ownership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cars in years is declining year by year due to new features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added to the new cars very frequently. On the other hand,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willing</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buy</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rather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p>
          <a:p>
            <a:pPr marL="75565" marR="24130" indent="0" algn="just">
              <a:lnSpc>
                <a:spcPct val="103000"/>
              </a:lnSpc>
              <a:spcBef>
                <a:spcPts val="44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75565" marR="24130" indent="126365" algn="just">
              <a:lnSpc>
                <a:spcPct val="103000"/>
              </a:lnSpc>
              <a:spcBef>
                <a:spcPts val="10"/>
              </a:spcBef>
              <a:spcAft>
                <a:spcPts val="0"/>
              </a:spcAft>
            </a:pPr>
            <a:r>
              <a:rPr lang="en-US" sz="1800" dirty="0">
                <a:latin typeface="Times New Roman" panose="02020603050405020304" pitchFamily="18" charset="0"/>
                <a:ea typeface="Times New Roman" panose="02020603050405020304" pitchFamily="18" charset="0"/>
              </a:rPr>
              <a:t>Our motivation is to build a </a:t>
            </a:r>
            <a:r>
              <a:rPr lang="en-US" sz="1800" dirty="0">
                <a:effectLst/>
                <a:latin typeface="Times New Roman" panose="02020603050405020304" pitchFamily="18" charset="0"/>
                <a:ea typeface="Times New Roman" panose="02020603050405020304" pitchFamily="18" charset="0"/>
              </a:rPr>
              <a:t>system which includes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 algorithms to analyze the prices is beneficial to both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seller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buyer.</a:t>
            </a:r>
          </a:p>
          <a:p>
            <a:endParaRPr lang="en-US" dirty="0"/>
          </a:p>
        </p:txBody>
      </p:sp>
    </p:spTree>
    <p:extLst>
      <p:ext uri="{BB962C8B-B14F-4D97-AF65-F5344CB8AC3E}">
        <p14:creationId xmlns:p14="http://schemas.microsoft.com/office/powerpoint/2010/main" val="126465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F5DF-EB73-F242-2627-37D472636E1B}"/>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Objectives</a:t>
            </a:r>
          </a:p>
        </p:txBody>
      </p:sp>
      <p:sp>
        <p:nvSpPr>
          <p:cNvPr id="3" name="Content Placeholder 2">
            <a:extLst>
              <a:ext uri="{FF2B5EF4-FFF2-40B4-BE49-F238E27FC236}">
                <a16:creationId xmlns:a16="http://schemas.microsoft.com/office/drawing/2014/main" id="{04D4DECD-7CBE-26E2-2EB6-2FB5A0F68360}"/>
              </a:ext>
            </a:extLst>
          </p:cNvPr>
          <p:cNvSpPr>
            <a:spLocks noGrp="1"/>
          </p:cNvSpPr>
          <p:nvPr>
            <p:ph idx="1"/>
          </p:nvPr>
        </p:nvSpPr>
        <p:spPr/>
        <p:txBody>
          <a:bodyPr/>
          <a:lstStyle/>
          <a:p>
            <a:pPr marL="75565" marR="24130" indent="126365" algn="just">
              <a:lnSpc>
                <a:spcPct val="103000"/>
              </a:lnSpc>
              <a:spcBef>
                <a:spcPts val="440"/>
              </a:spcBef>
              <a:spcAft>
                <a:spcPts val="0"/>
              </a:spcAft>
            </a:pPr>
            <a:r>
              <a:rPr lang="en-US" sz="1800" dirty="0">
                <a:effectLst/>
                <a:latin typeface="Times New Roman" panose="02020603050405020304" pitchFamily="18" charset="0"/>
                <a:ea typeface="Times New Roman" panose="02020603050405020304" pitchFamily="18" charset="0"/>
              </a:rPr>
              <a:t>The object of this project is to implement multiple 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 algorithms i.e., regression models to predict the prices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the used cars for different models. In this </a:t>
            </a:r>
            <a:r>
              <a:rPr lang="en-US" sz="1800" dirty="0">
                <a:latin typeface="Times New Roman" panose="02020603050405020304" pitchFamily="18" charset="0"/>
                <a:ea typeface="Times New Roman" panose="02020603050405020304" pitchFamily="18" charset="0"/>
              </a:rPr>
              <a:t>project</a:t>
            </a:r>
            <a:r>
              <a:rPr lang="en-US" sz="1800" dirty="0">
                <a:effectLst/>
                <a:latin typeface="Times New Roman" panose="02020603050405020304" pitchFamily="18" charset="0"/>
                <a:ea typeface="Times New Roman" panose="02020603050405020304" pitchFamily="18" charset="0"/>
              </a:rPr>
              <a:t> we implemented Ridge regressor, Linear regression and KNN regressor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cars.</a:t>
            </a:r>
          </a:p>
          <a:p>
            <a:pPr marL="75565" marR="24130" indent="126365" algn="just">
              <a:lnSpc>
                <a:spcPct val="103000"/>
              </a:lnSpc>
              <a:spcBef>
                <a:spcPts val="440"/>
              </a:spcBef>
              <a:spcAft>
                <a:spcPts val="0"/>
              </a:spcAft>
            </a:pPr>
            <a:endParaRPr lang="en-US" sz="1800" dirty="0">
              <a:effectLst/>
              <a:latin typeface="Times New Roman" panose="02020603050405020304" pitchFamily="18" charset="0"/>
              <a:ea typeface="Times New Roman" panose="02020603050405020304" pitchFamily="18" charset="0"/>
            </a:endParaRPr>
          </a:p>
          <a:p>
            <a:pPr marL="75565" marR="24130" indent="126365" algn="just">
              <a:lnSpc>
                <a:spcPct val="103000"/>
              </a:lnSpc>
              <a:spcBef>
                <a:spcPts val="10"/>
              </a:spcBef>
              <a:spcAft>
                <a:spcPts val="0"/>
              </a:spcAft>
            </a:pPr>
            <a:r>
              <a:rPr lang="en-US" sz="1800" dirty="0">
                <a:effectLst/>
                <a:latin typeface="Times New Roman" panose="02020603050405020304" pitchFamily="18" charset="0"/>
                <a:ea typeface="Times New Roman" panose="02020603050405020304" pitchFamily="18" charset="0"/>
              </a:rPr>
              <a:t>Main features of the project are: To evaluate the performance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metrics are used. Maximum Likelihood sequence estimation,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Root Maximum Likelihood sequence estimation and R2 square 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metrics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p>
          <a:p>
            <a:endParaRPr lang="en-US" dirty="0"/>
          </a:p>
        </p:txBody>
      </p:sp>
    </p:spTree>
    <p:extLst>
      <p:ext uri="{BB962C8B-B14F-4D97-AF65-F5344CB8AC3E}">
        <p14:creationId xmlns:p14="http://schemas.microsoft.com/office/powerpoint/2010/main" val="7072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B10F-52E0-C3B8-1FCA-1B932BB7A6E0}"/>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Related work</a:t>
            </a:r>
          </a:p>
        </p:txBody>
      </p:sp>
      <p:sp>
        <p:nvSpPr>
          <p:cNvPr id="3" name="Content Placeholder 2">
            <a:extLst>
              <a:ext uri="{FF2B5EF4-FFF2-40B4-BE49-F238E27FC236}">
                <a16:creationId xmlns:a16="http://schemas.microsoft.com/office/drawing/2014/main" id="{3316C3E4-CB90-4303-B4D2-845A67FB6950}"/>
              </a:ext>
            </a:extLst>
          </p:cNvPr>
          <p:cNvSpPr>
            <a:spLocks noGrp="1"/>
          </p:cNvSpPr>
          <p:nvPr>
            <p:ph idx="1"/>
          </p:nvPr>
        </p:nvSpPr>
        <p:spPr/>
        <p:txBody>
          <a:bodyPr>
            <a:normAutofit fontScale="77500" lnSpcReduction="20000"/>
          </a:bodyPr>
          <a:lstStyle/>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Newly constructed automobiles are not able to reach buyers</a:t>
            </a:r>
            <a:r>
              <a:rPr lang="en-US" sz="21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despite</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large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increase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car</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usage</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due</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problems</a:t>
            </a:r>
            <a:r>
              <a:rPr lang="en-US" sz="21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such</a:t>
            </a:r>
            <a:r>
              <a:rPr lang="en-US" sz="2100"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as high prices, limited supply, financial difficulties, and other</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factors. When buying a</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used car, this raises the possibility of fraud. This model creates a Random Forest Machine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Supervised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learning-based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Artificial</a:t>
            </a:r>
            <a:r>
              <a:rPr lang="en-US" sz="21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Neural Network model that can both learn from the provided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automotive</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en-US" sz="21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Along with the increase in motor vehicle ownership, per</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capita</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ownership</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rates,</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per</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capita</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ownership</a:t>
            </a:r>
            <a:r>
              <a:rPr lang="en-US" sz="2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numbers, so</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too</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demand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second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hand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cars.</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In this paper </a:t>
            </a:r>
            <a:r>
              <a:rPr lang="en-US" sz="2100" spc="5" dirty="0">
                <a:latin typeface="Times New Roman" panose="02020603050405020304" pitchFamily="18" charset="0"/>
                <a:ea typeface="Times New Roman" panose="02020603050405020304" pitchFamily="18" charset="0"/>
                <a:cs typeface="Times New Roman" panose="02020603050405020304" pitchFamily="18" charset="0"/>
              </a:rPr>
              <a:t>t</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hree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2100" spc="2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2100" spc="2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models,</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such as the gradient lifting decision, are effective in tackling</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regression</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problems.</a:t>
            </a:r>
            <a:r>
              <a:rPr lang="en-US" sz="2100" dirty="0">
                <a:effectLst/>
                <a:latin typeface="Times New Roman" panose="02020603050405020304" pitchFamily="18" charset="0"/>
                <a:cs typeface="Times New Roman" panose="02020603050405020304" pitchFamily="18" charset="0"/>
              </a:rPr>
              <a:t> </a:t>
            </a:r>
          </a:p>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 major objective of this project is to develop a mathematical</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will</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predict</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price</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1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used</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car</a:t>
            </a:r>
            <a:r>
              <a:rPr lang="en-US" sz="2100"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21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on its current characteristics. The goal of this project is to create tools and conduct</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research into models that can precisely estimate the price of a</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used car based on its specifications. A customer will be much</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better</a:t>
            </a:r>
            <a:r>
              <a:rPr lang="en-US" sz="21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informed</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making</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purchase</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result.</a:t>
            </a: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12034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855C-164B-9F30-5500-BD49FAF9D4D0}"/>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B2EDB109-7989-CA6A-9123-DDD2B1D0D128}"/>
              </a:ext>
            </a:extLst>
          </p:cNvPr>
          <p:cNvSpPr>
            <a:spLocks noGrp="1"/>
          </p:cNvSpPr>
          <p:nvPr>
            <p:ph idx="1"/>
          </p:nvPr>
        </p:nvSpPr>
        <p:spPr/>
        <p:txBody>
          <a:bodyPr/>
          <a:lstStyle/>
          <a:p>
            <a:r>
              <a:rPr lang="en-US" sz="1800" dirty="0">
                <a:effectLst/>
                <a:latin typeface="Times New Roman" panose="02020603050405020304" pitchFamily="18" charset="0"/>
                <a:cs typeface="Times New Roman" panose="02020603050405020304" pitchFamily="18" charset="0"/>
              </a:rPr>
              <a:t>There is a growing demand for used luxury cars. Research suggests that there is an increase of 30-40% of sales of old cars year by year. There are multiple reasons for this scenario most of the people are preferring to buy </a:t>
            </a:r>
            <a:r>
              <a:rPr lang="en-US" sz="1800">
                <a:effectLst/>
                <a:latin typeface="Times New Roman" panose="02020603050405020304" pitchFamily="18" charset="0"/>
                <a:cs typeface="Times New Roman" panose="02020603050405020304" pitchFamily="18" charset="0"/>
              </a:rPr>
              <a:t>used cars</a:t>
            </a:r>
            <a:r>
              <a:rPr lang="en-US" sz="180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 Due to financial issues people are preferring to buy old cars. So many online platforms are offering transactions for used cars. The challenge in this system is there are no organized platforms to predict the accurate price. </a:t>
            </a:r>
          </a:p>
          <a:p>
            <a:pPr marL="0" indent="0">
              <a:buNone/>
            </a:pPr>
            <a:endParaRPr lang="en-US" dirty="0"/>
          </a:p>
        </p:txBody>
      </p:sp>
    </p:spTree>
    <p:extLst>
      <p:ext uri="{BB962C8B-B14F-4D97-AF65-F5344CB8AC3E}">
        <p14:creationId xmlns:p14="http://schemas.microsoft.com/office/powerpoint/2010/main" val="110887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079-5B4A-6C63-9C07-5F617EA37DD3}"/>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Proposed solution</a:t>
            </a:r>
          </a:p>
        </p:txBody>
      </p:sp>
      <p:sp>
        <p:nvSpPr>
          <p:cNvPr id="3" name="Content Placeholder 2">
            <a:extLst>
              <a:ext uri="{FF2B5EF4-FFF2-40B4-BE49-F238E27FC236}">
                <a16:creationId xmlns:a16="http://schemas.microsoft.com/office/drawing/2014/main" id="{429AE488-0F91-7AAB-531C-C7A511183ABF}"/>
              </a:ext>
            </a:extLst>
          </p:cNvPr>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Machine learning methods in predicting the future values made a huge impact in the business world by giving accurate results.</a:t>
            </a:r>
          </a:p>
          <a:p>
            <a:r>
              <a:rPr lang="en-US" sz="1800" dirty="0">
                <a:latin typeface="Times New Roman" panose="02020603050405020304" pitchFamily="18" charset="0"/>
                <a:ea typeface="Times New Roman" panose="02020603050405020304" pitchFamily="18" charset="0"/>
              </a:rPr>
              <a:t>The data preprocessing helps to identify the missing values in the dataset and helps to handle them.</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 this project we implemented Ridge regressor,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Linear regression and KNN regressor to predict the prices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cars. Various evaluation metrics are used to measure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of the model.</a:t>
            </a:r>
          </a:p>
          <a:p>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experiments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conducted using Gradient Boosting Regression model and this</a:t>
            </a:r>
            <a:r>
              <a:rPr lang="en-US" sz="1800" spc="-235"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evaluated</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Absolute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Error (MAE).</a:t>
            </a:r>
          </a:p>
          <a:p>
            <a:pPr marL="0" marR="24130" indent="0" algn="just">
              <a:lnSpc>
                <a:spcPct val="103000"/>
              </a:lnSpc>
              <a:spcBef>
                <a:spcPts val="355"/>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8690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3CB8-0C13-FD37-028F-E5EC7F46256A}"/>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E9F48C07-C1A1-1C00-2D76-CB872B72F33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Among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 KNN regressor performed well.</a:t>
            </a:r>
          </a:p>
          <a:p>
            <a:r>
              <a:rPr lang="en-US" sz="1800" dirty="0">
                <a:effectLst/>
                <a:latin typeface="Times New Roman" panose="02020603050405020304" pitchFamily="18" charset="0"/>
                <a:ea typeface="Times New Roman" panose="02020603050405020304" pitchFamily="18" charset="0"/>
              </a:rPr>
              <a:t> Linear regression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scored</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73</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percent</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p>
          <a:p>
            <a:r>
              <a:rPr lang="en-US" sz="1800" dirty="0">
                <a:effectLst/>
                <a:latin typeface="Times New Roman" panose="02020603050405020304" pitchFamily="18" charset="0"/>
                <a:ea typeface="Times New Roman" panose="02020603050405020304" pitchFamily="18" charset="0"/>
              </a:rPr>
              <a:t>Ridge</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regression</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scored</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73 percent accuracy </a:t>
            </a:r>
            <a:r>
              <a:rPr lang="en-US" sz="1800" dirty="0">
                <a:latin typeface="Times New Roman" panose="02020603050405020304" pitchFamily="18" charset="0"/>
                <a:ea typeface="Times New Roman" panose="02020603050405020304" pitchFamily="18" charset="0"/>
              </a:rPr>
              <a:t>.</a:t>
            </a:r>
          </a:p>
          <a:p>
            <a:r>
              <a:rPr lang="en-US" sz="1800" dirty="0">
                <a:effectLst/>
                <a:latin typeface="Times New Roman" panose="02020603050405020304" pitchFamily="18" charset="0"/>
                <a:ea typeface="Times New Roman" panose="02020603050405020304" pitchFamily="18" charset="0"/>
              </a:rPr>
              <a:t>KNN regressor scored 86 percent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 </a:t>
            </a:r>
            <a:endParaRPr lang="en-US" dirty="0"/>
          </a:p>
        </p:txBody>
      </p:sp>
    </p:spTree>
    <p:extLst>
      <p:ext uri="{BB962C8B-B14F-4D97-AF65-F5344CB8AC3E}">
        <p14:creationId xmlns:p14="http://schemas.microsoft.com/office/powerpoint/2010/main" val="188433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122</TotalTime>
  <Words>1059</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Gill Sans MT</vt:lpstr>
      <vt:lpstr>Times New Roman</vt:lpstr>
      <vt:lpstr>TimesNewRomanPSMT</vt:lpstr>
      <vt:lpstr>Gallery</vt:lpstr>
      <vt:lpstr>Used Car price prediction Using Machine Learning </vt:lpstr>
      <vt:lpstr>Group Information</vt:lpstr>
      <vt:lpstr>Roles and contribution</vt:lpstr>
      <vt:lpstr>Motivation   </vt:lpstr>
      <vt:lpstr>Objectives</vt:lpstr>
      <vt:lpstr>Related work</vt:lpstr>
      <vt:lpstr>Problem statement</vt:lpstr>
      <vt:lpstr>Proposed solution</vt:lpstr>
      <vt:lpstr>Results</vt:lpstr>
      <vt:lpstr>Results</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using machine learning.</dc:title>
  <dc:creator>Manasvi Singam</dc:creator>
  <cp:lastModifiedBy>vadlamudicharithasri3@gmail.com</cp:lastModifiedBy>
  <cp:revision>7</cp:revision>
  <dcterms:created xsi:type="dcterms:W3CDTF">2023-04-27T17:44:38Z</dcterms:created>
  <dcterms:modified xsi:type="dcterms:W3CDTF">2023-05-04T17:26:28Z</dcterms:modified>
</cp:coreProperties>
</file>