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6" r:id="rId3"/>
    <p:sldId id="258" r:id="rId4"/>
    <p:sldId id="263" r:id="rId5"/>
    <p:sldId id="265" r:id="rId6"/>
    <p:sldId id="259" r:id="rId7"/>
    <p:sldId id="262" r:id="rId8"/>
    <p:sldId id="267" r:id="rId9"/>
    <p:sldId id="268" r:id="rId10"/>
    <p:sldId id="270"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3" d="100"/>
          <a:sy n="53" d="100"/>
        </p:scale>
        <p:origin x="-1320" y="-31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A082A5-1109-4B59-B831-B607921A5D1C}" type="datetimeFigureOut">
              <a:rPr lang="en-GB" smtClean="0"/>
              <a:pPr/>
              <a:t>14/03/2016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C3BFB-DD76-49EC-B1A9-55E5D6F3FFF9}" type="slidenum">
              <a:rPr lang="en-GB" smtClean="0"/>
              <a:pPr/>
              <a:t>‹#›</a:t>
            </a:fld>
            <a:endParaRPr lang="en-GB"/>
          </a:p>
        </p:txBody>
      </p:sp>
    </p:spTree>
    <p:extLst>
      <p:ext uri="{BB962C8B-B14F-4D97-AF65-F5344CB8AC3E}">
        <p14:creationId xmlns:p14="http://schemas.microsoft.com/office/powerpoint/2010/main" xmlns="" val="408487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B4AFF6-3E42-4D4E-B971-25F1BE8CA09B}" type="datetimeFigureOut">
              <a:rPr lang="en-US" smtClean="0"/>
              <a:pPr/>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131731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4AFF6-3E42-4D4E-B971-25F1BE8CA09B}" type="datetimeFigureOut">
              <a:rPr lang="en-US" smtClean="0"/>
              <a:pPr/>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181775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4AFF6-3E42-4D4E-B971-25F1BE8CA09B}" type="datetimeFigureOut">
              <a:rPr lang="en-US" smtClean="0"/>
              <a:pPr/>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90834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B4AFF6-3E42-4D4E-B971-25F1BE8CA09B}" type="datetimeFigureOut">
              <a:rPr lang="en-US" smtClean="0"/>
              <a:pPr/>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233653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4AFF6-3E42-4D4E-B971-25F1BE8CA09B}" type="datetimeFigureOut">
              <a:rPr lang="en-US" smtClean="0"/>
              <a:pPr/>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8085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B4AFF6-3E42-4D4E-B971-25F1BE8CA09B}" type="datetimeFigureOut">
              <a:rPr lang="en-US" smtClean="0"/>
              <a:pPr/>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15352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B4AFF6-3E42-4D4E-B971-25F1BE8CA09B}" type="datetimeFigureOut">
              <a:rPr lang="en-US" smtClean="0"/>
              <a:pPr/>
              <a:t>3/14/2016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360481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B4AFF6-3E42-4D4E-B971-25F1BE8CA09B}" type="datetimeFigureOut">
              <a:rPr lang="en-US" smtClean="0"/>
              <a:pPr/>
              <a:t>3/14/2016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410572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4AFF6-3E42-4D4E-B971-25F1BE8CA09B}" type="datetimeFigureOut">
              <a:rPr lang="en-US" smtClean="0"/>
              <a:pPr/>
              <a:t>3/14/2016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397091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4AFF6-3E42-4D4E-B971-25F1BE8CA09B}" type="datetimeFigureOut">
              <a:rPr lang="en-US" smtClean="0"/>
              <a:pPr/>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105838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4AFF6-3E42-4D4E-B971-25F1BE8CA09B}" type="datetimeFigureOut">
              <a:rPr lang="en-US" smtClean="0"/>
              <a:pPr/>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135633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4AFF6-3E42-4D4E-B971-25F1BE8CA09B}" type="datetimeFigureOut">
              <a:rPr lang="en-US" smtClean="0"/>
              <a:pPr/>
              <a:t>3/14/2016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48789-CC89-42C9-AC2A-42037D4A9BE4}" type="slidenum">
              <a:rPr lang="en-US" smtClean="0"/>
              <a:pPr/>
              <a:t>‹#›</a:t>
            </a:fld>
            <a:endParaRPr lang="en-US"/>
          </a:p>
        </p:txBody>
      </p:sp>
    </p:spTree>
    <p:extLst>
      <p:ext uri="{BB962C8B-B14F-4D97-AF65-F5344CB8AC3E}">
        <p14:creationId xmlns:p14="http://schemas.microsoft.com/office/powerpoint/2010/main" xmlns="" val="933409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gif"/><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gif"/><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590799"/>
            <a:ext cx="8229600" cy="1600201"/>
          </a:xfrm>
        </p:spPr>
        <p:txBody>
          <a:bodyPr>
            <a:normAutofit/>
          </a:bodyPr>
          <a:lstStyle/>
          <a:p>
            <a:pPr marL="0" indent="0">
              <a:buNone/>
            </a:pPr>
            <a:r>
              <a:rPr lang="en-US" dirty="0"/>
              <a:t>	</a:t>
            </a:r>
            <a:r>
              <a:rPr lang="en-US" dirty="0" smtClean="0"/>
              <a:t>				</a:t>
            </a:r>
            <a:r>
              <a:rPr lang="en-US" sz="2000" b="1" dirty="0">
                <a:effectLst>
                  <a:glow rad="63500">
                    <a:schemeClr val="accent3">
                      <a:satMod val="175000"/>
                      <a:alpha val="40000"/>
                    </a:schemeClr>
                  </a:glow>
                </a:effectLst>
                <a:latin typeface="Bodoni Poster" pitchFamily="18" charset="0"/>
                <a:ea typeface="+mj-ea"/>
                <a:cs typeface="Microsoft Sans Serif" pitchFamily="34" charset="0"/>
              </a:rPr>
              <a:t>Small. Fast. Reliable.</a:t>
            </a:r>
            <a:br>
              <a:rPr lang="en-US" sz="2000" b="1" dirty="0">
                <a:effectLst>
                  <a:glow rad="63500">
                    <a:schemeClr val="accent3">
                      <a:satMod val="175000"/>
                      <a:alpha val="40000"/>
                    </a:schemeClr>
                  </a:glow>
                </a:effectLst>
                <a:latin typeface="Bodoni Poster" pitchFamily="18" charset="0"/>
                <a:ea typeface="+mj-ea"/>
                <a:cs typeface="Microsoft Sans Serif" pitchFamily="34" charset="0"/>
              </a:rPr>
            </a:br>
            <a:r>
              <a:rPr lang="en-US" sz="2000" b="1" dirty="0">
                <a:effectLst>
                  <a:glow rad="63500">
                    <a:schemeClr val="accent3">
                      <a:satMod val="175000"/>
                      <a:alpha val="40000"/>
                    </a:schemeClr>
                  </a:glow>
                </a:effectLst>
                <a:latin typeface="Bodoni Poster" pitchFamily="18" charset="0"/>
                <a:ea typeface="+mj-ea"/>
                <a:cs typeface="Microsoft Sans Serif" pitchFamily="34" charset="0"/>
              </a:rPr>
              <a:t>		  			            Choose any three</a:t>
            </a:r>
            <a:endParaRPr lang="en-US" sz="4000" b="1" dirty="0">
              <a:effectLst>
                <a:glow rad="63500">
                  <a:schemeClr val="accent3">
                    <a:satMod val="175000"/>
                    <a:alpha val="40000"/>
                  </a:schemeClr>
                </a:glow>
              </a:effectLst>
              <a:latin typeface="Bodoni Poster" pitchFamily="18" charset="0"/>
              <a:ea typeface="+mj-ea"/>
              <a:cs typeface="Microsoft Sans Serif" pitchFamily="34" charset="0"/>
            </a:endParaRPr>
          </a:p>
        </p:txBody>
      </p:sp>
      <p:sp>
        <p:nvSpPr>
          <p:cNvPr id="4" name="TextBox 3"/>
          <p:cNvSpPr txBox="1"/>
          <p:nvPr/>
        </p:nvSpPr>
        <p:spPr>
          <a:xfrm>
            <a:off x="152400" y="5848290"/>
            <a:ext cx="5334000" cy="707886"/>
          </a:xfrm>
          <a:prstGeom prst="rect">
            <a:avLst/>
          </a:prstGeom>
          <a:noFill/>
        </p:spPr>
        <p:txBody>
          <a:bodyPr wrap="square" rtlCol="0">
            <a:spAutoFit/>
          </a:bodyPr>
          <a:lstStyle/>
          <a:p>
            <a:r>
              <a:rPr lang="en-US" sz="2000" b="1" dirty="0" err="1">
                <a:effectLst>
                  <a:glow rad="63500">
                    <a:schemeClr val="accent3">
                      <a:satMod val="175000"/>
                      <a:alpha val="40000"/>
                    </a:schemeClr>
                  </a:glow>
                </a:effectLst>
                <a:latin typeface="Bodoni Poster" pitchFamily="18" charset="0"/>
                <a:ea typeface="+mj-ea"/>
                <a:cs typeface="Microsoft Sans Serif" pitchFamily="34" charset="0"/>
              </a:rPr>
              <a:t>Keerthi</a:t>
            </a:r>
            <a:r>
              <a:rPr lang="en-US" sz="2000" b="1" dirty="0">
                <a:effectLst>
                  <a:glow rad="63500">
                    <a:schemeClr val="accent3">
                      <a:satMod val="175000"/>
                      <a:alpha val="40000"/>
                    </a:schemeClr>
                  </a:glow>
                </a:effectLst>
                <a:latin typeface="Bodoni Poster" pitchFamily="18" charset="0"/>
                <a:ea typeface="+mj-ea"/>
                <a:cs typeface="Microsoft Sans Serif" pitchFamily="34" charset="0"/>
              </a:rPr>
              <a:t> </a:t>
            </a:r>
            <a:r>
              <a:rPr lang="en-US" sz="2000" b="1" dirty="0" smtClean="0">
                <a:effectLst>
                  <a:glow rad="63500">
                    <a:schemeClr val="accent3">
                      <a:satMod val="175000"/>
                      <a:alpha val="40000"/>
                    </a:schemeClr>
                  </a:glow>
                </a:effectLst>
                <a:latin typeface="Bodoni Poster" pitchFamily="18" charset="0"/>
                <a:ea typeface="+mj-ea"/>
                <a:cs typeface="Microsoft Sans Serif" pitchFamily="34" charset="0"/>
              </a:rPr>
              <a:t>Kumar</a:t>
            </a:r>
          </a:p>
          <a:p>
            <a:r>
              <a:rPr lang="en-US" sz="2000" b="1" dirty="0" smtClean="0">
                <a:effectLst>
                  <a:glow rad="63500">
                    <a:schemeClr val="accent3">
                      <a:satMod val="175000"/>
                      <a:alpha val="40000"/>
                    </a:schemeClr>
                  </a:glow>
                </a:effectLst>
                <a:latin typeface="Bodoni Poster" pitchFamily="18" charset="0"/>
                <a:ea typeface="+mj-ea"/>
                <a:cs typeface="Microsoft Sans Serif" pitchFamily="34" charset="0"/>
              </a:rPr>
              <a:t>kk.creare@gmail.com </a:t>
            </a:r>
            <a:endParaRPr lang="en-US" sz="2000" b="1" dirty="0">
              <a:effectLst>
                <a:glow rad="63500">
                  <a:schemeClr val="accent3">
                    <a:satMod val="175000"/>
                    <a:alpha val="40000"/>
                  </a:schemeClr>
                </a:glow>
              </a:effectLst>
              <a:latin typeface="Bodoni Poster" pitchFamily="18" charset="0"/>
              <a:ea typeface="+mj-ea"/>
              <a:cs typeface="Microsoft Sans Serif" pitchFamily="34" charset="0"/>
            </a:endParaRPr>
          </a:p>
        </p:txBody>
      </p:sp>
      <p:pic>
        <p:nvPicPr>
          <p:cNvPr id="1026" name="Picture 2" descr="SQLite Log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19400" y="914400"/>
            <a:ext cx="3319604" cy="152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82504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Phone Screenshot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676400"/>
            <a:ext cx="2571750" cy="457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www.sqlite.org/images/foreignlogos/dropbox.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33800" y="1905000"/>
            <a:ext cx="2047875" cy="523875"/>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www.sqlite.org/images/foreignlogos/skype.gi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33800" y="2819400"/>
            <a:ext cx="2047875" cy="628651"/>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www.sqlite.org/images/foreignlogos/google.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733800" y="4080095"/>
            <a:ext cx="2047875" cy="523875"/>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Phone Screenshot 1"/>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096000" y="1676400"/>
            <a:ext cx="2667000" cy="457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s://encrypted-tbn2.gstatic.com/images?q=tbn:ANd9GcR98XqmQDlabbbixavot6BEazp8naaSFkrsQ-H8gVJm5rGHJJb4Aw"/>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295774" y="5105400"/>
            <a:ext cx="923925" cy="92392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txBox="1">
            <a:spLocks/>
          </p:cNvSpPr>
          <p:nvPr/>
        </p:nvSpPr>
        <p:spPr>
          <a:xfrm>
            <a:off x="685800" y="136496"/>
            <a:ext cx="7772400" cy="5493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effectLst>
                  <a:glow rad="63500">
                    <a:schemeClr val="accent3">
                      <a:satMod val="175000"/>
                      <a:alpha val="40000"/>
                    </a:schemeClr>
                  </a:glow>
                </a:effectLst>
                <a:latin typeface="Bodoni Poster" pitchFamily="18" charset="0"/>
                <a:cs typeface="Microsoft Sans Serif" pitchFamily="34" charset="0"/>
              </a:rPr>
              <a:t>SQLite – Applications</a:t>
            </a:r>
            <a:endParaRPr lang="en-US" sz="3600" b="1" dirty="0">
              <a:effectLst>
                <a:glow rad="63500">
                  <a:schemeClr val="accent3">
                    <a:satMod val="175000"/>
                    <a:alpha val="40000"/>
                  </a:schemeClr>
                </a:glow>
              </a:effectLst>
              <a:latin typeface="Bodoni Poster" pitchFamily="18" charset="0"/>
              <a:cs typeface="Microsoft Sans Serif" pitchFamily="34" charset="0"/>
            </a:endParaRPr>
          </a:p>
        </p:txBody>
      </p:sp>
      <p:sp>
        <p:nvSpPr>
          <p:cNvPr id="2" name="TextBox 1"/>
          <p:cNvSpPr txBox="1"/>
          <p:nvPr/>
        </p:nvSpPr>
        <p:spPr>
          <a:xfrm>
            <a:off x="685800" y="6488668"/>
            <a:ext cx="7467600" cy="261610"/>
          </a:xfrm>
          <a:prstGeom prst="rect">
            <a:avLst/>
          </a:prstGeom>
          <a:noFill/>
        </p:spPr>
        <p:txBody>
          <a:bodyPr wrap="square" rtlCol="0">
            <a:spAutoFit/>
          </a:bodyPr>
          <a:lstStyle/>
          <a:p>
            <a:r>
              <a:rPr lang="en-US" sz="1050" dirty="0" smtClean="0"/>
              <a:t>Trademarks </a:t>
            </a:r>
            <a:r>
              <a:rPr lang="en-US" sz="1050" dirty="0"/>
              <a:t>are the property of their </a:t>
            </a:r>
            <a:r>
              <a:rPr lang="en-US" sz="1050" i="1" dirty="0"/>
              <a:t>respective owners</a:t>
            </a:r>
            <a:endParaRPr lang="en-US" sz="1050" dirty="0"/>
          </a:p>
        </p:txBody>
      </p:sp>
    </p:spTree>
    <p:extLst>
      <p:ext uri="{BB962C8B-B14F-4D97-AF65-F5344CB8AC3E}">
        <p14:creationId xmlns:p14="http://schemas.microsoft.com/office/powerpoint/2010/main" xmlns="" val="174938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GB" sz="3600" b="1" dirty="0" smtClean="0">
                <a:effectLst>
                  <a:glow rad="63500">
                    <a:schemeClr val="accent3">
                      <a:satMod val="175000"/>
                      <a:alpha val="40000"/>
                    </a:schemeClr>
                  </a:glow>
                </a:effectLst>
                <a:latin typeface="Bodoni Poster" pitchFamily="18" charset="0"/>
                <a:cs typeface="Microsoft Sans Serif" pitchFamily="34" charset="0"/>
              </a:rPr>
              <a:t>References</a:t>
            </a:r>
            <a:endParaRPr lang="en-GB" sz="3600" b="1" dirty="0">
              <a:effectLst>
                <a:glow rad="63500">
                  <a:schemeClr val="accent3">
                    <a:satMod val="175000"/>
                    <a:alpha val="40000"/>
                  </a:schemeClr>
                </a:glow>
              </a:effectLst>
              <a:latin typeface="Bodoni Poster" pitchFamily="18" charset="0"/>
              <a:cs typeface="Microsoft Sans Serif" pitchFamily="34" charset="0"/>
            </a:endParaRPr>
          </a:p>
        </p:txBody>
      </p:sp>
      <p:sp>
        <p:nvSpPr>
          <p:cNvPr id="3" name="Content Placeholder 2"/>
          <p:cNvSpPr>
            <a:spLocks noGrp="1"/>
          </p:cNvSpPr>
          <p:nvPr>
            <p:ph idx="1"/>
          </p:nvPr>
        </p:nvSpPr>
        <p:spPr/>
        <p:txBody>
          <a:bodyPr/>
          <a:lstStyle/>
          <a:p>
            <a:r>
              <a:rPr lang="en-GB" dirty="0"/>
              <a:t>http://www.sqlite.org</a:t>
            </a:r>
            <a:r>
              <a:rPr lang="en-GB" dirty="0" smtClean="0"/>
              <a:t>/</a:t>
            </a:r>
          </a:p>
          <a:p>
            <a:r>
              <a:rPr lang="en-GB" dirty="0"/>
              <a:t>http://developer.android.com/training/basics/data-storage/databases.html</a:t>
            </a:r>
          </a:p>
        </p:txBody>
      </p:sp>
    </p:spTree>
    <p:extLst>
      <p:ext uri="{BB962C8B-B14F-4D97-AF65-F5344CB8AC3E}">
        <p14:creationId xmlns:p14="http://schemas.microsoft.com/office/powerpoint/2010/main" xmlns="" val="1120577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685800"/>
          </a:xfrm>
        </p:spPr>
        <p:txBody>
          <a:bodyPr>
            <a:noAutofit/>
          </a:bodyPr>
          <a:lstStyle/>
          <a:p>
            <a:r>
              <a:rPr lang="en-US" sz="3600" b="1" dirty="0">
                <a:effectLst>
                  <a:glow rad="63500">
                    <a:schemeClr val="accent3">
                      <a:satMod val="175000"/>
                      <a:alpha val="40000"/>
                    </a:schemeClr>
                  </a:glow>
                </a:effectLst>
                <a:latin typeface="Bodoni Poster" pitchFamily="18" charset="0"/>
                <a:cs typeface="Microsoft Sans Serif" pitchFamily="34" charset="0"/>
              </a:rPr>
              <a:t>SQLite - </a:t>
            </a:r>
            <a:r>
              <a:rPr lang="en-US" sz="3600" b="1" dirty="0" smtClean="0">
                <a:effectLst>
                  <a:glow rad="63500">
                    <a:schemeClr val="accent3">
                      <a:satMod val="175000"/>
                      <a:alpha val="40000"/>
                    </a:schemeClr>
                  </a:glow>
                </a:effectLst>
                <a:latin typeface="Bodoni Poster" pitchFamily="18" charset="0"/>
                <a:cs typeface="Microsoft Sans Serif" pitchFamily="34" charset="0"/>
              </a:rPr>
              <a:t>Introduction</a:t>
            </a:r>
            <a:endParaRPr lang="en-US" sz="3600" b="1" dirty="0">
              <a:effectLst>
                <a:glow rad="63500">
                  <a:schemeClr val="accent3">
                    <a:satMod val="175000"/>
                    <a:alpha val="40000"/>
                  </a:schemeClr>
                </a:glow>
              </a:effectLst>
              <a:latin typeface="Bodoni Poster" pitchFamily="18" charset="0"/>
              <a:cs typeface="Microsoft Sans Serif" pitchFamily="34" charset="0"/>
            </a:endParaRPr>
          </a:p>
        </p:txBody>
      </p:sp>
      <p:sp>
        <p:nvSpPr>
          <p:cNvPr id="3" name="Subtitle 2"/>
          <p:cNvSpPr>
            <a:spLocks noGrp="1"/>
          </p:cNvSpPr>
          <p:nvPr>
            <p:ph type="subTitle" idx="1"/>
          </p:nvPr>
        </p:nvSpPr>
        <p:spPr>
          <a:xfrm>
            <a:off x="533400" y="1600200"/>
            <a:ext cx="8077200" cy="4343400"/>
          </a:xfrm>
        </p:spPr>
        <p:txBody>
          <a:bodyPr>
            <a:normAutofit/>
          </a:bodyPr>
          <a:lstStyle/>
          <a:p>
            <a:pPr marL="457200" indent="-457200" algn="just">
              <a:buFont typeface="Arial" pitchFamily="34" charset="0"/>
              <a:buChar char="•"/>
            </a:pPr>
            <a:r>
              <a:rPr lang="en-US" dirty="0" smtClean="0">
                <a:solidFill>
                  <a:schemeClr val="tx1"/>
                </a:solidFill>
              </a:rPr>
              <a:t>SQLite is a software library.</a:t>
            </a:r>
          </a:p>
          <a:p>
            <a:pPr marL="457200" indent="-457200" algn="just">
              <a:buFont typeface="Arial" pitchFamily="34" charset="0"/>
              <a:buChar char="•"/>
            </a:pPr>
            <a:r>
              <a:rPr lang="en-US" dirty="0" smtClean="0">
                <a:solidFill>
                  <a:schemeClr val="tx1"/>
                </a:solidFill>
              </a:rPr>
              <a:t>It is: </a:t>
            </a:r>
          </a:p>
          <a:p>
            <a:pPr marL="914400" lvl="1" indent="-457200" algn="just">
              <a:buFont typeface="Arial" pitchFamily="34" charset="0"/>
              <a:buChar char="•"/>
            </a:pPr>
            <a:r>
              <a:rPr lang="en-US" dirty="0" smtClean="0">
                <a:solidFill>
                  <a:schemeClr val="tx1"/>
                </a:solidFill>
              </a:rPr>
              <a:t>self-contained + Serverless + zero-configuration</a:t>
            </a:r>
            <a:endParaRPr lang="en-US" dirty="0">
              <a:solidFill>
                <a:schemeClr val="tx1"/>
              </a:solidFill>
            </a:endParaRPr>
          </a:p>
          <a:p>
            <a:pPr lvl="1" algn="just"/>
            <a:r>
              <a:rPr lang="en-US" dirty="0" smtClean="0">
                <a:solidFill>
                  <a:schemeClr val="tx1"/>
                </a:solidFill>
              </a:rPr>
              <a:t>	transactional = SQL database engine.</a:t>
            </a:r>
          </a:p>
          <a:p>
            <a:pPr marL="914400" lvl="1" indent="-457200" algn="just">
              <a:buFont typeface="Arial" pitchFamily="34" charset="0"/>
              <a:buChar char="•"/>
            </a:pPr>
            <a:r>
              <a:rPr lang="en-US" dirty="0">
                <a:solidFill>
                  <a:schemeClr val="tx1"/>
                </a:solidFill>
              </a:rPr>
              <a:t>M</a:t>
            </a:r>
            <a:r>
              <a:rPr lang="en-US" dirty="0" smtClean="0">
                <a:solidFill>
                  <a:schemeClr val="tx1"/>
                </a:solidFill>
              </a:rPr>
              <a:t>ost widely deployed.</a:t>
            </a:r>
          </a:p>
          <a:p>
            <a:pPr marL="914400" lvl="1" indent="-457200" algn="just">
              <a:buFont typeface="Arial" pitchFamily="34" charset="0"/>
              <a:buChar char="•"/>
            </a:pPr>
            <a:r>
              <a:rPr lang="en-US" dirty="0" smtClean="0">
                <a:solidFill>
                  <a:schemeClr val="tx1"/>
                </a:solidFill>
              </a:rPr>
              <a:t>The source code(written in ANSI C) is in the public domain.</a:t>
            </a:r>
            <a:endParaRPr lang="en-US" dirty="0">
              <a:solidFill>
                <a:schemeClr val="tx1"/>
              </a:solidFill>
            </a:endParaRPr>
          </a:p>
        </p:txBody>
      </p:sp>
    </p:spTree>
    <p:extLst>
      <p:ext uri="{BB962C8B-B14F-4D97-AF65-F5344CB8AC3E}">
        <p14:creationId xmlns:p14="http://schemas.microsoft.com/office/powerpoint/2010/main" xmlns="" val="4043395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racle.co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444144"/>
            <a:ext cx="1714500" cy="238125"/>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bloomberg.com"/>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57600" y="2562226"/>
            <a:ext cx="1695450" cy="352426"/>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adobe.com"/>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91400" y="1444144"/>
            <a:ext cx="600075" cy="733426"/>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descr="bentley.com"/>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867400" y="5252373"/>
            <a:ext cx="2381250" cy="581026"/>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descr="nokia.com"/>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66712" y="3486150"/>
            <a:ext cx="2047875" cy="438151"/>
          </a:xfrm>
          <a:prstGeom prst="rect">
            <a:avLst/>
          </a:prstGeom>
          <a:noFill/>
          <a:extLst>
            <a:ext uri="{909E8E84-426E-40DD-AFC4-6F175D3DCCD1}">
              <a14:hiddenFill xmlns:a14="http://schemas.microsoft.com/office/drawing/2010/main" xmlns="">
                <a:solidFill>
                  <a:srgbClr val="FFFFFF"/>
                </a:solidFill>
              </a14:hiddenFill>
            </a:ext>
          </a:extLst>
        </p:spPr>
      </p:pic>
      <p:pic>
        <p:nvPicPr>
          <p:cNvPr id="2060" name="Picture 12" descr="mozilla.com"/>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998506" y="4152901"/>
            <a:ext cx="1771650" cy="4572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txBox="1">
            <a:spLocks/>
          </p:cNvSpPr>
          <p:nvPr/>
        </p:nvSpPr>
        <p:spPr>
          <a:xfrm>
            <a:off x="685800" y="304800"/>
            <a:ext cx="7772400"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effectLst>
                  <a:glow rad="63500">
                    <a:schemeClr val="accent3">
                      <a:satMod val="175000"/>
                      <a:alpha val="40000"/>
                    </a:schemeClr>
                  </a:glow>
                </a:effectLst>
                <a:latin typeface="Bodoni Poster" pitchFamily="18" charset="0"/>
                <a:cs typeface="Microsoft Sans Serif" pitchFamily="34" charset="0"/>
              </a:rPr>
              <a:t>SQLite - Consortium</a:t>
            </a:r>
            <a:endParaRPr lang="en-US" sz="3600" b="1" dirty="0">
              <a:effectLst>
                <a:glow rad="63500">
                  <a:schemeClr val="accent3">
                    <a:satMod val="175000"/>
                    <a:alpha val="40000"/>
                  </a:schemeClr>
                </a:glow>
              </a:effectLst>
              <a:latin typeface="Bodoni Poster" pitchFamily="18" charset="0"/>
              <a:cs typeface="Microsoft Sans Serif" pitchFamily="34" charset="0"/>
            </a:endParaRPr>
          </a:p>
        </p:txBody>
      </p:sp>
    </p:spTree>
    <p:extLst>
      <p:ext uri="{BB962C8B-B14F-4D97-AF65-F5344CB8AC3E}">
        <p14:creationId xmlns:p14="http://schemas.microsoft.com/office/powerpoint/2010/main" xmlns="" val="4100042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b="1" dirty="0" smtClean="0"/>
              <a:t>Self-contained:</a:t>
            </a:r>
            <a:endParaRPr lang="en-GB" b="1" dirty="0" smtClean="0"/>
          </a:p>
          <a:p>
            <a:pPr algn="just"/>
            <a:r>
              <a:rPr lang="en-GB" dirty="0"/>
              <a:t>M</a:t>
            </a:r>
            <a:r>
              <a:rPr lang="en-GB" dirty="0" smtClean="0"/>
              <a:t>inimal </a:t>
            </a:r>
            <a:r>
              <a:rPr lang="en-GB" dirty="0"/>
              <a:t>support from external libraries or </a:t>
            </a:r>
            <a:r>
              <a:rPr lang="en-GB" dirty="0" smtClean="0"/>
              <a:t>OS.</a:t>
            </a:r>
          </a:p>
          <a:p>
            <a:pPr algn="just"/>
            <a:r>
              <a:rPr lang="en-GB" dirty="0"/>
              <a:t>It makes minimal use of the standard C </a:t>
            </a:r>
            <a:r>
              <a:rPr lang="en-GB" dirty="0" smtClean="0"/>
              <a:t>library.</a:t>
            </a:r>
          </a:p>
          <a:p>
            <a:pPr algn="just"/>
            <a:r>
              <a:rPr lang="en-GB" dirty="0" smtClean="0"/>
              <a:t>Useful for embedded devices.</a:t>
            </a:r>
          </a:p>
          <a:p>
            <a:pPr marL="0" indent="0" algn="just">
              <a:buNone/>
            </a:pPr>
            <a:r>
              <a:rPr lang="en-GB" b="1" dirty="0" err="1" smtClean="0"/>
              <a:t>Serverless</a:t>
            </a:r>
            <a:r>
              <a:rPr lang="en-GB" b="1" dirty="0"/>
              <a:t>:</a:t>
            </a:r>
            <a:endParaRPr lang="en-GB" dirty="0"/>
          </a:p>
          <a:p>
            <a:pPr algn="just"/>
            <a:r>
              <a:rPr lang="en-GB" dirty="0" smtClean="0"/>
              <a:t>Process </a:t>
            </a:r>
            <a:r>
              <a:rPr lang="en-GB" dirty="0"/>
              <a:t>that </a:t>
            </a:r>
            <a:r>
              <a:rPr lang="en-GB" dirty="0" smtClean="0"/>
              <a:t>access </a:t>
            </a:r>
            <a:r>
              <a:rPr lang="en-GB" dirty="0"/>
              <a:t>the database reads and </a:t>
            </a:r>
            <a:r>
              <a:rPr lang="en-GB" dirty="0" smtClean="0"/>
              <a:t>writes </a:t>
            </a:r>
            <a:r>
              <a:rPr lang="en-GB" dirty="0"/>
              <a:t>directly from the database files on </a:t>
            </a:r>
            <a:r>
              <a:rPr lang="en-GB" dirty="0" smtClean="0"/>
              <a:t>disk.</a:t>
            </a:r>
          </a:p>
        </p:txBody>
      </p:sp>
      <p:sp>
        <p:nvSpPr>
          <p:cNvPr id="4" name="Title 1"/>
          <p:cNvSpPr txBox="1">
            <a:spLocks/>
          </p:cNvSpPr>
          <p:nvPr/>
        </p:nvSpPr>
        <p:spPr>
          <a:xfrm>
            <a:off x="685800" y="457201"/>
            <a:ext cx="7772400"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effectLst>
                  <a:glow rad="63500">
                    <a:schemeClr val="accent3">
                      <a:satMod val="175000"/>
                      <a:alpha val="40000"/>
                    </a:schemeClr>
                  </a:glow>
                </a:effectLst>
                <a:latin typeface="Bodoni Poster" pitchFamily="18" charset="0"/>
                <a:cs typeface="Microsoft Sans Serif" pitchFamily="34" charset="0"/>
              </a:rPr>
              <a:t>SQLite - Introduction</a:t>
            </a:r>
            <a:endParaRPr lang="en-US" sz="3600" b="1" dirty="0">
              <a:effectLst>
                <a:glow rad="63500">
                  <a:schemeClr val="accent3">
                    <a:satMod val="175000"/>
                    <a:alpha val="40000"/>
                  </a:schemeClr>
                </a:glow>
              </a:effectLst>
              <a:latin typeface="Bodoni Poster" pitchFamily="18" charset="0"/>
              <a:cs typeface="Microsoft Sans Serif" pitchFamily="34" charset="0"/>
            </a:endParaRPr>
          </a:p>
        </p:txBody>
      </p:sp>
    </p:spTree>
    <p:extLst>
      <p:ext uri="{BB962C8B-B14F-4D97-AF65-F5344CB8AC3E}">
        <p14:creationId xmlns:p14="http://schemas.microsoft.com/office/powerpoint/2010/main" xmlns="" val="3259658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GB" b="1" dirty="0"/>
              <a:t>Zero-configuration:</a:t>
            </a:r>
          </a:p>
          <a:p>
            <a:pPr algn="just"/>
            <a:r>
              <a:rPr lang="en-GB" dirty="0"/>
              <a:t>No separate server process to install, setup, configure, initialize, manage, and troubleshoot.</a:t>
            </a:r>
          </a:p>
          <a:p>
            <a:pPr marL="0" indent="0" algn="just">
              <a:buNone/>
            </a:pPr>
            <a:r>
              <a:rPr lang="en-GB" b="1" dirty="0" smtClean="0"/>
              <a:t>Transactional:</a:t>
            </a:r>
            <a:endParaRPr lang="en-GB" dirty="0"/>
          </a:p>
          <a:p>
            <a:pPr algn="just"/>
            <a:r>
              <a:rPr lang="en-GB" dirty="0" smtClean="0"/>
              <a:t>All </a:t>
            </a:r>
            <a:r>
              <a:rPr lang="en-GB" dirty="0"/>
              <a:t>changes within a single transaction in SQLite either occur completely or not at </a:t>
            </a:r>
            <a:r>
              <a:rPr lang="en-GB" dirty="0" smtClean="0"/>
              <a:t>all(ACID).</a:t>
            </a:r>
            <a:endParaRPr lang="en-GB" dirty="0"/>
          </a:p>
        </p:txBody>
      </p:sp>
      <p:sp>
        <p:nvSpPr>
          <p:cNvPr id="4" name="Title 1"/>
          <p:cNvSpPr txBox="1">
            <a:spLocks/>
          </p:cNvSpPr>
          <p:nvPr/>
        </p:nvSpPr>
        <p:spPr>
          <a:xfrm>
            <a:off x="685800" y="457201"/>
            <a:ext cx="7772400"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effectLst>
                  <a:glow rad="63500">
                    <a:schemeClr val="accent3">
                      <a:satMod val="175000"/>
                      <a:alpha val="40000"/>
                    </a:schemeClr>
                  </a:glow>
                </a:effectLst>
                <a:latin typeface="Bodoni Poster" pitchFamily="18" charset="0"/>
                <a:cs typeface="Microsoft Sans Serif" pitchFamily="34" charset="0"/>
              </a:rPr>
              <a:t>SQLite - Introduction</a:t>
            </a:r>
            <a:endParaRPr lang="en-US" sz="3600" b="1" dirty="0">
              <a:effectLst>
                <a:glow rad="63500">
                  <a:schemeClr val="accent3">
                    <a:satMod val="175000"/>
                    <a:alpha val="40000"/>
                  </a:schemeClr>
                </a:glow>
              </a:effectLst>
              <a:latin typeface="Bodoni Poster" pitchFamily="18" charset="0"/>
              <a:cs typeface="Microsoft Sans Serif" pitchFamily="34" charset="0"/>
            </a:endParaRPr>
          </a:p>
        </p:txBody>
      </p:sp>
    </p:spTree>
    <p:extLst>
      <p:ext uri="{BB962C8B-B14F-4D97-AF65-F5344CB8AC3E}">
        <p14:creationId xmlns:p14="http://schemas.microsoft.com/office/powerpoint/2010/main" xmlns="" val="3064262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pPr>
            <a:r>
              <a:rPr lang="en-US" dirty="0" smtClean="0"/>
              <a:t>SQLite version 3.7.8 is less than 350KiB in size on x86 and less than 400KiB on x64.</a:t>
            </a:r>
          </a:p>
          <a:p>
            <a:pPr algn="just">
              <a:lnSpc>
                <a:spcPct val="150000"/>
              </a:lnSpc>
            </a:pPr>
            <a:r>
              <a:rPr lang="en-US" dirty="0" smtClean="0"/>
              <a:t>SQLite uses dynamic typing </a:t>
            </a:r>
            <a:r>
              <a:rPr lang="en-US" sz="1800" dirty="0" smtClean="0"/>
              <a:t>i.e. the data type of a value is associated with the value itself, not with its container. </a:t>
            </a:r>
          </a:p>
          <a:p>
            <a:pPr algn="just">
              <a:lnSpc>
                <a:spcPct val="150000"/>
              </a:lnSpc>
            </a:pPr>
            <a:r>
              <a:rPr lang="en-GB" dirty="0" smtClean="0"/>
              <a:t>Is a popular </a:t>
            </a:r>
            <a:r>
              <a:rPr lang="en-GB" dirty="0"/>
              <a:t>choice as an Application File </a:t>
            </a:r>
            <a:r>
              <a:rPr lang="en-GB" dirty="0" smtClean="0"/>
              <a:t>Format. </a:t>
            </a:r>
            <a:r>
              <a:rPr lang="en-GB" sz="2000" dirty="0" smtClean="0"/>
              <a:t>i.e. no more </a:t>
            </a:r>
            <a:r>
              <a:rPr lang="en-GB" sz="2000" dirty="0" err="1" smtClean="0"/>
              <a:t>fopen</a:t>
            </a:r>
            <a:r>
              <a:rPr lang="en-GB" sz="2000" dirty="0" smtClean="0"/>
              <a:t>().</a:t>
            </a:r>
            <a:endParaRPr lang="en-US" dirty="0"/>
          </a:p>
        </p:txBody>
      </p:sp>
      <p:sp>
        <p:nvSpPr>
          <p:cNvPr id="6" name="Title 1"/>
          <p:cNvSpPr txBox="1">
            <a:spLocks/>
          </p:cNvSpPr>
          <p:nvPr/>
        </p:nvSpPr>
        <p:spPr>
          <a:xfrm>
            <a:off x="685800" y="457201"/>
            <a:ext cx="7772400"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effectLst>
                  <a:glow rad="63500">
                    <a:schemeClr val="accent3">
                      <a:satMod val="175000"/>
                      <a:alpha val="40000"/>
                    </a:schemeClr>
                  </a:glow>
                </a:effectLst>
                <a:latin typeface="Bodoni Poster" pitchFamily="18" charset="0"/>
                <a:cs typeface="Microsoft Sans Serif" pitchFamily="34" charset="0"/>
              </a:rPr>
              <a:t>SQLite - Introduction</a:t>
            </a:r>
            <a:endParaRPr lang="en-US" sz="3600" b="1" dirty="0">
              <a:effectLst>
                <a:glow rad="63500">
                  <a:schemeClr val="accent3">
                    <a:satMod val="175000"/>
                    <a:alpha val="40000"/>
                  </a:schemeClr>
                </a:glow>
              </a:effectLst>
              <a:latin typeface="Bodoni Poster" pitchFamily="18" charset="0"/>
              <a:cs typeface="Microsoft Sans Serif" pitchFamily="34" charset="0"/>
            </a:endParaRPr>
          </a:p>
        </p:txBody>
      </p:sp>
    </p:spTree>
    <p:extLst>
      <p:ext uri="{BB962C8B-B14F-4D97-AF65-F5344CB8AC3E}">
        <p14:creationId xmlns:p14="http://schemas.microsoft.com/office/powerpoint/2010/main" xmlns="" val="84712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1080121422"/>
              </p:ext>
            </p:extLst>
          </p:nvPr>
        </p:nvGraphicFramePr>
        <p:xfrm>
          <a:off x="1143000" y="1066800"/>
          <a:ext cx="7162800" cy="5334000"/>
        </p:xfrm>
        <a:graphic>
          <a:graphicData uri="http://schemas.openxmlformats.org/drawingml/2006/table">
            <a:tbl>
              <a:tblPr/>
              <a:tblGrid>
                <a:gridCol w="3581400"/>
                <a:gridCol w="3581400"/>
              </a:tblGrid>
              <a:tr h="514768">
                <a:tc>
                  <a:txBody>
                    <a:bodyPr/>
                    <a:lstStyle/>
                    <a:p>
                      <a:r>
                        <a:rPr lang="en-US" sz="1200" b="1" dirty="0"/>
                        <a:t>RIGHT and FULL OUTER JOIN</a:t>
                      </a:r>
                      <a:endParaRPr lang="en-US" sz="1200" dirty="0"/>
                    </a:p>
                  </a:txBody>
                  <a:tcPr marL="35337" marR="35337" marT="35337" marB="353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LEFT OUTER JOIN is implemented, but not RIGHT OUTER JOIN or FULL OUTER JOIN. </a:t>
                      </a:r>
                    </a:p>
                  </a:txBody>
                  <a:tcPr marL="35337" marR="35337" marT="35337" marB="353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7206">
                <a:tc>
                  <a:txBody>
                    <a:bodyPr/>
                    <a:lstStyle/>
                    <a:p>
                      <a:r>
                        <a:rPr lang="en-US" sz="1200" b="1" dirty="0"/>
                        <a:t>Complete ALTER TABLE support</a:t>
                      </a:r>
                      <a:endParaRPr lang="en-US" sz="1200" dirty="0"/>
                    </a:p>
                  </a:txBody>
                  <a:tcPr marL="35337" marR="35337" marT="35337" marB="353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Only the RENAME TABLE and ADD COLUMN variants of the ALTER TABLE command are supported. Other kinds of ALTER TABLE operations such as DROP COLUMN, ALTER COLUMN, ADD CONSTRAINT, and so forth are omitted. </a:t>
                      </a:r>
                    </a:p>
                  </a:txBody>
                  <a:tcPr marL="35337" marR="35337" marT="35337" marB="353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768">
                <a:tc>
                  <a:txBody>
                    <a:bodyPr/>
                    <a:lstStyle/>
                    <a:p>
                      <a:r>
                        <a:rPr lang="en-US" sz="1200" b="1"/>
                        <a:t>Complete trigger support</a:t>
                      </a:r>
                      <a:endParaRPr lang="en-US" sz="1200"/>
                    </a:p>
                  </a:txBody>
                  <a:tcPr marL="35337" marR="35337" marT="35337" marB="353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FOR EACH ROW triggers are supported but not FOR EACH STATEMENT triggers. </a:t>
                      </a:r>
                    </a:p>
                  </a:txBody>
                  <a:tcPr marL="35337" marR="35337" marT="35337" marB="353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7613">
                <a:tc>
                  <a:txBody>
                    <a:bodyPr/>
                    <a:lstStyle/>
                    <a:p>
                      <a:r>
                        <a:rPr lang="en-US" sz="1200" b="1" dirty="0"/>
                        <a:t>Writing to VIEWs</a:t>
                      </a:r>
                      <a:endParaRPr lang="en-US" sz="1200" dirty="0"/>
                    </a:p>
                  </a:txBody>
                  <a:tcPr marL="35337" marR="35337" marT="35337" marB="353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VIEWs in SQLite are read-only. You may not execute a DELETE, INSERT, or UPDATE statement on a view. But you can create a trigger that fires on an attempt to DELETE, INSERT, or UPDATE a view and do what you need in the body of the trigger. </a:t>
                      </a:r>
                    </a:p>
                  </a:txBody>
                  <a:tcPr marL="35337" marR="35337" marT="35337" marB="353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39645">
                <a:tc>
                  <a:txBody>
                    <a:bodyPr/>
                    <a:lstStyle/>
                    <a:p>
                      <a:r>
                        <a:rPr lang="en-US" sz="1200" b="1" dirty="0"/>
                        <a:t>GRANT and REVOKE</a:t>
                      </a:r>
                      <a:endParaRPr lang="en-US" sz="1200" dirty="0"/>
                    </a:p>
                  </a:txBody>
                  <a:tcPr marL="35337" marR="35337" marT="35337" marB="353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Since SQLite reads and writes an ordinary disk file, the only access permissions that can be applied are the normal file access permissions of the underlying operating system. The GRANT and REVOKE commands commonly found on client/server </a:t>
                      </a:r>
                      <a:r>
                        <a:rPr lang="en-US" sz="1200" dirty="0" err="1"/>
                        <a:t>RDBMSes</a:t>
                      </a:r>
                      <a:r>
                        <a:rPr lang="en-US" sz="1200" dirty="0"/>
                        <a:t> are not implemented because they would be meaningless for an embedded database engine. </a:t>
                      </a:r>
                    </a:p>
                  </a:txBody>
                  <a:tcPr marL="35337" marR="35337" marT="35337" marB="353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itle 1"/>
          <p:cNvSpPr txBox="1">
            <a:spLocks/>
          </p:cNvSpPr>
          <p:nvPr/>
        </p:nvSpPr>
        <p:spPr>
          <a:xfrm>
            <a:off x="689499" y="228600"/>
            <a:ext cx="7772400"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effectLst>
                  <a:glow rad="63500">
                    <a:schemeClr val="accent3">
                      <a:satMod val="175000"/>
                      <a:alpha val="40000"/>
                    </a:schemeClr>
                  </a:glow>
                </a:effectLst>
                <a:latin typeface="Bodoni Poster" pitchFamily="18" charset="0"/>
                <a:cs typeface="Microsoft Sans Serif" pitchFamily="34" charset="0"/>
              </a:rPr>
              <a:t>SQLite </a:t>
            </a:r>
            <a:r>
              <a:rPr lang="en-US" sz="3600" b="1" dirty="0" err="1" smtClean="0">
                <a:effectLst>
                  <a:glow rad="63500">
                    <a:schemeClr val="accent3">
                      <a:satMod val="175000"/>
                      <a:alpha val="40000"/>
                    </a:schemeClr>
                  </a:glow>
                </a:effectLst>
                <a:latin typeface="Bodoni Poster" pitchFamily="18" charset="0"/>
                <a:cs typeface="Microsoft Sans Serif" pitchFamily="34" charset="0"/>
              </a:rPr>
              <a:t>vs</a:t>
            </a:r>
            <a:r>
              <a:rPr lang="en-US" sz="3600" b="1" dirty="0" smtClean="0">
                <a:effectLst>
                  <a:glow rad="63500">
                    <a:schemeClr val="accent3">
                      <a:satMod val="175000"/>
                      <a:alpha val="40000"/>
                    </a:schemeClr>
                  </a:glow>
                </a:effectLst>
                <a:latin typeface="Bodoni Poster" pitchFamily="18" charset="0"/>
                <a:cs typeface="Microsoft Sans Serif" pitchFamily="34" charset="0"/>
              </a:rPr>
              <a:t> SQL</a:t>
            </a:r>
            <a:endParaRPr lang="en-US" sz="3600" b="1" dirty="0">
              <a:effectLst>
                <a:glow rad="63500">
                  <a:schemeClr val="accent3">
                    <a:satMod val="175000"/>
                    <a:alpha val="40000"/>
                  </a:schemeClr>
                </a:glow>
              </a:effectLst>
              <a:latin typeface="Bodoni Poster" pitchFamily="18" charset="0"/>
              <a:cs typeface="Microsoft Sans Serif" pitchFamily="34" charset="0"/>
            </a:endParaRPr>
          </a:p>
        </p:txBody>
      </p:sp>
      <p:sp>
        <p:nvSpPr>
          <p:cNvPr id="6" name="TextBox 5"/>
          <p:cNvSpPr txBox="1"/>
          <p:nvPr/>
        </p:nvSpPr>
        <p:spPr>
          <a:xfrm>
            <a:off x="224161" y="6672425"/>
            <a:ext cx="4495800" cy="184666"/>
          </a:xfrm>
          <a:prstGeom prst="rect">
            <a:avLst/>
          </a:prstGeom>
          <a:noFill/>
        </p:spPr>
        <p:txBody>
          <a:bodyPr wrap="square" rtlCol="0">
            <a:spAutoFit/>
          </a:bodyPr>
          <a:lstStyle/>
          <a:p>
            <a:r>
              <a:rPr lang="en-GB" sz="600" dirty="0"/>
              <a:t>http://www.sqlite.org/omitted.html</a:t>
            </a:r>
          </a:p>
        </p:txBody>
      </p:sp>
    </p:spTree>
    <p:extLst>
      <p:ext uri="{BB962C8B-B14F-4D97-AF65-F5344CB8AC3E}">
        <p14:creationId xmlns:p14="http://schemas.microsoft.com/office/powerpoint/2010/main" xmlns="" val="2136950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22296"/>
            <a:ext cx="8229600" cy="5883304"/>
          </a:xfrm>
        </p:spPr>
        <p:txBody>
          <a:bodyPr>
            <a:normAutofit fontScale="32500" lnSpcReduction="20000"/>
          </a:bodyPr>
          <a:lstStyle/>
          <a:p>
            <a:r>
              <a:rPr lang="en-GB" sz="4200" b="1" dirty="0" err="1" smtClean="0"/>
              <a:t>android.database.sqlite</a:t>
            </a:r>
            <a:endParaRPr lang="en-GB" sz="4200" b="1" dirty="0" smtClean="0"/>
          </a:p>
          <a:p>
            <a:pPr marL="0" indent="0">
              <a:buNone/>
            </a:pPr>
            <a:r>
              <a:rPr lang="en-GB" sz="6800" dirty="0">
                <a:latin typeface="+mj-lt"/>
                <a:cs typeface="Arial" pitchFamily="34" charset="0"/>
              </a:rPr>
              <a:t> </a:t>
            </a:r>
            <a:r>
              <a:rPr lang="en-GB" sz="6800" dirty="0" smtClean="0">
                <a:latin typeface="+mj-lt"/>
                <a:cs typeface="Arial" pitchFamily="34" charset="0"/>
              </a:rPr>
              <a:t>       public </a:t>
            </a:r>
            <a:r>
              <a:rPr lang="en-GB" sz="6800" dirty="0">
                <a:latin typeface="+mj-lt"/>
                <a:cs typeface="Arial" pitchFamily="34" charset="0"/>
              </a:rPr>
              <a:t>class </a:t>
            </a:r>
            <a:r>
              <a:rPr lang="en-GB" sz="6800" dirty="0" err="1">
                <a:latin typeface="+mj-lt"/>
                <a:cs typeface="Arial" pitchFamily="34" charset="0"/>
              </a:rPr>
              <a:t>MySQLiteHelper</a:t>
            </a:r>
            <a:r>
              <a:rPr lang="en-GB" sz="6800" dirty="0">
                <a:latin typeface="+mj-lt"/>
                <a:cs typeface="Arial" pitchFamily="34" charset="0"/>
              </a:rPr>
              <a:t> extends </a:t>
            </a:r>
            <a:r>
              <a:rPr lang="en-GB" sz="6800" dirty="0" err="1">
                <a:latin typeface="+mj-lt"/>
                <a:cs typeface="Arial" pitchFamily="34" charset="0"/>
              </a:rPr>
              <a:t>SQLiteOpenHelper</a:t>
            </a:r>
            <a:r>
              <a:rPr lang="en-GB" sz="6800" dirty="0">
                <a:latin typeface="+mj-lt"/>
                <a:cs typeface="Arial" pitchFamily="34" charset="0"/>
              </a:rPr>
              <a:t> </a:t>
            </a:r>
            <a:r>
              <a:rPr lang="en-GB" sz="6800" dirty="0" smtClean="0">
                <a:latin typeface="+mj-lt"/>
                <a:cs typeface="Arial" pitchFamily="34" charset="0"/>
              </a:rPr>
              <a:t>{</a:t>
            </a:r>
            <a:endParaRPr lang="en-GB" sz="6800" dirty="0">
              <a:latin typeface="+mj-lt"/>
              <a:cs typeface="Arial" pitchFamily="34" charset="0"/>
            </a:endParaRPr>
          </a:p>
          <a:p>
            <a:pPr marL="400050" lvl="1" indent="0">
              <a:buNone/>
            </a:pPr>
            <a:r>
              <a:rPr lang="en-GB" sz="6800" dirty="0">
                <a:latin typeface="+mj-lt"/>
                <a:cs typeface="Arial" pitchFamily="34" charset="0"/>
              </a:rPr>
              <a:t>  public static final String TABLE_COMMENTS = "comments";</a:t>
            </a:r>
          </a:p>
          <a:p>
            <a:pPr marL="400050" lvl="1" indent="0">
              <a:buNone/>
            </a:pPr>
            <a:r>
              <a:rPr lang="en-GB" sz="6800" dirty="0">
                <a:latin typeface="+mj-lt"/>
                <a:cs typeface="Arial" pitchFamily="34" charset="0"/>
              </a:rPr>
              <a:t>  public static final String COLUMN_ID = "_id";</a:t>
            </a:r>
          </a:p>
          <a:p>
            <a:pPr marL="400050" lvl="1" indent="0">
              <a:buNone/>
            </a:pPr>
            <a:r>
              <a:rPr lang="en-GB" sz="6800" dirty="0">
                <a:latin typeface="+mj-lt"/>
                <a:cs typeface="Arial" pitchFamily="34" charset="0"/>
              </a:rPr>
              <a:t>  public static final String COLUMN_COMMENT = "comment</a:t>
            </a:r>
            <a:r>
              <a:rPr lang="en-GB" sz="6800" dirty="0" smtClean="0">
                <a:latin typeface="+mj-lt"/>
                <a:cs typeface="Arial" pitchFamily="34" charset="0"/>
              </a:rPr>
              <a:t>";</a:t>
            </a:r>
            <a:endParaRPr lang="en-GB" sz="6800" dirty="0">
              <a:latin typeface="+mj-lt"/>
              <a:cs typeface="Arial" pitchFamily="34" charset="0"/>
            </a:endParaRPr>
          </a:p>
          <a:p>
            <a:pPr marL="400050" lvl="1" indent="0">
              <a:buNone/>
            </a:pPr>
            <a:r>
              <a:rPr lang="en-GB" sz="6800" dirty="0">
                <a:latin typeface="+mj-lt"/>
                <a:cs typeface="Arial" pitchFamily="34" charset="0"/>
              </a:rPr>
              <a:t>  private static final String DATABASE_NAME = "</a:t>
            </a:r>
            <a:r>
              <a:rPr lang="en-GB" sz="6800" dirty="0" err="1">
                <a:latin typeface="+mj-lt"/>
                <a:cs typeface="Arial" pitchFamily="34" charset="0"/>
              </a:rPr>
              <a:t>commments.db</a:t>
            </a:r>
            <a:r>
              <a:rPr lang="en-GB" sz="6800" dirty="0">
                <a:latin typeface="+mj-lt"/>
                <a:cs typeface="Arial" pitchFamily="34" charset="0"/>
              </a:rPr>
              <a:t>";</a:t>
            </a:r>
          </a:p>
          <a:p>
            <a:pPr marL="400050" lvl="1" indent="0">
              <a:buNone/>
            </a:pPr>
            <a:r>
              <a:rPr lang="en-GB" sz="6800" dirty="0">
                <a:latin typeface="+mj-lt"/>
                <a:cs typeface="Arial" pitchFamily="34" charset="0"/>
              </a:rPr>
              <a:t>  private static final </a:t>
            </a:r>
            <a:r>
              <a:rPr lang="en-GB" sz="6800" dirty="0" err="1">
                <a:latin typeface="+mj-lt"/>
                <a:cs typeface="Arial" pitchFamily="34" charset="0"/>
              </a:rPr>
              <a:t>int</a:t>
            </a:r>
            <a:r>
              <a:rPr lang="en-GB" sz="6800" dirty="0">
                <a:latin typeface="+mj-lt"/>
                <a:cs typeface="Arial" pitchFamily="34" charset="0"/>
              </a:rPr>
              <a:t> DATABASE_VERSION = 1</a:t>
            </a:r>
            <a:r>
              <a:rPr lang="en-GB" sz="6800" dirty="0" smtClean="0">
                <a:latin typeface="+mj-lt"/>
                <a:cs typeface="Arial" pitchFamily="34" charset="0"/>
              </a:rPr>
              <a:t>;</a:t>
            </a:r>
            <a:endParaRPr lang="en-GB" sz="6800" dirty="0">
              <a:latin typeface="+mj-lt"/>
              <a:cs typeface="Arial" pitchFamily="34" charset="0"/>
            </a:endParaRPr>
          </a:p>
          <a:p>
            <a:pPr marL="400050" lvl="1" indent="0">
              <a:buNone/>
            </a:pPr>
            <a:r>
              <a:rPr lang="en-GB" sz="6800" dirty="0">
                <a:latin typeface="+mj-lt"/>
                <a:cs typeface="Arial" pitchFamily="34" charset="0"/>
              </a:rPr>
              <a:t>  // Database creation </a:t>
            </a:r>
            <a:r>
              <a:rPr lang="en-GB" sz="6800" dirty="0" err="1">
                <a:latin typeface="+mj-lt"/>
                <a:cs typeface="Arial" pitchFamily="34" charset="0"/>
              </a:rPr>
              <a:t>sql</a:t>
            </a:r>
            <a:r>
              <a:rPr lang="en-GB" sz="6800" dirty="0">
                <a:latin typeface="+mj-lt"/>
                <a:cs typeface="Arial" pitchFamily="34" charset="0"/>
              </a:rPr>
              <a:t> statement</a:t>
            </a:r>
          </a:p>
          <a:p>
            <a:pPr marL="400050" lvl="1" indent="0">
              <a:buNone/>
            </a:pPr>
            <a:r>
              <a:rPr lang="en-GB" sz="6800" dirty="0">
                <a:latin typeface="+mj-lt"/>
                <a:cs typeface="Arial" pitchFamily="34" charset="0"/>
              </a:rPr>
              <a:t>  private static final String DATABASE_CREATE = "create table "</a:t>
            </a:r>
          </a:p>
          <a:p>
            <a:pPr marL="400050" lvl="1" indent="0">
              <a:buNone/>
            </a:pPr>
            <a:r>
              <a:rPr lang="en-GB" sz="6800" dirty="0">
                <a:latin typeface="+mj-lt"/>
                <a:cs typeface="Arial" pitchFamily="34" charset="0"/>
              </a:rPr>
              <a:t>      + TABLE_COMMENTS + "(" + COLUMN_ID</a:t>
            </a:r>
          </a:p>
          <a:p>
            <a:pPr marL="400050" lvl="1" indent="0">
              <a:buNone/>
            </a:pPr>
            <a:r>
              <a:rPr lang="en-GB" sz="6800" dirty="0">
                <a:latin typeface="+mj-lt"/>
                <a:cs typeface="Arial" pitchFamily="34" charset="0"/>
              </a:rPr>
              <a:t>      + " integer primary key </a:t>
            </a:r>
            <a:r>
              <a:rPr lang="en-GB" sz="6800" dirty="0" err="1">
                <a:latin typeface="+mj-lt"/>
                <a:cs typeface="Arial" pitchFamily="34" charset="0"/>
              </a:rPr>
              <a:t>autoincrement</a:t>
            </a:r>
            <a:r>
              <a:rPr lang="en-GB" sz="6800" dirty="0">
                <a:latin typeface="+mj-lt"/>
                <a:cs typeface="Arial" pitchFamily="34" charset="0"/>
              </a:rPr>
              <a:t>, " + </a:t>
            </a:r>
            <a:r>
              <a:rPr lang="en-GB" sz="6800" dirty="0" smtClean="0">
                <a:latin typeface="+mj-lt"/>
                <a:cs typeface="Arial" pitchFamily="34" charset="0"/>
              </a:rPr>
              <a:t>   COLUMN_COMMENT + </a:t>
            </a:r>
            <a:r>
              <a:rPr lang="en-GB" sz="6800" dirty="0">
                <a:latin typeface="+mj-lt"/>
                <a:cs typeface="Arial" pitchFamily="34" charset="0"/>
              </a:rPr>
              <a:t>" text not null</a:t>
            </a:r>
            <a:r>
              <a:rPr lang="en-GB" sz="6800" dirty="0" smtClean="0">
                <a:latin typeface="+mj-lt"/>
                <a:cs typeface="Arial" pitchFamily="34" charset="0"/>
              </a:rPr>
              <a:t>);";</a:t>
            </a:r>
            <a:endParaRPr lang="en-GB" sz="6800" dirty="0">
              <a:latin typeface="+mj-lt"/>
              <a:cs typeface="Arial" pitchFamily="34" charset="0"/>
            </a:endParaRPr>
          </a:p>
          <a:p>
            <a:pPr marL="400050" lvl="1" indent="0">
              <a:buNone/>
            </a:pPr>
            <a:r>
              <a:rPr lang="en-GB" sz="6800" dirty="0">
                <a:latin typeface="+mj-lt"/>
                <a:cs typeface="Arial" pitchFamily="34" charset="0"/>
              </a:rPr>
              <a:t>  public </a:t>
            </a:r>
            <a:r>
              <a:rPr lang="en-GB" sz="6800" dirty="0" err="1">
                <a:latin typeface="+mj-lt"/>
                <a:cs typeface="Arial" pitchFamily="34" charset="0"/>
              </a:rPr>
              <a:t>MySQLiteHelper</a:t>
            </a:r>
            <a:r>
              <a:rPr lang="en-GB" sz="6800" dirty="0">
                <a:latin typeface="+mj-lt"/>
                <a:cs typeface="Arial" pitchFamily="34" charset="0"/>
              </a:rPr>
              <a:t>(Context context) {</a:t>
            </a:r>
          </a:p>
          <a:p>
            <a:pPr marL="400050" lvl="1" indent="0">
              <a:buNone/>
            </a:pPr>
            <a:r>
              <a:rPr lang="en-GB" sz="6800" dirty="0">
                <a:latin typeface="+mj-lt"/>
                <a:cs typeface="Arial" pitchFamily="34" charset="0"/>
              </a:rPr>
              <a:t>    super(context, DATABASE_NAME, null, DATABASE_VERSION);</a:t>
            </a:r>
          </a:p>
          <a:p>
            <a:pPr marL="400050" lvl="1" indent="0">
              <a:buNone/>
            </a:pPr>
            <a:r>
              <a:rPr lang="en-GB" sz="6800" dirty="0">
                <a:latin typeface="+mj-lt"/>
                <a:cs typeface="Arial" pitchFamily="34" charset="0"/>
              </a:rPr>
              <a:t>  </a:t>
            </a:r>
            <a:r>
              <a:rPr lang="en-GB" sz="6800" dirty="0" smtClean="0">
                <a:latin typeface="+mj-lt"/>
                <a:cs typeface="Arial" pitchFamily="34" charset="0"/>
              </a:rPr>
              <a:t>}</a:t>
            </a:r>
            <a:endParaRPr lang="en-GB" sz="6800" dirty="0">
              <a:latin typeface="+mj-lt"/>
              <a:cs typeface="Arial" pitchFamily="34" charset="0"/>
            </a:endParaRPr>
          </a:p>
          <a:p>
            <a:pPr marL="400050" lvl="1" indent="0">
              <a:buNone/>
            </a:pPr>
            <a:r>
              <a:rPr lang="en-GB" sz="6800" dirty="0">
                <a:latin typeface="+mj-lt"/>
                <a:cs typeface="Arial" pitchFamily="34" charset="0"/>
              </a:rPr>
              <a:t>  </a:t>
            </a:r>
            <a:r>
              <a:rPr lang="en-GB" sz="6800" dirty="0" smtClean="0">
                <a:latin typeface="+mj-lt"/>
                <a:cs typeface="Arial" pitchFamily="34" charset="0"/>
              </a:rPr>
              <a:t>….</a:t>
            </a:r>
            <a:endParaRPr lang="en-GB" sz="6800" dirty="0">
              <a:latin typeface="+mj-lt"/>
              <a:cs typeface="Arial" pitchFamily="34" charset="0"/>
            </a:endParaRPr>
          </a:p>
        </p:txBody>
      </p:sp>
      <p:sp>
        <p:nvSpPr>
          <p:cNvPr id="4" name="Title 1"/>
          <p:cNvSpPr txBox="1">
            <a:spLocks/>
          </p:cNvSpPr>
          <p:nvPr/>
        </p:nvSpPr>
        <p:spPr>
          <a:xfrm>
            <a:off x="685800" y="136496"/>
            <a:ext cx="7772400" cy="5493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effectLst>
                  <a:glow rad="63500">
                    <a:schemeClr val="accent3">
                      <a:satMod val="175000"/>
                      <a:alpha val="40000"/>
                    </a:schemeClr>
                  </a:glow>
                </a:effectLst>
                <a:latin typeface="Bodoni Poster" pitchFamily="18" charset="0"/>
                <a:cs typeface="Microsoft Sans Serif" pitchFamily="34" charset="0"/>
              </a:rPr>
              <a:t>SQLite – An example</a:t>
            </a:r>
            <a:endParaRPr lang="en-US" sz="3600" b="1" dirty="0">
              <a:effectLst>
                <a:glow rad="63500">
                  <a:schemeClr val="accent3">
                    <a:satMod val="175000"/>
                    <a:alpha val="40000"/>
                  </a:schemeClr>
                </a:glow>
              </a:effectLst>
              <a:latin typeface="Bodoni Poster" pitchFamily="18" charset="0"/>
              <a:cs typeface="Microsoft Sans Serif" pitchFamily="34" charset="0"/>
            </a:endParaRPr>
          </a:p>
        </p:txBody>
      </p:sp>
      <p:sp>
        <p:nvSpPr>
          <p:cNvPr id="5" name="TextBox 4"/>
          <p:cNvSpPr txBox="1"/>
          <p:nvPr/>
        </p:nvSpPr>
        <p:spPr>
          <a:xfrm>
            <a:off x="224900" y="6594265"/>
            <a:ext cx="7395839" cy="184666"/>
          </a:xfrm>
          <a:prstGeom prst="rect">
            <a:avLst/>
          </a:prstGeom>
          <a:noFill/>
        </p:spPr>
        <p:txBody>
          <a:bodyPr wrap="square" rtlCol="0">
            <a:spAutoFit/>
          </a:bodyPr>
          <a:lstStyle/>
          <a:p>
            <a:pPr marL="400050" lvl="1" indent="0">
              <a:buNone/>
            </a:pPr>
            <a:r>
              <a:rPr lang="en-GB" sz="600" dirty="0"/>
              <a:t> http://www.vogella.com/articles/AndroidSQLite/article.html#overview_sqlite</a:t>
            </a:r>
            <a:endParaRPr lang="en-GB" dirty="0">
              <a:cs typeface="Arial" pitchFamily="34" charset="0"/>
            </a:endParaRPr>
          </a:p>
        </p:txBody>
      </p:sp>
    </p:spTree>
    <p:extLst>
      <p:ext uri="{BB962C8B-B14F-4D97-AF65-F5344CB8AC3E}">
        <p14:creationId xmlns:p14="http://schemas.microsoft.com/office/powerpoint/2010/main" xmlns="" val="2755167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Autofit/>
          </a:bodyPr>
          <a:lstStyle/>
          <a:p>
            <a:pPr marL="400050" lvl="1" indent="0">
              <a:buNone/>
            </a:pPr>
            <a:r>
              <a:rPr lang="en-GB" sz="2000" dirty="0">
                <a:cs typeface="Arial" pitchFamily="34" charset="0"/>
              </a:rPr>
              <a:t>@Override</a:t>
            </a:r>
          </a:p>
          <a:p>
            <a:pPr marL="400050" lvl="1" indent="0">
              <a:buNone/>
            </a:pPr>
            <a:r>
              <a:rPr lang="en-GB" sz="2000" dirty="0">
                <a:cs typeface="Arial" pitchFamily="34" charset="0"/>
              </a:rPr>
              <a:t>  public void </a:t>
            </a:r>
            <a:r>
              <a:rPr lang="en-GB" sz="2000" dirty="0" err="1">
                <a:cs typeface="Arial" pitchFamily="34" charset="0"/>
              </a:rPr>
              <a:t>onCreate</a:t>
            </a:r>
            <a:r>
              <a:rPr lang="en-GB" sz="2000" dirty="0">
                <a:cs typeface="Arial" pitchFamily="34" charset="0"/>
              </a:rPr>
              <a:t>(</a:t>
            </a:r>
            <a:r>
              <a:rPr lang="en-GB" sz="2000" dirty="0" err="1">
                <a:cs typeface="Arial" pitchFamily="34" charset="0"/>
              </a:rPr>
              <a:t>SQLiteDatabase</a:t>
            </a:r>
            <a:r>
              <a:rPr lang="en-GB" sz="2000" dirty="0">
                <a:cs typeface="Arial" pitchFamily="34" charset="0"/>
              </a:rPr>
              <a:t> database) {</a:t>
            </a:r>
          </a:p>
          <a:p>
            <a:pPr marL="400050" lvl="1" indent="0">
              <a:buNone/>
            </a:pPr>
            <a:r>
              <a:rPr lang="en-GB" sz="2000" dirty="0">
                <a:cs typeface="Arial" pitchFamily="34" charset="0"/>
              </a:rPr>
              <a:t>    </a:t>
            </a:r>
            <a:r>
              <a:rPr lang="en-GB" sz="2000" dirty="0" err="1">
                <a:cs typeface="Arial" pitchFamily="34" charset="0"/>
              </a:rPr>
              <a:t>database.execSQL</a:t>
            </a:r>
            <a:r>
              <a:rPr lang="en-GB" sz="2000" dirty="0">
                <a:cs typeface="Arial" pitchFamily="34" charset="0"/>
              </a:rPr>
              <a:t>(DATABASE_CREATE);</a:t>
            </a:r>
          </a:p>
          <a:p>
            <a:pPr marL="400050" lvl="1" indent="0">
              <a:buNone/>
            </a:pPr>
            <a:r>
              <a:rPr lang="en-GB" sz="2000" dirty="0">
                <a:cs typeface="Arial" pitchFamily="34" charset="0"/>
              </a:rPr>
              <a:t>  }</a:t>
            </a:r>
          </a:p>
          <a:p>
            <a:pPr marL="400050" lvl="1" indent="0">
              <a:buNone/>
            </a:pPr>
            <a:r>
              <a:rPr lang="en-GB" sz="2000" dirty="0">
                <a:cs typeface="Arial" pitchFamily="34" charset="0"/>
              </a:rPr>
              <a:t>  @Override</a:t>
            </a:r>
          </a:p>
          <a:p>
            <a:pPr marL="400050" lvl="1" indent="0">
              <a:buNone/>
            </a:pPr>
            <a:r>
              <a:rPr lang="en-GB" sz="2000" dirty="0">
                <a:cs typeface="Arial" pitchFamily="34" charset="0"/>
              </a:rPr>
              <a:t>  public void </a:t>
            </a:r>
            <a:r>
              <a:rPr lang="en-GB" sz="2000" dirty="0" err="1">
                <a:cs typeface="Arial" pitchFamily="34" charset="0"/>
              </a:rPr>
              <a:t>onUpgrade</a:t>
            </a:r>
            <a:r>
              <a:rPr lang="en-GB" sz="2000" dirty="0">
                <a:cs typeface="Arial" pitchFamily="34" charset="0"/>
              </a:rPr>
              <a:t>(</a:t>
            </a:r>
            <a:r>
              <a:rPr lang="en-GB" sz="2000" dirty="0" err="1">
                <a:cs typeface="Arial" pitchFamily="34" charset="0"/>
              </a:rPr>
              <a:t>SQLiteDatabase</a:t>
            </a:r>
            <a:r>
              <a:rPr lang="en-GB" sz="2000" dirty="0">
                <a:cs typeface="Arial" pitchFamily="34" charset="0"/>
              </a:rPr>
              <a:t> </a:t>
            </a:r>
            <a:r>
              <a:rPr lang="en-GB" sz="2000" dirty="0" err="1">
                <a:cs typeface="Arial" pitchFamily="34" charset="0"/>
              </a:rPr>
              <a:t>db</a:t>
            </a:r>
            <a:r>
              <a:rPr lang="en-GB" sz="2000" dirty="0">
                <a:cs typeface="Arial" pitchFamily="34" charset="0"/>
              </a:rPr>
              <a:t>, </a:t>
            </a:r>
            <a:r>
              <a:rPr lang="en-GB" sz="2000" dirty="0" err="1">
                <a:cs typeface="Arial" pitchFamily="34" charset="0"/>
              </a:rPr>
              <a:t>int</a:t>
            </a:r>
            <a:r>
              <a:rPr lang="en-GB" sz="2000" dirty="0">
                <a:cs typeface="Arial" pitchFamily="34" charset="0"/>
              </a:rPr>
              <a:t> </a:t>
            </a:r>
            <a:r>
              <a:rPr lang="en-GB" sz="2000" dirty="0" err="1">
                <a:cs typeface="Arial" pitchFamily="34" charset="0"/>
              </a:rPr>
              <a:t>oldVersion</a:t>
            </a:r>
            <a:r>
              <a:rPr lang="en-GB" sz="2000" dirty="0">
                <a:cs typeface="Arial" pitchFamily="34" charset="0"/>
              </a:rPr>
              <a:t>, </a:t>
            </a:r>
            <a:r>
              <a:rPr lang="en-GB" sz="2000" dirty="0" err="1">
                <a:cs typeface="Arial" pitchFamily="34" charset="0"/>
              </a:rPr>
              <a:t>int</a:t>
            </a:r>
            <a:r>
              <a:rPr lang="en-GB" sz="2000" dirty="0">
                <a:cs typeface="Arial" pitchFamily="34" charset="0"/>
              </a:rPr>
              <a:t> </a:t>
            </a:r>
            <a:r>
              <a:rPr lang="en-GB" sz="2000" dirty="0" err="1">
                <a:cs typeface="Arial" pitchFamily="34" charset="0"/>
              </a:rPr>
              <a:t>newVersion</a:t>
            </a:r>
            <a:r>
              <a:rPr lang="en-GB" sz="2000" dirty="0">
                <a:cs typeface="Arial" pitchFamily="34" charset="0"/>
              </a:rPr>
              <a:t>) {</a:t>
            </a:r>
          </a:p>
          <a:p>
            <a:pPr marL="400050" lvl="1" indent="0">
              <a:buNone/>
            </a:pPr>
            <a:r>
              <a:rPr lang="en-GB" sz="2000" dirty="0">
                <a:cs typeface="Arial" pitchFamily="34" charset="0"/>
              </a:rPr>
              <a:t>    </a:t>
            </a:r>
            <a:r>
              <a:rPr lang="en-GB" sz="2000" dirty="0" err="1">
                <a:cs typeface="Arial" pitchFamily="34" charset="0"/>
              </a:rPr>
              <a:t>Log.w</a:t>
            </a:r>
            <a:r>
              <a:rPr lang="en-GB" sz="2000" dirty="0">
                <a:cs typeface="Arial" pitchFamily="34" charset="0"/>
              </a:rPr>
              <a:t>(</a:t>
            </a:r>
            <a:r>
              <a:rPr lang="en-GB" sz="2000" dirty="0" err="1">
                <a:cs typeface="Arial" pitchFamily="34" charset="0"/>
              </a:rPr>
              <a:t>MySQLiteHelper.class.getName</a:t>
            </a:r>
            <a:r>
              <a:rPr lang="en-GB" sz="2000" dirty="0">
                <a:cs typeface="Arial" pitchFamily="34" charset="0"/>
              </a:rPr>
              <a:t>(),</a:t>
            </a:r>
          </a:p>
          <a:p>
            <a:pPr marL="400050" lvl="1" indent="0">
              <a:buNone/>
            </a:pPr>
            <a:r>
              <a:rPr lang="en-GB" sz="2000" dirty="0">
                <a:cs typeface="Arial" pitchFamily="34" charset="0"/>
              </a:rPr>
              <a:t>        "Upgrading database from version " + </a:t>
            </a:r>
            <a:r>
              <a:rPr lang="en-GB" sz="2000" dirty="0" err="1">
                <a:cs typeface="Arial" pitchFamily="34" charset="0"/>
              </a:rPr>
              <a:t>oldVersion</a:t>
            </a:r>
            <a:r>
              <a:rPr lang="en-GB" sz="2000" dirty="0">
                <a:cs typeface="Arial" pitchFamily="34" charset="0"/>
              </a:rPr>
              <a:t> + " to "</a:t>
            </a:r>
          </a:p>
          <a:p>
            <a:pPr marL="400050" lvl="1" indent="0">
              <a:buNone/>
            </a:pPr>
            <a:r>
              <a:rPr lang="en-GB" sz="2000" dirty="0">
                <a:cs typeface="Arial" pitchFamily="34" charset="0"/>
              </a:rPr>
              <a:t>            + </a:t>
            </a:r>
            <a:r>
              <a:rPr lang="en-GB" sz="2000" dirty="0" err="1">
                <a:cs typeface="Arial" pitchFamily="34" charset="0"/>
              </a:rPr>
              <a:t>newVersion</a:t>
            </a:r>
            <a:r>
              <a:rPr lang="en-GB" sz="2000" dirty="0">
                <a:cs typeface="Arial" pitchFamily="34" charset="0"/>
              </a:rPr>
              <a:t> + ", which will destroy all old data");</a:t>
            </a:r>
          </a:p>
          <a:p>
            <a:pPr marL="400050" lvl="1" indent="0">
              <a:buNone/>
            </a:pPr>
            <a:r>
              <a:rPr lang="en-GB" sz="2000" dirty="0">
                <a:cs typeface="Arial" pitchFamily="34" charset="0"/>
              </a:rPr>
              <a:t>    </a:t>
            </a:r>
            <a:r>
              <a:rPr lang="en-GB" sz="2000" dirty="0" err="1">
                <a:cs typeface="Arial" pitchFamily="34" charset="0"/>
              </a:rPr>
              <a:t>db.execSQL</a:t>
            </a:r>
            <a:r>
              <a:rPr lang="en-GB" sz="2000" dirty="0">
                <a:cs typeface="Arial" pitchFamily="34" charset="0"/>
              </a:rPr>
              <a:t>("DROP TABLE IF EXISTS " + TABLE_COMMENTS);</a:t>
            </a:r>
          </a:p>
          <a:p>
            <a:pPr marL="400050" lvl="1" indent="0">
              <a:buNone/>
            </a:pPr>
            <a:r>
              <a:rPr lang="en-GB" sz="2000" dirty="0">
                <a:cs typeface="Arial" pitchFamily="34" charset="0"/>
              </a:rPr>
              <a:t>    </a:t>
            </a:r>
            <a:r>
              <a:rPr lang="en-GB" sz="2000" dirty="0" err="1">
                <a:cs typeface="Arial" pitchFamily="34" charset="0"/>
              </a:rPr>
              <a:t>onCreate</a:t>
            </a:r>
            <a:r>
              <a:rPr lang="en-GB" sz="2000" dirty="0">
                <a:cs typeface="Arial" pitchFamily="34" charset="0"/>
              </a:rPr>
              <a:t>(</a:t>
            </a:r>
            <a:r>
              <a:rPr lang="en-GB" sz="2000" dirty="0" err="1">
                <a:cs typeface="Arial" pitchFamily="34" charset="0"/>
              </a:rPr>
              <a:t>db</a:t>
            </a:r>
            <a:r>
              <a:rPr lang="en-GB" sz="2000" dirty="0">
                <a:cs typeface="Arial" pitchFamily="34" charset="0"/>
              </a:rPr>
              <a:t>);</a:t>
            </a:r>
          </a:p>
          <a:p>
            <a:pPr marL="400050" lvl="1" indent="0">
              <a:buNone/>
            </a:pPr>
            <a:r>
              <a:rPr lang="en-GB" sz="2000" dirty="0">
                <a:cs typeface="Arial" pitchFamily="34" charset="0"/>
              </a:rPr>
              <a:t>  }</a:t>
            </a:r>
          </a:p>
          <a:p>
            <a:pPr marL="400050" lvl="1" indent="0">
              <a:buNone/>
            </a:pPr>
            <a:r>
              <a:rPr lang="en-GB" sz="2000" dirty="0">
                <a:cs typeface="Arial" pitchFamily="34" charset="0"/>
              </a:rPr>
              <a:t>} </a:t>
            </a:r>
          </a:p>
          <a:p>
            <a:pPr marL="0" indent="0">
              <a:buNone/>
            </a:pPr>
            <a:endParaRPr lang="en-GB" sz="1600" dirty="0"/>
          </a:p>
        </p:txBody>
      </p:sp>
      <p:sp>
        <p:nvSpPr>
          <p:cNvPr id="4" name="Title 1"/>
          <p:cNvSpPr txBox="1">
            <a:spLocks/>
          </p:cNvSpPr>
          <p:nvPr/>
        </p:nvSpPr>
        <p:spPr>
          <a:xfrm>
            <a:off x="685800" y="136496"/>
            <a:ext cx="7772400" cy="54930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effectLst>
                  <a:glow rad="63500">
                    <a:schemeClr val="accent3">
                      <a:satMod val="175000"/>
                      <a:alpha val="40000"/>
                    </a:schemeClr>
                  </a:glow>
                </a:effectLst>
                <a:latin typeface="Bodoni Poster" pitchFamily="18" charset="0"/>
                <a:cs typeface="Microsoft Sans Serif" pitchFamily="34" charset="0"/>
              </a:rPr>
              <a:t>SQLite – An example</a:t>
            </a:r>
            <a:endParaRPr lang="en-US" sz="3600" b="1" dirty="0">
              <a:effectLst>
                <a:glow rad="63500">
                  <a:schemeClr val="accent3">
                    <a:satMod val="175000"/>
                    <a:alpha val="40000"/>
                  </a:schemeClr>
                </a:glow>
              </a:effectLst>
              <a:latin typeface="Bodoni Poster" pitchFamily="18" charset="0"/>
              <a:cs typeface="Microsoft Sans Serif" pitchFamily="34" charset="0"/>
            </a:endParaRPr>
          </a:p>
        </p:txBody>
      </p:sp>
      <p:sp>
        <p:nvSpPr>
          <p:cNvPr id="5" name="TextBox 4"/>
          <p:cNvSpPr txBox="1"/>
          <p:nvPr/>
        </p:nvSpPr>
        <p:spPr>
          <a:xfrm>
            <a:off x="224900" y="6594265"/>
            <a:ext cx="7395839" cy="184666"/>
          </a:xfrm>
          <a:prstGeom prst="rect">
            <a:avLst/>
          </a:prstGeom>
          <a:noFill/>
        </p:spPr>
        <p:txBody>
          <a:bodyPr wrap="square" rtlCol="0">
            <a:spAutoFit/>
          </a:bodyPr>
          <a:lstStyle/>
          <a:p>
            <a:pPr marL="400050" lvl="1" indent="0">
              <a:buNone/>
            </a:pPr>
            <a:r>
              <a:rPr lang="en-GB" sz="600" dirty="0"/>
              <a:t> http://www.vogella.com/articles/AndroidSQLite/article.html#overview_sqlite</a:t>
            </a:r>
            <a:endParaRPr lang="en-GB" dirty="0">
              <a:cs typeface="Arial" pitchFamily="34" charset="0"/>
            </a:endParaRPr>
          </a:p>
        </p:txBody>
      </p:sp>
    </p:spTree>
    <p:extLst>
      <p:ext uri="{BB962C8B-B14F-4D97-AF65-F5344CB8AC3E}">
        <p14:creationId xmlns:p14="http://schemas.microsoft.com/office/powerpoint/2010/main" xmlns="" val="3528873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588</Words>
  <Application>Microsoft Office PowerPoint</Application>
  <PresentationFormat>On-screen Show (4:3)</PresentationFormat>
  <Paragraphs>76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SQLite - Introduction</vt:lpstr>
      <vt:lpstr>Slide 3</vt:lpstr>
      <vt:lpstr>Slide 4</vt:lpstr>
      <vt:lpstr>Slide 5</vt:lpstr>
      <vt:lpstr>Slide 6</vt:lpstr>
      <vt:lpstr>Slide 7</vt:lpstr>
      <vt:lpstr>Slide 8</vt:lpstr>
      <vt:lpstr>Slide 9</vt:lpstr>
      <vt:lpstr>Slide 10</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SQLite - Introduction</dc:title>
  <dc:creator>Keerthi Kumar</dc:creator>
  <cp:lastModifiedBy>denver</cp:lastModifiedBy>
  <cp:revision>33</cp:revision>
  <dcterms:created xsi:type="dcterms:W3CDTF">2013-04-24T23:24:18Z</dcterms:created>
  <dcterms:modified xsi:type="dcterms:W3CDTF">2016-03-14T07:29:37Z</dcterms:modified>
</cp:coreProperties>
</file>