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69" r:id="rId8"/>
    <p:sldId id="370" r:id="rId9"/>
    <p:sldId id="413" r:id="rId10"/>
    <p:sldId id="414" r:id="rId11"/>
    <p:sldId id="396" r:id="rId12"/>
    <p:sldId id="415" r:id="rId13"/>
    <p:sldId id="416" r:id="rId14"/>
    <p:sldId id="417" r:id="rId15"/>
    <p:sldId id="418" r:id="rId16"/>
    <p:sldId id="419" r:id="rId17"/>
    <p:sldId id="420" r:id="rId18"/>
    <p:sldId id="422" r:id="rId19"/>
    <p:sldId id="421" r:id="rId20"/>
    <p:sldId id="412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8216" autoAdjust="0"/>
  </p:normalViewPr>
  <p:slideViewPr>
    <p:cSldViewPr snapToGrid="0">
      <p:cViewPr>
        <p:scale>
          <a:sx n="125" d="100"/>
          <a:sy n="125" d="100"/>
        </p:scale>
        <p:origin x="20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9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469580"/>
          </a:xfrm>
        </p:spPr>
        <p:txBody>
          <a:bodyPr/>
          <a:lstStyle/>
          <a:p>
            <a:r>
              <a:rPr lang="en-US" altLang="zh-CN" dirty="0"/>
              <a:t>Lecture:</a:t>
            </a:r>
            <a:r>
              <a:rPr lang="zh-CN" altLang="en-US" dirty="0"/>
              <a:t> </a:t>
            </a:r>
            <a:r>
              <a:rPr lang="en-US" altLang="zh-CN" dirty="0"/>
              <a:t>Tracking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dirty="0"/>
              <a:t>Dr. Slobodan </a:t>
            </a:r>
            <a:r>
              <a:rPr lang="en-US" dirty="0" err="1"/>
              <a:t>Ilic</a:t>
            </a:r>
            <a:endParaRPr lang="en-US" dirty="0"/>
          </a:p>
          <a:p>
            <a:r>
              <a:rPr lang="en-US" altLang="zh-CN" dirty="0" err="1"/>
              <a:t>Wintersemester</a:t>
            </a:r>
            <a:r>
              <a:rPr lang="zh-CN" altLang="en-US" dirty="0"/>
              <a:t> </a:t>
            </a:r>
            <a:r>
              <a:rPr lang="en-US" altLang="zh-CN" dirty="0"/>
              <a:t>2017/18</a:t>
            </a:r>
            <a:r>
              <a:rPr lang="en-US" dirty="0"/>
              <a:t> </a:t>
            </a:r>
          </a:p>
          <a:p>
            <a:r>
              <a:rPr lang="en-US" dirty="0"/>
              <a:t>Chair for Computer Aided Medical Procedures &amp; Augmented Reality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endParaRPr lang="de-DE" dirty="0"/>
          </a:p>
          <a:p>
            <a:endParaRPr lang="de-DE" dirty="0"/>
          </a:p>
          <a:p>
            <a:r>
              <a:rPr lang="en-US" altLang="zh-CN" dirty="0"/>
              <a:t>WANG,</a:t>
            </a:r>
            <a:r>
              <a:rPr lang="zh-CN" altLang="en-US" dirty="0"/>
              <a:t> </a:t>
            </a:r>
            <a:r>
              <a:rPr lang="en-US" altLang="zh-CN" dirty="0" err="1"/>
              <a:t>Pengyuan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GAO,</a:t>
            </a:r>
            <a:r>
              <a:rPr lang="zh-CN" altLang="en-US" dirty="0"/>
              <a:t> </a:t>
            </a:r>
            <a:r>
              <a:rPr lang="en-US" altLang="zh-CN" dirty="0"/>
              <a:t>Yingqiang</a:t>
            </a:r>
          </a:p>
          <a:p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RCI</a:t>
            </a:r>
            <a:endParaRPr lang="de-DE" dirty="0"/>
          </a:p>
          <a:p>
            <a:r>
              <a:rPr lang="en-US" dirty="0"/>
              <a:t>25.01.2018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Tracking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Bounding</a:t>
            </a:r>
            <a:r>
              <a:rPr lang="zh-Hans" altLang="en-US" dirty="0"/>
              <a:t> </a:t>
            </a:r>
            <a:r>
              <a:rPr lang="en-US" altLang="zh-Hans" dirty="0"/>
              <a:t>Boxes</a:t>
            </a:r>
          </a:p>
          <a:p>
            <a:endParaRPr lang="en-US" altLang="zh-Hans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Generating bounding box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Resize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image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640</a:t>
            </a:r>
            <a:r>
              <a:rPr lang="zh-Hans" altLang="en-US" dirty="0"/>
              <a:t>*</a:t>
            </a:r>
            <a:r>
              <a:rPr lang="en-US" altLang="zh-Hans" dirty="0"/>
              <a:t>380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Box</a:t>
            </a:r>
            <a:r>
              <a:rPr lang="zh-Hans" altLang="en-US" dirty="0"/>
              <a:t> </a:t>
            </a:r>
            <a:r>
              <a:rPr lang="en-US" altLang="zh-Hans" dirty="0"/>
              <a:t>size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60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160,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interval</a:t>
            </a:r>
            <a:r>
              <a:rPr lang="zh-Hans" altLang="en-US" dirty="0"/>
              <a:t> </a:t>
            </a:r>
            <a:r>
              <a:rPr lang="en-US" altLang="zh-Hans" dirty="0"/>
              <a:t>20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ratio</a:t>
            </a:r>
            <a:r>
              <a:rPr lang="zh-Hans" altLang="en-US" dirty="0"/>
              <a:t> </a:t>
            </a:r>
            <a:r>
              <a:rPr lang="en-US" altLang="zh-Hans" dirty="0"/>
              <a:t>1:1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Sliding</a:t>
            </a:r>
            <a:r>
              <a:rPr lang="zh-Hans" altLang="en-US" dirty="0"/>
              <a:t> </a:t>
            </a:r>
            <a:r>
              <a:rPr lang="en-US" altLang="zh-Hans" dirty="0"/>
              <a:t>stride</a:t>
            </a:r>
            <a:r>
              <a:rPr lang="zh-Hans" altLang="en-US" dirty="0"/>
              <a:t> </a:t>
            </a:r>
            <a:r>
              <a:rPr lang="en-US" altLang="zh-Hans" dirty="0"/>
              <a:t>10</a:t>
            </a:r>
            <a:r>
              <a:rPr lang="zh-Hans" altLang="en-US" dirty="0"/>
              <a:t> </a:t>
            </a:r>
            <a:r>
              <a:rPr lang="en-US" altLang="zh-Hans" dirty="0"/>
              <a:t>pixel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Hans" dirty="0"/>
              <a:t>Classify</a:t>
            </a:r>
            <a:r>
              <a:rPr lang="zh-Hans" altLang="en-US" dirty="0"/>
              <a:t> </a:t>
            </a:r>
            <a:r>
              <a:rPr lang="en-US" altLang="zh-Hans" dirty="0"/>
              <a:t>Contents</a:t>
            </a:r>
            <a:r>
              <a:rPr lang="zh-Hans" altLang="en-US" dirty="0"/>
              <a:t> </a:t>
            </a:r>
            <a:r>
              <a:rPr lang="en-US" altLang="zh-Hans" dirty="0"/>
              <a:t>within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Bounding</a:t>
            </a:r>
            <a:r>
              <a:rPr lang="zh-Hans" altLang="en-US" dirty="0"/>
              <a:t> </a:t>
            </a:r>
            <a:r>
              <a:rPr lang="en-US" altLang="zh-Hans" dirty="0"/>
              <a:t>box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altLang="zh-Hans" dirty="0"/>
              <a:t>Forest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32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Applying </a:t>
            </a:r>
            <a:r>
              <a:rPr lang="en-US" altLang="zh-CN" dirty="0" err="1"/>
              <a:t>pretrained</a:t>
            </a:r>
            <a:r>
              <a:rPr lang="zh-Hans" altLang="en-US" dirty="0"/>
              <a:t> </a:t>
            </a: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altLang="zh-Hans" dirty="0"/>
              <a:t>Forest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  <a:r>
              <a:rPr lang="en-US" altLang="zh-CN" dirty="0"/>
              <a:t> to each sliding window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extract</a:t>
            </a:r>
            <a:r>
              <a:rPr lang="zh-Hans" altLang="en-US" dirty="0"/>
              <a:t> </a:t>
            </a:r>
            <a:r>
              <a:rPr lang="en-US" altLang="zh-Hans" dirty="0"/>
              <a:t>HOG</a:t>
            </a:r>
            <a:r>
              <a:rPr lang="zh-Hans" altLang="en-US" dirty="0"/>
              <a:t> </a:t>
            </a:r>
            <a:r>
              <a:rPr lang="en-US" altLang="zh-Hans" dirty="0"/>
              <a:t>descriptors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Filter</a:t>
            </a:r>
            <a:r>
              <a:rPr lang="zh-Hans" altLang="en-US" dirty="0"/>
              <a:t> </a:t>
            </a:r>
            <a:r>
              <a:rPr lang="en-US" altLang="zh-Hans" dirty="0"/>
              <a:t>out</a:t>
            </a:r>
            <a:r>
              <a:rPr lang="zh-Hans" altLang="en-US" dirty="0"/>
              <a:t> </a:t>
            </a:r>
            <a:r>
              <a:rPr lang="en-US" altLang="zh-Hans" dirty="0"/>
              <a:t>windows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low</a:t>
            </a:r>
            <a:r>
              <a:rPr lang="zh-Hans" altLang="en-US" dirty="0"/>
              <a:t> </a:t>
            </a:r>
            <a:r>
              <a:rPr lang="en-US" altLang="zh-Hans" dirty="0"/>
              <a:t>confidence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endParaRPr lang="en-US" altLang="zh-Han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6626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en-US" altLang="zh-Hans" dirty="0"/>
              <a:t>Non-Maximum</a:t>
            </a:r>
            <a:r>
              <a:rPr lang="zh-Hans" altLang="en-US" dirty="0"/>
              <a:t> </a:t>
            </a:r>
            <a:r>
              <a:rPr lang="en-US" altLang="zh-Hans" dirty="0"/>
              <a:t>Suppression</a:t>
            </a:r>
          </a:p>
          <a:p>
            <a:endParaRPr lang="en-US" altLang="zh-Hans" dirty="0"/>
          </a:p>
          <a:p>
            <a:pPr marL="285750" indent="-285750">
              <a:buFontTx/>
              <a:buChar char="-"/>
            </a:pPr>
            <a:r>
              <a:rPr lang="en-US" altLang="zh-Hans" dirty="0"/>
              <a:t>Sort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windows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full-vector</a:t>
            </a:r>
            <a:r>
              <a:rPr lang="zh-Hans" altLang="en-US" dirty="0"/>
              <a:t> </a:t>
            </a:r>
            <a:r>
              <a:rPr lang="en-US" altLang="zh-Hans" dirty="0"/>
              <a:t>according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confidence,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window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highest</a:t>
            </a:r>
            <a:r>
              <a:rPr lang="zh-Hans" altLang="en-US" dirty="0"/>
              <a:t> </a:t>
            </a:r>
            <a:r>
              <a:rPr lang="en-US" altLang="zh-Hans" dirty="0"/>
              <a:t>confidence</a:t>
            </a:r>
            <a:r>
              <a:rPr lang="zh-Hans" altLang="en-US" dirty="0"/>
              <a:t> </a:t>
            </a:r>
            <a:r>
              <a:rPr lang="en-US" altLang="zh-Hans" dirty="0"/>
              <a:t>(denoted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best</a:t>
            </a:r>
            <a:r>
              <a:rPr lang="zh-Hans" altLang="en-US" dirty="0"/>
              <a:t> </a:t>
            </a:r>
            <a:r>
              <a:rPr lang="en-US" altLang="zh-Hans" dirty="0"/>
              <a:t>window)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pushed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front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Calculate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IOU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best</a:t>
            </a:r>
            <a:r>
              <a:rPr lang="zh-Hans" altLang="en-US" dirty="0"/>
              <a:t> </a:t>
            </a:r>
            <a:r>
              <a:rPr lang="en-US" altLang="zh-Hans" dirty="0"/>
              <a:t>window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windows.</a:t>
            </a:r>
            <a:r>
              <a:rPr lang="zh-Hans" altLang="en-US" dirty="0"/>
              <a:t> </a:t>
            </a:r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IOU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greater</a:t>
            </a:r>
            <a:r>
              <a:rPr lang="zh-Hans" altLang="en-US" dirty="0"/>
              <a:t> </a:t>
            </a:r>
            <a:r>
              <a:rPr lang="en-US" altLang="zh-Hans" dirty="0"/>
              <a:t>than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predefined</a:t>
            </a:r>
            <a:r>
              <a:rPr lang="zh-Hans" altLang="en-US" dirty="0"/>
              <a:t> </a:t>
            </a:r>
            <a:r>
              <a:rPr lang="en-US" altLang="zh-Hans" dirty="0"/>
              <a:t>threshold,</a:t>
            </a:r>
            <a:r>
              <a:rPr lang="zh-Hans" altLang="en-US" dirty="0"/>
              <a:t> </a:t>
            </a:r>
            <a:r>
              <a:rPr lang="en-US" altLang="zh-Hans" dirty="0"/>
              <a:t>then</a:t>
            </a:r>
            <a:r>
              <a:rPr lang="zh-Hans" altLang="en-US" dirty="0"/>
              <a:t> </a:t>
            </a:r>
            <a:r>
              <a:rPr lang="en-US" altLang="zh-Hans" dirty="0"/>
              <a:t>pop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window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store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best</a:t>
            </a:r>
            <a:r>
              <a:rPr lang="zh-Hans" altLang="en-US" dirty="0"/>
              <a:t> </a:t>
            </a:r>
            <a:r>
              <a:rPr lang="en-US" altLang="zh-Hans" dirty="0"/>
              <a:t>window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remain</a:t>
            </a:r>
            <a:r>
              <a:rPr lang="zh-Hans" altLang="en-US" dirty="0"/>
              <a:t> </a:t>
            </a:r>
            <a:r>
              <a:rPr lang="en-US" altLang="zh-Hans" dirty="0"/>
              <a:t>vector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Repeat</a:t>
            </a:r>
            <a:r>
              <a:rPr lang="zh-Hans" altLang="en-US" dirty="0"/>
              <a:t> </a:t>
            </a:r>
            <a:r>
              <a:rPr lang="en-US" altLang="zh-Hans" dirty="0"/>
              <a:t>until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full-vector</a:t>
            </a:r>
            <a:r>
              <a:rPr lang="zh-Hans" altLang="en-US" dirty="0"/>
              <a:t> </a:t>
            </a:r>
            <a:r>
              <a:rPr lang="en-US" altLang="zh-Hans" dirty="0"/>
              <a:t>has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length</a:t>
            </a:r>
            <a:r>
              <a:rPr lang="zh-Hans" altLang="en-US" dirty="0"/>
              <a:t> </a:t>
            </a:r>
            <a:r>
              <a:rPr lang="en-US" altLang="zh-Hans" dirty="0"/>
              <a:t>1,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nothing</a:t>
            </a:r>
            <a:r>
              <a:rPr lang="zh-Hans" altLang="en-US" dirty="0"/>
              <a:t> </a:t>
            </a:r>
            <a:r>
              <a:rPr lang="en-US" altLang="zh-Hans" dirty="0"/>
              <a:t>about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last</a:t>
            </a:r>
            <a:r>
              <a:rPr lang="zh-Hans" altLang="en-US" dirty="0"/>
              <a:t> </a:t>
            </a:r>
            <a:r>
              <a:rPr lang="en-US" altLang="zh-Hans" dirty="0"/>
              <a:t>window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Keep</a:t>
            </a:r>
            <a:r>
              <a:rPr lang="zh-Hans" altLang="en-US" dirty="0"/>
              <a:t> </a:t>
            </a:r>
            <a:r>
              <a:rPr lang="en-US" altLang="zh-Hans" dirty="0"/>
              <a:t>only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windows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remain</a:t>
            </a:r>
            <a:r>
              <a:rPr lang="zh-Hans" altLang="en-US" dirty="0"/>
              <a:t> </a:t>
            </a:r>
            <a:r>
              <a:rPr lang="en-US" altLang="zh-Hans" dirty="0"/>
              <a:t>vector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greatest</a:t>
            </a:r>
            <a:r>
              <a:rPr lang="zh-Hans" altLang="en-US" dirty="0"/>
              <a:t> </a:t>
            </a:r>
            <a:r>
              <a:rPr lang="en-US" altLang="zh-Hans" dirty="0"/>
              <a:t>confidence</a:t>
            </a:r>
            <a:r>
              <a:rPr lang="zh-Hans" altLang="en-US" dirty="0"/>
              <a:t> </a:t>
            </a:r>
            <a:r>
              <a:rPr lang="en-US" altLang="zh-Hans" dirty="0"/>
              <a:t>if</a:t>
            </a:r>
            <a:r>
              <a:rPr lang="zh-Hans" altLang="en-US" dirty="0"/>
              <a:t> </a:t>
            </a:r>
            <a:r>
              <a:rPr lang="en-US" altLang="zh-Hans" dirty="0"/>
              <a:t>intersected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285750" indent="-285750">
              <a:buFontTx/>
              <a:buChar char="-"/>
            </a:pP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3536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endParaRPr lang="de-DE" sz="3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EEB2AC-2E14-2746-9BE6-E682D995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9" y="1916152"/>
            <a:ext cx="4064000" cy="304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A934B8-84D7-4745-B5EE-79E3515C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34" y="1916152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endParaRPr lang="de-DE" sz="3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8CE79-EF27-744C-92D1-464C9EFD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9" y="2016512"/>
            <a:ext cx="4064000" cy="304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F00EB4-80D2-CD41-A41E-5B3984CB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08" y="2016512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6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en-US" altLang="zh-Hans" dirty="0"/>
              <a:t>Evaluate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r>
              <a:rPr lang="zh-Hans" altLang="en-US" dirty="0"/>
              <a:t> </a:t>
            </a:r>
            <a:r>
              <a:rPr lang="en-US" altLang="zh-Hans" dirty="0"/>
              <a:t>result</a:t>
            </a:r>
            <a:endParaRPr lang="en-US" altLang="zh-CN" dirty="0"/>
          </a:p>
          <a:p>
            <a:endParaRPr lang="en-US" altLang="zh-Hans" dirty="0"/>
          </a:p>
          <a:p>
            <a:r>
              <a:rPr lang="zh-Hans" altLang="en-US" dirty="0"/>
              <a:t> </a:t>
            </a:r>
            <a:endParaRPr lang="en-US" altLang="zh-Hans" dirty="0"/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endParaRPr lang="de-DE" sz="3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03E60D-DC0C-6F41-936C-3A8F39C5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24232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17469" y="3570013"/>
            <a:ext cx="8508999" cy="3469580"/>
          </a:xfrm>
        </p:spPr>
        <p:txBody>
          <a:bodyPr/>
          <a:lstStyle/>
          <a:p>
            <a:r>
              <a:rPr lang="en-US" altLang="zh-CN" sz="2800" dirty="0"/>
              <a:t>Thanks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attention!</a:t>
            </a:r>
            <a:endParaRPr lang="de-DE" sz="2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Hans" dirty="0"/>
              <a:t>2</a:t>
            </a:r>
            <a:r>
              <a:rPr lang="zh-CN" altLang="en-US"/>
              <a:t> </a:t>
            </a:r>
            <a:r>
              <a:rPr lang="en-US" altLang="zh-CN" dirty="0"/>
              <a:t>Tracking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3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Hans" altLang="en-US" dirty="0"/>
              <a:t> </a:t>
            </a:r>
            <a:r>
              <a:rPr lang="de-DE" dirty="0" err="1"/>
              <a:t>Use</a:t>
            </a:r>
            <a:r>
              <a:rPr lang="de-DE" dirty="0"/>
              <a:t> Random </a:t>
            </a:r>
            <a:r>
              <a:rPr lang="de-DE" dirty="0" err="1"/>
              <a:t>Forest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eaLnBrk="1" hangingPunct="1">
              <a:lnSpc>
                <a:spcPct val="150000"/>
              </a:lnSpc>
            </a:pPr>
            <a:endParaRPr lang="de-DE" dirty="0"/>
          </a:p>
          <a:p>
            <a:pPr eaLnBrk="1" hangingPunct="1">
              <a:lnSpc>
                <a:spcPct val="150000"/>
              </a:lnSpc>
            </a:pPr>
            <a:r>
              <a:rPr lang="de-DE" dirty="0" err="1"/>
              <a:t>Given</a:t>
            </a:r>
            <a:r>
              <a:rPr lang="en-US" altLang="zh-Hans" dirty="0"/>
              <a:t>:</a:t>
            </a:r>
            <a:endParaRPr lang="de-DE" dirty="0"/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de-DE" dirty="0"/>
              <a:t>separate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background.</a:t>
            </a: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ground</a:t>
            </a:r>
            <a:r>
              <a:rPr lang="zh-Hans" altLang="en-US" dirty="0"/>
              <a:t> </a:t>
            </a:r>
            <a:r>
              <a:rPr lang="en-US" altLang="zh-Hans" dirty="0"/>
              <a:t>truth</a:t>
            </a:r>
            <a:r>
              <a:rPr lang="zh-Hans" altLang="en-US" dirty="0"/>
              <a:t> </a:t>
            </a:r>
            <a:r>
              <a:rPr lang="en-US" altLang="zh-Hans" dirty="0"/>
              <a:t>bounding</a:t>
            </a:r>
            <a:r>
              <a:rPr lang="zh-Hans" altLang="en-US" dirty="0"/>
              <a:t> </a:t>
            </a:r>
            <a:r>
              <a:rPr lang="en-US" altLang="zh-Hans" dirty="0"/>
              <a:t>boxes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image</a:t>
            </a: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solve:</a:t>
            </a: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altLang="zh-Hans" dirty="0"/>
              <a:t>Forest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  <a:r>
              <a:rPr lang="zh-Hans" altLang="en-US" dirty="0"/>
              <a:t> </a:t>
            </a:r>
            <a:endParaRPr lang="de-DE" altLang="zh-Hans" dirty="0"/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image</a:t>
            </a:r>
            <a:r>
              <a:rPr lang="zh-Hans" altLang="en-US" dirty="0"/>
              <a:t> </a:t>
            </a:r>
            <a:r>
              <a:rPr lang="en-US" altLang="zh-Hans" dirty="0"/>
              <a:t>visualization: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Hans" dirty="0"/>
              <a:t>Image</a:t>
            </a:r>
            <a:r>
              <a:rPr lang="zh-Hans" altLang="en-US" dirty="0"/>
              <a:t> </a:t>
            </a:r>
            <a:r>
              <a:rPr lang="en-US" altLang="zh-Hans" dirty="0"/>
              <a:t>processing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HOG</a:t>
            </a:r>
            <a:r>
              <a:rPr lang="zh-Hans" altLang="en-US" dirty="0"/>
              <a:t> </a:t>
            </a:r>
            <a:r>
              <a:rPr lang="en-US" altLang="zh-Hans" dirty="0"/>
              <a:t>descriptor</a:t>
            </a:r>
            <a:endParaRPr lang="de-DE" sz="3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948AD2-F90A-744E-8139-DD2E1581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75" y="2420744"/>
            <a:ext cx="1206500" cy="990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30DC78-2BDF-1F4E-A16D-BAE7CDED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21" y="2399122"/>
            <a:ext cx="1200150" cy="990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A51827-18B2-4B4E-B1EA-80853B81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18" y="2420744"/>
            <a:ext cx="1200150" cy="990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DCCB40-832E-174C-8116-59E9EC4E3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375" y="4333302"/>
            <a:ext cx="1206500" cy="1206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47AA0A-1864-9B42-815E-9D1E4B5AE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154" y="4333302"/>
            <a:ext cx="1206500" cy="1206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DA2FD08-917D-9745-BB49-ECE34E4F5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924" y="4333302"/>
            <a:ext cx="1128944" cy="136775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9996295-F47A-BA4D-A020-04BB242F0449}"/>
              </a:ext>
            </a:extLst>
          </p:cNvPr>
          <p:cNvSpPr txBox="1"/>
          <p:nvPr/>
        </p:nvSpPr>
        <p:spPr>
          <a:xfrm>
            <a:off x="1487605" y="3612995"/>
            <a:ext cx="81403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zh-Hans" sz="1600" dirty="0">
                <a:latin typeface="+mn-lt"/>
              </a:rPr>
              <a:t>original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ED24DA-92D2-4848-8C3C-A488CDDD6E8C}"/>
              </a:ext>
            </a:extLst>
          </p:cNvPr>
          <p:cNvSpPr txBox="1"/>
          <p:nvPr/>
        </p:nvSpPr>
        <p:spPr>
          <a:xfrm>
            <a:off x="4042276" y="3612995"/>
            <a:ext cx="81403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zh-Hans" sz="1600" dirty="0">
                <a:latin typeface="+mn-lt"/>
              </a:rPr>
              <a:t>flip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4BBB1-3F83-274F-AFAB-577AA8B74B52}"/>
              </a:ext>
            </a:extLst>
          </p:cNvPr>
          <p:cNvSpPr txBox="1"/>
          <p:nvPr/>
        </p:nvSpPr>
        <p:spPr>
          <a:xfrm>
            <a:off x="6515047" y="3617208"/>
            <a:ext cx="97149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zh-Hans" sz="1600" dirty="0">
                <a:latin typeface="+mn-lt"/>
              </a:rPr>
              <a:t>gray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scale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E0156-FFA3-474A-A9D6-2559BE66C465}"/>
              </a:ext>
            </a:extLst>
          </p:cNvPr>
          <p:cNvSpPr txBox="1"/>
          <p:nvPr/>
        </p:nvSpPr>
        <p:spPr>
          <a:xfrm>
            <a:off x="1487604" y="5701061"/>
            <a:ext cx="81403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zh-Hans" sz="1600" dirty="0">
                <a:latin typeface="+mn-lt"/>
              </a:rPr>
              <a:t>padding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3C4B9F-64B7-B848-9D50-35CEE45DFC2D}"/>
              </a:ext>
            </a:extLst>
          </p:cNvPr>
          <p:cNvSpPr txBox="1"/>
          <p:nvPr/>
        </p:nvSpPr>
        <p:spPr>
          <a:xfrm>
            <a:off x="4042276" y="5701061"/>
            <a:ext cx="81403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zh-Hans" sz="1600" dirty="0">
                <a:latin typeface="+mn-lt"/>
              </a:rPr>
              <a:t>resize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81B32D-5E8F-FF49-A88D-D4BD08575E7F}"/>
              </a:ext>
            </a:extLst>
          </p:cNvPr>
          <p:cNvSpPr txBox="1"/>
          <p:nvPr/>
        </p:nvSpPr>
        <p:spPr>
          <a:xfrm>
            <a:off x="6629376" y="5896300"/>
            <a:ext cx="81403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zh-Hans" sz="1600" dirty="0">
                <a:latin typeface="+mn-lt"/>
              </a:rPr>
              <a:t>rotate</a:t>
            </a: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HOG</a:t>
            </a:r>
            <a:r>
              <a:rPr lang="zh-Hans" altLang="en-US" dirty="0"/>
              <a:t> </a:t>
            </a:r>
            <a:r>
              <a:rPr lang="en-US" altLang="zh-Hans" dirty="0"/>
              <a:t>descriptor</a:t>
            </a:r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Hans" dirty="0"/>
              <a:t>Image</a:t>
            </a:r>
            <a:r>
              <a:rPr lang="zh-Hans" altLang="en-US" dirty="0"/>
              <a:t> </a:t>
            </a:r>
            <a:r>
              <a:rPr lang="en-US" altLang="zh-Hans" dirty="0"/>
              <a:t>processing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HOG</a:t>
            </a:r>
            <a:r>
              <a:rPr lang="zh-Hans" altLang="en-US" dirty="0"/>
              <a:t> </a:t>
            </a:r>
            <a:r>
              <a:rPr lang="en-US" altLang="zh-Hans" dirty="0"/>
              <a:t>descriptor</a:t>
            </a:r>
            <a:endParaRPr lang="de-DE" sz="3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8C1E50-9536-504E-AA02-8D536DD1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06" y="2127048"/>
            <a:ext cx="3802566" cy="38025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DCAD21-EFE3-944B-8CBA-8A00B1E01C4F}"/>
              </a:ext>
            </a:extLst>
          </p:cNvPr>
          <p:cNvSpPr txBox="1"/>
          <p:nvPr/>
        </p:nvSpPr>
        <p:spPr>
          <a:xfrm>
            <a:off x="319090" y="6294474"/>
            <a:ext cx="8507918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Hans" altLang="en-US" sz="1600" dirty="0"/>
              <a:t>* </a:t>
            </a:r>
            <a:r>
              <a:rPr lang="en-US" altLang="zh-CN" sz="1600" dirty="0" err="1"/>
              <a:t>winSize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blockSize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blockStride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cellSize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nbins</a:t>
            </a:r>
            <a:r>
              <a:rPr lang="zh-Hans" altLang="en-US" sz="1600" dirty="0"/>
              <a:t> </a:t>
            </a:r>
            <a:r>
              <a:rPr lang="en-US" altLang="zh-Hans" sz="1600" dirty="0"/>
              <a:t>=</a:t>
            </a:r>
            <a:r>
              <a:rPr lang="zh-Hans" altLang="en-US" sz="1600" dirty="0"/>
              <a:t> </a:t>
            </a:r>
            <a:r>
              <a:rPr lang="en-US" altLang="zh-Hans" sz="1600" dirty="0"/>
              <a:t>(640,640),</a:t>
            </a:r>
            <a:r>
              <a:rPr lang="zh-Hans" altLang="en-US" sz="1600" dirty="0"/>
              <a:t> </a:t>
            </a:r>
            <a:r>
              <a:rPr lang="en-US" altLang="zh-Hans" sz="1600" dirty="0"/>
              <a:t>(80,80),</a:t>
            </a:r>
            <a:r>
              <a:rPr lang="zh-Hans" altLang="en-US" sz="1600" dirty="0"/>
              <a:t> </a:t>
            </a:r>
            <a:r>
              <a:rPr lang="en-US" altLang="zh-Hans" sz="1600" dirty="0"/>
              <a:t>(80,80),</a:t>
            </a:r>
            <a:r>
              <a:rPr lang="zh-Hans" altLang="en-US" sz="1600" dirty="0"/>
              <a:t> </a:t>
            </a:r>
            <a:r>
              <a:rPr lang="en-US" altLang="zh-Hans" sz="1600" dirty="0"/>
              <a:t>(80,80),</a:t>
            </a:r>
            <a:r>
              <a:rPr lang="zh-Hans" altLang="en-US" sz="1600" dirty="0"/>
              <a:t> </a:t>
            </a:r>
            <a:r>
              <a:rPr lang="en-US" altLang="zh-Hans" sz="1600" dirty="0"/>
              <a:t>9</a:t>
            </a:r>
            <a:r>
              <a:rPr lang="zh-Hans" altLang="en-US" sz="1600" dirty="0"/>
              <a:t> 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67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2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Classification</a:t>
            </a:r>
            <a:endParaRPr lang="de-DE" sz="3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30CD29-8D6F-CE4C-BBD3-2C387A99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9" y="2653166"/>
            <a:ext cx="3875004" cy="28700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CA957E-4277-5747-8FB4-9D4529D13436}"/>
              </a:ext>
            </a:extLst>
          </p:cNvPr>
          <p:cNvSpPr txBox="1"/>
          <p:nvPr/>
        </p:nvSpPr>
        <p:spPr>
          <a:xfrm>
            <a:off x="5216960" y="2857078"/>
            <a:ext cx="3115948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600" dirty="0"/>
              <a:t>Create</a:t>
            </a:r>
            <a:r>
              <a:rPr lang="zh-Hans" altLang="en-US" sz="1600" dirty="0"/>
              <a:t> </a:t>
            </a:r>
            <a:r>
              <a:rPr lang="en-US" altLang="zh-Hans" sz="1600" dirty="0"/>
              <a:t>a</a:t>
            </a:r>
            <a:r>
              <a:rPr lang="zh-Hans" altLang="en-US" sz="1600" dirty="0"/>
              <a:t> </a:t>
            </a:r>
            <a:r>
              <a:rPr lang="en-US" altLang="zh-Hans" sz="1600" dirty="0"/>
              <a:t>Decision</a:t>
            </a:r>
            <a:r>
              <a:rPr lang="zh-Hans" altLang="en-US" sz="1600" dirty="0"/>
              <a:t> </a:t>
            </a:r>
            <a:r>
              <a:rPr lang="en-US" altLang="zh-Hans" sz="1600" dirty="0"/>
              <a:t>Tree:</a:t>
            </a:r>
          </a:p>
          <a:p>
            <a:endParaRPr lang="en-US" altLang="zh-Hans" sz="1600" dirty="0"/>
          </a:p>
          <a:p>
            <a:r>
              <a:rPr lang="en-US" altLang="zh-CN" sz="1600" dirty="0">
                <a:solidFill>
                  <a:srgbClr val="999999"/>
                </a:solidFill>
              </a:rPr>
              <a:t>cv::ml::</a:t>
            </a:r>
            <a:r>
              <a:rPr lang="en-US" altLang="zh-CN" sz="1600" dirty="0" err="1">
                <a:solidFill>
                  <a:srgbClr val="999999"/>
                </a:solidFill>
              </a:rPr>
              <a:t>DTrees.create</a:t>
            </a:r>
            <a:r>
              <a:rPr lang="en-US" altLang="zh-CN" sz="1600" dirty="0">
                <a:solidFill>
                  <a:srgbClr val="999999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Hans" sz="1600" dirty="0"/>
              <a:t>Set</a:t>
            </a:r>
            <a:r>
              <a:rPr lang="zh-Hans" altLang="en-US" sz="1600" dirty="0"/>
              <a:t> </a:t>
            </a:r>
            <a:r>
              <a:rPr lang="en-US" altLang="zh-Hans" sz="1600" dirty="0"/>
              <a:t>parameters: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999999"/>
                </a:solidFill>
              </a:rPr>
              <a:t>void </a:t>
            </a:r>
            <a:r>
              <a:rPr lang="en-US" altLang="zh-CN" sz="1600" dirty="0" err="1">
                <a:solidFill>
                  <a:srgbClr val="999999"/>
                </a:solidFill>
              </a:rPr>
              <a:t>setCVFolds</a:t>
            </a:r>
            <a:r>
              <a:rPr lang="en-US" altLang="zh-CN" sz="1600" dirty="0">
                <a:solidFill>
                  <a:srgbClr val="999999"/>
                </a:solidFill>
              </a:rPr>
              <a:t>( </a:t>
            </a:r>
            <a:r>
              <a:rPr lang="en-US" altLang="zh-CN" sz="1600" dirty="0" err="1">
                <a:solidFill>
                  <a:srgbClr val="999999"/>
                </a:solidFill>
              </a:rPr>
              <a:t>int</a:t>
            </a:r>
            <a:r>
              <a:rPr lang="en-US" altLang="zh-CN" sz="1600" dirty="0">
                <a:solidFill>
                  <a:srgbClr val="999999"/>
                </a:solidFill>
              </a:rPr>
              <a:t> </a:t>
            </a:r>
            <a:r>
              <a:rPr lang="en-US" altLang="zh-CN" sz="1600" dirty="0" err="1">
                <a:solidFill>
                  <a:srgbClr val="999999"/>
                </a:solidFill>
              </a:rPr>
              <a:t>val</a:t>
            </a:r>
            <a:r>
              <a:rPr lang="en-US" altLang="zh-CN" sz="1600" dirty="0">
                <a:solidFill>
                  <a:srgbClr val="999999"/>
                </a:solidFill>
              </a:rPr>
              <a:t> ); </a:t>
            </a:r>
          </a:p>
          <a:p>
            <a:r>
              <a:rPr lang="en-US" altLang="zh-CN" sz="1600" dirty="0">
                <a:solidFill>
                  <a:srgbClr val="999999"/>
                </a:solidFill>
              </a:rPr>
              <a:t>void </a:t>
            </a:r>
            <a:r>
              <a:rPr lang="en-US" altLang="zh-CN" sz="1600" dirty="0" err="1">
                <a:solidFill>
                  <a:srgbClr val="999999"/>
                </a:solidFill>
              </a:rPr>
              <a:t>setMaxCategories</a:t>
            </a:r>
            <a:r>
              <a:rPr lang="en-US" altLang="zh-CN" sz="1600" dirty="0">
                <a:solidFill>
                  <a:srgbClr val="999999"/>
                </a:solidFill>
              </a:rPr>
              <a:t>( </a:t>
            </a:r>
            <a:r>
              <a:rPr lang="en-US" altLang="zh-CN" sz="1600" dirty="0" err="1">
                <a:solidFill>
                  <a:srgbClr val="999999"/>
                </a:solidFill>
              </a:rPr>
              <a:t>int</a:t>
            </a:r>
            <a:r>
              <a:rPr lang="en-US" altLang="zh-CN" sz="1600" dirty="0">
                <a:solidFill>
                  <a:srgbClr val="999999"/>
                </a:solidFill>
              </a:rPr>
              <a:t> </a:t>
            </a:r>
            <a:r>
              <a:rPr lang="en-US" altLang="zh-CN" sz="1600" dirty="0" err="1">
                <a:solidFill>
                  <a:srgbClr val="999999"/>
                </a:solidFill>
              </a:rPr>
              <a:t>val</a:t>
            </a:r>
            <a:r>
              <a:rPr lang="en-US" altLang="zh-CN" sz="1600" dirty="0">
                <a:solidFill>
                  <a:srgbClr val="999999"/>
                </a:solidFill>
              </a:rPr>
              <a:t> ); </a:t>
            </a:r>
          </a:p>
          <a:p>
            <a:r>
              <a:rPr lang="en-US" altLang="zh-CN" sz="1600" dirty="0">
                <a:solidFill>
                  <a:srgbClr val="999999"/>
                </a:solidFill>
              </a:rPr>
              <a:t>void </a:t>
            </a:r>
            <a:r>
              <a:rPr lang="en-US" altLang="zh-CN" sz="1600" dirty="0" err="1">
                <a:solidFill>
                  <a:srgbClr val="999999"/>
                </a:solidFill>
              </a:rPr>
              <a:t>setMaxDepth</a:t>
            </a:r>
            <a:r>
              <a:rPr lang="en-US" altLang="zh-CN" sz="1600" dirty="0">
                <a:solidFill>
                  <a:srgbClr val="999999"/>
                </a:solidFill>
              </a:rPr>
              <a:t>( </a:t>
            </a:r>
            <a:r>
              <a:rPr lang="en-US" altLang="zh-CN" sz="1600" dirty="0" err="1">
                <a:solidFill>
                  <a:srgbClr val="999999"/>
                </a:solidFill>
              </a:rPr>
              <a:t>int</a:t>
            </a:r>
            <a:r>
              <a:rPr lang="en-US" altLang="zh-CN" sz="1600" dirty="0">
                <a:solidFill>
                  <a:srgbClr val="999999"/>
                </a:solidFill>
              </a:rPr>
              <a:t> </a:t>
            </a:r>
            <a:r>
              <a:rPr lang="en-US" altLang="zh-CN" sz="1600" dirty="0" err="1">
                <a:solidFill>
                  <a:srgbClr val="999999"/>
                </a:solidFill>
              </a:rPr>
              <a:t>val</a:t>
            </a:r>
            <a:r>
              <a:rPr lang="en-US" altLang="zh-CN" sz="1600" dirty="0">
                <a:solidFill>
                  <a:srgbClr val="999999"/>
                </a:solidFill>
              </a:rPr>
              <a:t> ); </a:t>
            </a:r>
          </a:p>
          <a:p>
            <a:r>
              <a:rPr lang="en-US" altLang="zh-CN" sz="1600" dirty="0">
                <a:solidFill>
                  <a:srgbClr val="999999"/>
                </a:solidFill>
              </a:rPr>
              <a:t>void </a:t>
            </a:r>
            <a:r>
              <a:rPr lang="en-US" altLang="zh-CN" sz="1600" dirty="0" err="1">
                <a:solidFill>
                  <a:srgbClr val="999999"/>
                </a:solidFill>
              </a:rPr>
              <a:t>setMinSampleCount</a:t>
            </a:r>
            <a:r>
              <a:rPr lang="en-US" altLang="zh-CN" sz="1600" dirty="0">
                <a:solidFill>
                  <a:srgbClr val="999999"/>
                </a:solidFill>
              </a:rPr>
              <a:t>( </a:t>
            </a:r>
            <a:r>
              <a:rPr lang="en-US" altLang="zh-CN" sz="1600" dirty="0" err="1">
                <a:solidFill>
                  <a:srgbClr val="999999"/>
                </a:solidFill>
              </a:rPr>
              <a:t>int</a:t>
            </a:r>
            <a:r>
              <a:rPr lang="en-US" altLang="zh-CN" sz="1600" dirty="0">
                <a:solidFill>
                  <a:srgbClr val="999999"/>
                </a:solidFill>
              </a:rPr>
              <a:t> </a:t>
            </a:r>
            <a:r>
              <a:rPr lang="en-US" altLang="zh-CN" sz="1600" dirty="0" err="1">
                <a:solidFill>
                  <a:srgbClr val="999999"/>
                </a:solidFill>
              </a:rPr>
              <a:t>val</a:t>
            </a:r>
            <a:r>
              <a:rPr lang="en-US" altLang="zh-CN" sz="1600" dirty="0">
                <a:solidFill>
                  <a:srgbClr val="999999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446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2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Classification</a:t>
            </a:r>
            <a:endParaRPr lang="de-DE" sz="3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5B09CC-17D8-1A4E-A1EC-0A849FAF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58" y="2400764"/>
            <a:ext cx="5905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altLang="zh-Hans" dirty="0"/>
              <a:t>Forest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2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Classification</a:t>
            </a:r>
            <a:endParaRPr lang="de-DE" sz="3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052BD0-792E-F44B-8E37-F9A1F8EF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1" y="2638749"/>
            <a:ext cx="7177431" cy="11212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F228D5-260A-4240-B165-062D52121575}"/>
              </a:ext>
            </a:extLst>
          </p:cNvPr>
          <p:cNvSpPr txBox="1"/>
          <p:nvPr/>
        </p:nvSpPr>
        <p:spPr>
          <a:xfrm>
            <a:off x="792244" y="4290689"/>
            <a:ext cx="7560526" cy="2807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kumimoji="1" lang="en-US" altLang="zh-Hans" sz="1600" dirty="0">
                <a:latin typeface="+mn-lt"/>
              </a:rPr>
              <a:t>Set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up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Random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Forest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Classifier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by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creating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100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Decision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Tree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and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vote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for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classification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result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kumimoji="1" lang="en-US" altLang="zh-Han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kumimoji="1" lang="en-US" altLang="zh-Hans" sz="1600" dirty="0">
                <a:latin typeface="+mn-lt"/>
              </a:rPr>
              <a:t>Using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different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data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to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train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each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Decision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Tree.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Here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we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randomly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use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1/3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images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of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each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object’s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total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training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data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in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order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to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operate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randomly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kumimoji="1" lang="en-US" altLang="zh-Han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kumimoji="1" lang="en-US" altLang="zh-Hans" sz="1600" dirty="0">
                <a:latin typeface="+mn-lt"/>
              </a:rPr>
              <a:t>The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predict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process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we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use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all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the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test</a:t>
            </a:r>
            <a:r>
              <a:rPr kumimoji="1" lang="zh-Hans" altLang="en-US" sz="1600" dirty="0">
                <a:latin typeface="+mn-lt"/>
              </a:rPr>
              <a:t> </a:t>
            </a:r>
            <a:r>
              <a:rPr kumimoji="1" lang="en-US" altLang="zh-Hans" sz="1600" dirty="0">
                <a:latin typeface="+mn-lt"/>
              </a:rPr>
              <a:t>data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kumimoji="1" lang="en-US" altLang="zh-Han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kumimoji="1" lang="en-US" altLang="zh-Han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40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altLang="zh-Hans" dirty="0"/>
              <a:t>Forest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2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Classification</a:t>
            </a:r>
            <a:endParaRPr lang="de-DE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0B25E8-2A16-2249-8447-B153C734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58" y="2491385"/>
            <a:ext cx="6388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5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825688"/>
            <a:ext cx="8508999" cy="4798136"/>
          </a:xfrm>
        </p:spPr>
        <p:txBody>
          <a:bodyPr/>
          <a:lstStyle/>
          <a:p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r>
              <a:rPr lang="zh-Hans" altLang="en-US" dirty="0"/>
              <a:t> </a:t>
            </a:r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Random</a:t>
            </a:r>
            <a:r>
              <a:rPr lang="zh-Hans" altLang="en-US" dirty="0"/>
              <a:t> </a:t>
            </a:r>
            <a:r>
              <a:rPr lang="en-US" altLang="zh-Hans" dirty="0"/>
              <a:t>Forest</a:t>
            </a:r>
            <a:r>
              <a:rPr lang="zh-Hans" altLang="en-US" dirty="0"/>
              <a:t> </a:t>
            </a:r>
            <a:r>
              <a:rPr lang="en-US" altLang="zh-Hans" dirty="0"/>
              <a:t>Classifier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Hans" dirty="0"/>
              <a:t>General</a:t>
            </a:r>
            <a:r>
              <a:rPr lang="zh-Hans" altLang="en-US" dirty="0"/>
              <a:t> </a:t>
            </a:r>
            <a:r>
              <a:rPr lang="en-US" altLang="zh-Hans" dirty="0"/>
              <a:t>steps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Bounding</a:t>
            </a:r>
            <a:r>
              <a:rPr lang="zh-Hans" altLang="en-US" dirty="0"/>
              <a:t> </a:t>
            </a:r>
            <a:r>
              <a:rPr lang="en-US" altLang="zh-Hans" dirty="0"/>
              <a:t>Boxes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Classify</a:t>
            </a:r>
            <a:r>
              <a:rPr lang="zh-Hans" altLang="en-US" dirty="0"/>
              <a:t> </a:t>
            </a:r>
            <a:r>
              <a:rPr lang="en-US" altLang="zh-Hans" dirty="0"/>
              <a:t>Contents</a:t>
            </a:r>
            <a:r>
              <a:rPr lang="zh-Hans" altLang="en-US" dirty="0"/>
              <a:t> </a:t>
            </a:r>
            <a:r>
              <a:rPr lang="en-US" altLang="zh-Hans" dirty="0"/>
              <a:t>within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Bounding</a:t>
            </a:r>
            <a:r>
              <a:rPr lang="zh-Hans" altLang="en-US" dirty="0"/>
              <a:t> </a:t>
            </a:r>
            <a:r>
              <a:rPr lang="en-US" altLang="zh-Hans" dirty="0"/>
              <a:t>box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Non-Maximum</a:t>
            </a:r>
            <a:r>
              <a:rPr lang="zh-Hans" altLang="en-US" dirty="0"/>
              <a:t> </a:t>
            </a:r>
            <a:r>
              <a:rPr lang="en-US" altLang="zh-Hans" dirty="0"/>
              <a:t>Suppression</a:t>
            </a:r>
          </a:p>
          <a:p>
            <a:pPr marL="285750" indent="-285750">
              <a:buFontTx/>
              <a:buChar char="-"/>
            </a:pPr>
            <a:r>
              <a:rPr lang="en-US" altLang="zh-Hans" dirty="0"/>
              <a:t>Evaluate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r>
              <a:rPr lang="zh-Hans" altLang="en-US" dirty="0"/>
              <a:t> </a:t>
            </a:r>
            <a:r>
              <a:rPr lang="en-US" altLang="zh-Hans" dirty="0"/>
              <a:t>result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US" altLang="zh-Hans" dirty="0"/>
              <a:t>Object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7526377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728</TotalTime>
  <Words>478</Words>
  <Application>Microsoft Macintosh PowerPoint</Application>
  <PresentationFormat>全屏显示(4:3)</PresentationFormat>
  <Paragraphs>146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Exercise 2 Tracking &amp; Detection</vt:lpstr>
      <vt:lpstr>Task description</vt:lpstr>
      <vt:lpstr>Task 1 Image processing and HOG descriptor</vt:lpstr>
      <vt:lpstr>Task 1 Image processing and HOG descriptor</vt:lpstr>
      <vt:lpstr>Task 2 Object Classification</vt:lpstr>
      <vt:lpstr>Task 2 Object Classification</vt:lpstr>
      <vt:lpstr>Task 2 Object Classification</vt:lpstr>
      <vt:lpstr>Task 2 Object Classification</vt:lpstr>
      <vt:lpstr>Task 3 Object Detection</vt:lpstr>
      <vt:lpstr>Task 3 Object Detection</vt:lpstr>
      <vt:lpstr>Task 3 Object Detection</vt:lpstr>
      <vt:lpstr>Task 3 Object Detection</vt:lpstr>
      <vt:lpstr>Task 3 Object Detection</vt:lpstr>
      <vt:lpstr>Task 3 Object Detection</vt:lpstr>
      <vt:lpstr>Exercise 2 Tracking &amp; Detection</vt:lpstr>
    </vt:vector>
  </TitlesOfParts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ga53bev</cp:lastModifiedBy>
  <cp:revision>78</cp:revision>
  <cp:lastPrinted>2015-07-30T14:04:45Z</cp:lastPrinted>
  <dcterms:created xsi:type="dcterms:W3CDTF">2017-12-13T07:51:43Z</dcterms:created>
  <dcterms:modified xsi:type="dcterms:W3CDTF">2018-01-25T17:11:27Z</dcterms:modified>
</cp:coreProperties>
</file>