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5" r:id="rId8"/>
    <p:sldId id="296" r:id="rId9"/>
    <p:sldId id="297" r:id="rId10"/>
    <p:sldId id="261" r:id="rId11"/>
    <p:sldId id="262" r:id="rId12"/>
    <p:sldId id="263" r:id="rId13"/>
    <p:sldId id="298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1268760"/>
            <a:ext cx="376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1: Présentation du PL/SQL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051720" y="1844824"/>
            <a:ext cx="2750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2: Les variables 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2051720" y="2420888"/>
            <a:ext cx="6576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Module 3: Accès à la base de données et ordres SQL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2051720" y="3068960"/>
            <a:ext cx="4005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4: Les structures de contrôle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2051720" y="3717032"/>
            <a:ext cx="2699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5: Les curseurs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2051720" y="4365104"/>
            <a:ext cx="340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6: Gestion des erreurs 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1720" y="5013176"/>
            <a:ext cx="390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7: Les programmes stockés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2051720" y="5589240"/>
            <a:ext cx="2553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8: Les triggers 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2051720" y="6237312"/>
            <a:ext cx="2712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Module 9: Les packages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188640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PLAN DU COURS</a:t>
            </a:r>
            <a:endParaRPr lang="fr-FR" sz="4400" dirty="0"/>
          </a:p>
        </p:txBody>
      </p:sp>
      <p:sp>
        <p:nvSpPr>
          <p:cNvPr id="15" name="Rectangle 14"/>
          <p:cNvSpPr/>
          <p:nvPr/>
        </p:nvSpPr>
        <p:spPr>
          <a:xfrm>
            <a:off x="1259632" y="1340768"/>
            <a:ext cx="50405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844824"/>
            <a:ext cx="3500382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Le SELECT dans un bloc PL/SQL 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2492896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Syntaxe</a:t>
            </a:r>
            <a:r>
              <a:rPr lang="en-US" sz="2000" b="1" i="1" dirty="0" smtClean="0"/>
              <a:t> </a:t>
            </a:r>
          </a:p>
          <a:p>
            <a:r>
              <a:rPr lang="en-US" sz="2000" dirty="0" smtClean="0"/>
              <a:t>SELECT &lt;expression1&gt; [ , . . . ] INTO &lt;variable1&gt; [ , . . . ] </a:t>
            </a:r>
          </a:p>
          <a:p>
            <a:r>
              <a:rPr lang="en-US" sz="2000" dirty="0" smtClean="0"/>
              <a:t>FROM &lt;Source de </a:t>
            </a:r>
            <a:r>
              <a:rPr lang="en-US" sz="2000" dirty="0" err="1" smtClean="0"/>
              <a:t>donnnées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[ WHERE &lt;Condition&gt;] ; 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611560" y="4221088"/>
            <a:ext cx="1714380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BULK COLLECT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3568" y="4725144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Syntaxe</a:t>
            </a:r>
            <a:r>
              <a:rPr lang="en-US" sz="2000" b="1" i="1" dirty="0" smtClean="0"/>
              <a:t> </a:t>
            </a:r>
          </a:p>
          <a:p>
            <a:r>
              <a:rPr lang="en-US" sz="2000" dirty="0" smtClean="0"/>
              <a:t>SELECT &lt;expression1&gt; [ , . . . ] BULK COLLECT INTO &lt;tableau&gt;</a:t>
            </a:r>
          </a:p>
          <a:p>
            <a:r>
              <a:rPr lang="en-US" sz="2000" dirty="0" smtClean="0"/>
              <a:t>FROM &lt;Source de </a:t>
            </a:r>
            <a:r>
              <a:rPr lang="en-US" sz="2000" dirty="0" err="1" smtClean="0"/>
              <a:t>donnnées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[ WHERE &lt;Condition&gt;] ;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0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844824"/>
            <a:ext cx="2849563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Attributs des ordres LMD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331640" y="5661248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Renvoie le nombre de ligne modifiés par la précédente exécution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971600" y="2420888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SQL%FOUND</a:t>
            </a:r>
            <a:endParaRPr lang="fr-FR" sz="2000" b="1" i="1" dirty="0"/>
          </a:p>
        </p:txBody>
      </p:sp>
      <p:sp>
        <p:nvSpPr>
          <p:cNvPr id="9" name="Rectangle 8"/>
          <p:cNvSpPr/>
          <p:nvPr/>
        </p:nvSpPr>
        <p:spPr>
          <a:xfrm>
            <a:off x="1259632" y="2852936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BOOLEAN • Renvoie TRUE si la précédente exécution (INSERT, UPDATE ou DELETE) a modifié des enregistrements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71600" y="3717032"/>
            <a:ext cx="23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SQL%NOTFOUND</a:t>
            </a:r>
            <a:endParaRPr lang="fr-FR" sz="20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259632" y="4149080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BOOLEAN • Renvoie TRUE si la précédente exécution (INSERT, UPDATE ou DELETE) n’a modifié aucun enregistrement 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3608" y="5229200"/>
            <a:ext cx="246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b="1" i="1" dirty="0" smtClean="0"/>
              <a:t>SQL%ROWCOUNT</a:t>
            </a:r>
            <a:r>
              <a:rPr lang="fr-FR" sz="2000" dirty="0" smtClean="0"/>
              <a:t> 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916832"/>
            <a:ext cx="2972289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La Clause SQL RETURNING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/>
              <a:t>Module 3: Accès à la base de données et ordres SQL </a:t>
            </a:r>
            <a:endParaRPr lang="fr-FR" sz="4400" dirty="0"/>
          </a:p>
        </p:txBody>
      </p:sp>
      <p:sp>
        <p:nvSpPr>
          <p:cNvPr id="7" name="Rectangle 6"/>
          <p:cNvSpPr/>
          <p:nvPr/>
        </p:nvSpPr>
        <p:spPr>
          <a:xfrm>
            <a:off x="1259632" y="2564904"/>
            <a:ext cx="7200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renvoyer les valeurs de champs des enregistrements affectés par les ordres INSERT, UPDATE ou DELETE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259632" y="3861048"/>
            <a:ext cx="7200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>
                <a:solidFill>
                  <a:prstClr val="black"/>
                </a:solidFill>
              </a:rPr>
              <a:t>Limites de cette clause </a:t>
            </a:r>
            <a:r>
              <a:rPr lang="fr-FR" sz="2000" dirty="0" smtClean="0">
                <a:solidFill>
                  <a:prstClr val="black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Inutilisable avec un ordre INSERT qui insère plusieurs enregistrement à partir d’une sous-requête  Impossible d’utiliser « * » pour retourner l’ensemble des champs insérées dans l’enregistrement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628800"/>
            <a:ext cx="9324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Exercice 1</a:t>
            </a:r>
          </a:p>
          <a:p>
            <a:r>
              <a:rPr lang="fr-FR" dirty="0" smtClean="0"/>
              <a:t>Vous remarquerez que les valeurs des </a:t>
            </a:r>
            <a:r>
              <a:rPr lang="fr-FR" dirty="0" err="1" smtClean="0"/>
              <a:t>numpers</a:t>
            </a:r>
            <a:r>
              <a:rPr lang="fr-FR" dirty="0" smtClean="0"/>
              <a:t> de la table PERSONNE forment une </a:t>
            </a:r>
            <a:r>
              <a:rPr lang="fr-FR" dirty="0" err="1" smtClean="0"/>
              <a:t>sequence</a:t>
            </a:r>
            <a:r>
              <a:rPr lang="fr-FR" dirty="0" smtClean="0"/>
              <a:t> de nombres de 1 a 21.</a:t>
            </a:r>
          </a:p>
          <a:p>
            <a:r>
              <a:rPr lang="fr-FR" dirty="0" smtClean="0"/>
              <a:t>Utilisez une boucle dans laquelle vous placerez une </a:t>
            </a:r>
            <a:r>
              <a:rPr lang="fr-FR" dirty="0" err="1" smtClean="0"/>
              <a:t>requ^ete</a:t>
            </a:r>
            <a:r>
              <a:rPr lang="fr-FR" dirty="0" smtClean="0"/>
              <a:t> pour recopier les couples nom/</a:t>
            </a:r>
            <a:r>
              <a:rPr lang="fr-FR" dirty="0" err="1" smtClean="0"/>
              <a:t>prenom</a:t>
            </a:r>
            <a:r>
              <a:rPr lang="fr-FR" dirty="0" smtClean="0"/>
              <a:t> de la table personne</a:t>
            </a:r>
          </a:p>
          <a:p>
            <a:r>
              <a:rPr lang="fr-FR" dirty="0" smtClean="0"/>
              <a:t>dans la table CLIENT.</a:t>
            </a:r>
          </a:p>
          <a:p>
            <a:r>
              <a:rPr lang="fr-FR" dirty="0" smtClean="0"/>
              <a:t>Exercice 2</a:t>
            </a:r>
          </a:p>
          <a:p>
            <a:r>
              <a:rPr lang="fr-FR" dirty="0" smtClean="0"/>
              <a:t>Ecrivez un script </a:t>
            </a:r>
            <a:r>
              <a:rPr lang="fr-FR" dirty="0" err="1" smtClean="0"/>
              <a:t>recuperant</a:t>
            </a:r>
            <a:r>
              <a:rPr lang="fr-FR" dirty="0" smtClean="0"/>
              <a:t> le client de </a:t>
            </a:r>
            <a:r>
              <a:rPr lang="fr-FR" dirty="0" err="1" smtClean="0"/>
              <a:t>cle</a:t>
            </a:r>
            <a:r>
              <a:rPr lang="fr-FR" dirty="0" smtClean="0"/>
              <a:t> primaire la plus </a:t>
            </a:r>
            <a:r>
              <a:rPr lang="fr-FR" dirty="0" err="1" smtClean="0"/>
              <a:t>elevee</a:t>
            </a:r>
            <a:r>
              <a:rPr lang="fr-FR" dirty="0" smtClean="0"/>
              <a:t>, et injectant ce client dans la table PERSONNEL.</a:t>
            </a:r>
          </a:p>
          <a:p>
            <a:r>
              <a:rPr lang="fr-FR" dirty="0" smtClean="0"/>
              <a:t>Exercice 3</a:t>
            </a:r>
          </a:p>
          <a:p>
            <a:r>
              <a:rPr lang="fr-FR" dirty="0" smtClean="0"/>
              <a:t>Ouvrez un compte courant pour chaque personne, </a:t>
            </a:r>
            <a:r>
              <a:rPr lang="fr-FR" dirty="0" err="1" smtClean="0"/>
              <a:t>eectuez</a:t>
            </a:r>
            <a:r>
              <a:rPr lang="fr-FR" dirty="0" smtClean="0"/>
              <a:t> un </a:t>
            </a:r>
            <a:r>
              <a:rPr lang="fr-FR" dirty="0" err="1" smtClean="0"/>
              <a:t>dep</a:t>
            </a:r>
            <a:r>
              <a:rPr lang="fr-FR" dirty="0" smtClean="0"/>
              <a:t>^</a:t>
            </a:r>
            <a:r>
              <a:rPr lang="fr-FR" dirty="0" err="1" smtClean="0"/>
              <a:t>ot</a:t>
            </a:r>
            <a:r>
              <a:rPr lang="fr-FR" dirty="0" smtClean="0"/>
              <a:t> en </a:t>
            </a:r>
            <a:r>
              <a:rPr lang="fr-FR" dirty="0" err="1" smtClean="0"/>
              <a:t>espece</a:t>
            </a:r>
            <a:r>
              <a:rPr lang="fr-FR" dirty="0" smtClean="0"/>
              <a:t> </a:t>
            </a:r>
            <a:r>
              <a:rPr lang="fr-FR" dirty="0" err="1" smtClean="0"/>
              <a:t>egal</a:t>
            </a:r>
            <a:r>
              <a:rPr lang="fr-FR" dirty="0" smtClean="0"/>
              <a:t> a </a:t>
            </a:r>
            <a:r>
              <a:rPr lang="fr-FR" dirty="0" err="1" smtClean="0"/>
              <a:t>numpers</a:t>
            </a:r>
            <a:r>
              <a:rPr lang="fr-FR" dirty="0" smtClean="0"/>
              <a:t>  100 euros.</a:t>
            </a:r>
          </a:p>
          <a:p>
            <a:r>
              <a:rPr lang="fr-FR" dirty="0" smtClean="0"/>
              <a:t>Exercice 4</a:t>
            </a:r>
          </a:p>
          <a:p>
            <a:r>
              <a:rPr lang="fr-FR" dirty="0" smtClean="0"/>
              <a:t>Ouvrez un livret pour chaque personne ayant un </a:t>
            </a:r>
            <a:r>
              <a:rPr lang="fr-FR" dirty="0" err="1" smtClean="0"/>
              <a:t>numpers</a:t>
            </a:r>
            <a:r>
              <a:rPr lang="fr-FR" dirty="0" smtClean="0"/>
              <a:t> pair, faites un virement de leur compte courant vers ce</a:t>
            </a:r>
          </a:p>
          <a:p>
            <a:r>
              <a:rPr lang="fr-FR" dirty="0" smtClean="0"/>
              <a:t>livret de sorte qu'il ne reste plus que 500 sur leur compte.</a:t>
            </a:r>
          </a:p>
          <a:p>
            <a:r>
              <a:rPr lang="fr-FR" dirty="0" smtClean="0"/>
              <a:t>30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214834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IF THEN ELSIF ELSE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Syntaxe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ELSEIF &lt;</a:t>
            </a:r>
            <a:r>
              <a:rPr lang="fr-FR" sz="2000" dirty="0" err="1"/>
              <a:t>condition_plsql</a:t>
            </a:r>
            <a:r>
              <a:rPr lang="fr-FR" sz="2000" dirty="0"/>
              <a:t>&gt; THEN &lt;</a:t>
            </a:r>
            <a:r>
              <a:rPr lang="fr-FR" sz="2000" dirty="0" err="1"/>
              <a:t>sequence_de_commandes</a:t>
            </a:r>
            <a:r>
              <a:rPr lang="fr-F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ELSE &lt;</a:t>
            </a:r>
            <a:r>
              <a:rPr lang="fr-FR" sz="2000" dirty="0" err="1"/>
              <a:t>sequence_de_commandes</a:t>
            </a:r>
            <a:r>
              <a:rPr lang="fr-FR" sz="2000" dirty="0"/>
              <a:t>&gt; </a:t>
            </a:r>
            <a:r>
              <a:rPr lang="fr-F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772816"/>
            <a:ext cx="2700098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/>
              <a:t>Instruction </a:t>
            </a:r>
            <a:r>
              <a:rPr lang="fr-FR" sz="2000" b="1" dirty="0" smtClean="0"/>
              <a:t>CASE simple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852936"/>
            <a:ext cx="74168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/>
              <a:t>CASE &lt;expression&gt;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WHEN &lt;</a:t>
            </a:r>
            <a:r>
              <a:rPr lang="fr-FR" sz="2000" dirty="0" smtClean="0"/>
              <a:t>valeur1&gt; </a:t>
            </a:r>
            <a:r>
              <a:rPr lang="fr-FR" sz="2000" dirty="0"/>
              <a:t>THEN &lt;</a:t>
            </a:r>
            <a:r>
              <a:rPr lang="fr-FR" sz="2000" dirty="0" smtClean="0"/>
              <a:t>sequence_de_commandes1&gt;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WHEN &lt;</a:t>
            </a:r>
            <a:r>
              <a:rPr lang="fr-FR" sz="2000" dirty="0" err="1" smtClean="0"/>
              <a:t>valeurN</a:t>
            </a:r>
            <a:r>
              <a:rPr lang="fr-FR" sz="2000" dirty="0" smtClean="0"/>
              <a:t>&gt; THEN &lt;</a:t>
            </a:r>
            <a:r>
              <a:rPr lang="fr-FR" sz="2000" dirty="0" err="1" smtClean="0"/>
              <a:t>sequence_de_commandesN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[ </a:t>
            </a:r>
            <a:r>
              <a:rPr lang="fr-FR" sz="2000" dirty="0"/>
              <a:t>ELSE &lt;</a:t>
            </a:r>
            <a:r>
              <a:rPr lang="fr-FR" sz="2000" dirty="0" err="1"/>
              <a:t>sequence_de_commandes</a:t>
            </a:r>
            <a:r>
              <a:rPr lang="fr-FR" sz="2000" dirty="0"/>
              <a:t>&gt; ]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 </a:t>
            </a:r>
            <a:r>
              <a:rPr lang="fr-FR" sz="2000" dirty="0"/>
              <a:t>CASE;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556792"/>
            <a:ext cx="2137508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L’instruction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276872"/>
            <a:ext cx="64807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Permet de répéter une séquence de commandes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92494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/>
              <a:t>Syntaxe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[ 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EXIT </a:t>
            </a:r>
            <a:r>
              <a:rPr lang="fr-FR" sz="2000" dirty="0"/>
              <a:t>[ &lt;</a:t>
            </a:r>
            <a:r>
              <a:rPr lang="fr-FR" sz="2000" dirty="0" err="1"/>
              <a:t>nom_boucle</a:t>
            </a:r>
            <a:r>
              <a:rPr lang="fr-FR" sz="2000" dirty="0"/>
              <a:t>&gt; ] | EXIT WHEN &lt;condition&gt;;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3573016"/>
            <a:ext cx="60486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 smtClean="0"/>
              <a:t>[ </a:t>
            </a:r>
            <a:r>
              <a:rPr lang="fr-FR" sz="2000" dirty="0"/>
              <a:t>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WHILE &lt;condition&gt; 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 [ &lt;</a:t>
            </a:r>
            <a:r>
              <a:rPr lang="fr-FR" sz="2000" dirty="0" err="1"/>
              <a:t>nom_boucle</a:t>
            </a:r>
            <a:r>
              <a:rPr lang="fr-FR" sz="2000" dirty="0"/>
              <a:t>&gt;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628800"/>
            <a:ext cx="224779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fr-FR" sz="2000" b="1" dirty="0">
                <a:solidFill>
                  <a:prstClr val="black"/>
                </a:solidFill>
              </a:rPr>
              <a:t>L’instruction WHILE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315191"/>
            <a:ext cx="756084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répéter une séquence de commandes tant que la condition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reste vraie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356992"/>
            <a:ext cx="817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Syntaxe</a:t>
            </a:r>
            <a:endParaRPr lang="fr-FR" sz="2000" b="1" i="1" dirty="0"/>
          </a:p>
          <a:p>
            <a:pPr>
              <a:lnSpc>
                <a:spcPct val="150000"/>
              </a:lnSpc>
            </a:pPr>
            <a:r>
              <a:rPr lang="fr-FR" sz="2000" dirty="0"/>
              <a:t>[ &lt;&lt;</a:t>
            </a:r>
            <a:r>
              <a:rPr lang="fr-FR" sz="2000" dirty="0" err="1"/>
              <a:t>nom_boucle</a:t>
            </a:r>
            <a:r>
              <a:rPr lang="fr-FR" sz="2000" dirty="0"/>
              <a:t>&gt;&gt; 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FOR &lt;indice&gt; IN [ REVERSE ] &lt;</a:t>
            </a:r>
            <a:r>
              <a:rPr lang="fr-FR" sz="2000" dirty="0" err="1"/>
              <a:t>borne_inférieure</a:t>
            </a:r>
            <a:r>
              <a:rPr lang="fr-FR" sz="2000" dirty="0"/>
              <a:t>&gt; . . &lt;</a:t>
            </a:r>
            <a:r>
              <a:rPr lang="fr-FR" sz="2000" dirty="0" err="1"/>
              <a:t>borne_supérieure</a:t>
            </a:r>
            <a:r>
              <a:rPr lang="fr-FR" sz="2000" dirty="0"/>
              <a:t>&gt;LOOP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&lt;</a:t>
            </a:r>
            <a:r>
              <a:rPr lang="fr-FR" sz="2000" dirty="0" err="1"/>
              <a:t>commandes_plsql</a:t>
            </a:r>
            <a:r>
              <a:rPr lang="fr-FR" sz="2000" dirty="0"/>
              <a:t>&gt;;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END LOOP [ &lt;</a:t>
            </a:r>
            <a:r>
              <a:rPr lang="fr-FR" sz="2000" dirty="0" err="1"/>
              <a:t>nom_boucle</a:t>
            </a:r>
            <a:r>
              <a:rPr lang="fr-FR" sz="2000" dirty="0"/>
              <a:t>&gt; ];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1983043" cy="5062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L’instruction FOR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488832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Permet de répéter une séquence de commandes une fois pour chaque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élément dans l’intervalle délimité par deux expressions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0"/>
            <a:ext cx="8585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4: Les structures de contrôle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0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/>
              <a:t>Module 1: Présentation du PL/SQL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611560" y="980728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PL/SQL = Procedural Language extensions to SQL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923928" y="4581128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Le END répond au BEGIN précédent, il marque la fin du script. 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39552" y="2204864"/>
            <a:ext cx="2736304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[DECLARE]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BEGIN</a:t>
            </a:r>
          </a:p>
          <a:p>
            <a:r>
              <a:rPr lang="fr-FR" sz="2000" b="1" dirty="0" smtClean="0"/>
              <a:t> ..........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[EXCEPTION]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.......... </a:t>
            </a:r>
          </a:p>
          <a:p>
            <a:r>
              <a:rPr lang="fr-FR" sz="2000" b="1" dirty="0" smtClean="0"/>
              <a:t>END ; </a:t>
            </a:r>
          </a:p>
          <a:p>
            <a:r>
              <a:rPr lang="fr-FR" sz="2000" b="1" dirty="0" smtClean="0"/>
              <a:t>/ 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39552" y="1556792"/>
            <a:ext cx="2822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Syntaxe d’un bloc Pl/SQL</a:t>
            </a:r>
            <a:endParaRPr lang="fr-FR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923928" y="2132856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DECLARE sert à la déclaration des variables, des constantes, ou des curseurs 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3923928" y="292494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BEGIN constitue le corps du programme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923928" y="3645024"/>
            <a:ext cx="489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La zone EXCEPTION permet de préciser les actions à entreprendre lorsque des erreurs sont rencontrées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3923928" y="5373216"/>
            <a:ext cx="4502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Le / permet de terminer le bloc PL/SQL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96752"/>
            <a:ext cx="348535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Affichage : DBMS_OUTPUT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0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/>
              <a:t>Module 1: Présentation du PL/SQL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Permet d’afficher une chaîne ou le contenu d’une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Par défaut, les fonctions d'affichage sont désactivées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Il faut les activer avec la commande  SET SERVEROUTPUT ON.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683568" y="3356992"/>
            <a:ext cx="7571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Exemple</a:t>
            </a:r>
          </a:p>
          <a:p>
            <a:r>
              <a:rPr lang="en-US" sz="2000" dirty="0" smtClean="0"/>
              <a:t>SET SERVEROUTPUT ON; </a:t>
            </a:r>
          </a:p>
          <a:p>
            <a:r>
              <a:rPr lang="en-US" sz="2000" dirty="0" smtClean="0"/>
              <a:t>BEGIN </a:t>
            </a:r>
          </a:p>
          <a:p>
            <a:r>
              <a:rPr lang="en-US" sz="2000" dirty="0" smtClean="0"/>
              <a:t>	DBMS_OUTPUT.PUTLINE(); </a:t>
            </a:r>
          </a:p>
          <a:p>
            <a:r>
              <a:rPr lang="en-US" sz="2000" dirty="0" smtClean="0"/>
              <a:t>END ;</a:t>
            </a:r>
          </a:p>
          <a:p>
            <a:r>
              <a:rPr lang="en-US" sz="2000" dirty="0" smtClean="0"/>
              <a:t> / 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755575" y="5877272"/>
            <a:ext cx="757112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 LMD (langage de manipulation de données)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 Jamais d’instructions LDD (langage de définition des données)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611560" y="5445224"/>
            <a:ext cx="3427752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Contenu d’un bloc PL/SQL 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24744"/>
            <a:ext cx="2853089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Déclaration des variables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0"/>
            <a:ext cx="8553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 Module 2: Les variables et les types </a:t>
            </a:r>
            <a:endParaRPr lang="fr-FR" sz="4400" dirty="0"/>
          </a:p>
        </p:txBody>
      </p:sp>
      <p:sp>
        <p:nvSpPr>
          <p:cNvPr id="7" name="Rectangle 6"/>
          <p:cNvSpPr/>
          <p:nvPr/>
        </p:nvSpPr>
        <p:spPr>
          <a:xfrm>
            <a:off x="467544" y="1772816"/>
            <a:ext cx="2736304" cy="34778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/>
              <a:t>[DECLARE]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BEGIN</a:t>
            </a:r>
          </a:p>
          <a:p>
            <a:r>
              <a:rPr lang="fr-FR" sz="2000" dirty="0" smtClean="0"/>
              <a:t> ..........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[EXCEPTION]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.......... </a:t>
            </a:r>
          </a:p>
          <a:p>
            <a:r>
              <a:rPr lang="fr-FR" sz="2000" dirty="0" smtClean="0"/>
              <a:t>END ; </a:t>
            </a:r>
          </a:p>
          <a:p>
            <a:r>
              <a:rPr lang="fr-FR" sz="2000" dirty="0" smtClean="0"/>
              <a:t>/ </a:t>
            </a:r>
            <a:endParaRPr lang="fr-FR" sz="2000" dirty="0"/>
          </a:p>
        </p:txBody>
      </p:sp>
      <p:sp>
        <p:nvSpPr>
          <p:cNvPr id="8" name="Flèche gauche 7"/>
          <p:cNvSpPr/>
          <p:nvPr/>
        </p:nvSpPr>
        <p:spPr>
          <a:xfrm>
            <a:off x="1907704" y="2420888"/>
            <a:ext cx="79208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" name="ZoneTexte 8"/>
          <p:cNvSpPr txBox="1"/>
          <p:nvPr/>
        </p:nvSpPr>
        <p:spPr>
          <a:xfrm>
            <a:off x="2699792" y="234888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ICI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4175448" y="1772816"/>
            <a:ext cx="49685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Longueur &lt;= 30 caractères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Composé des lettres A-Z, chiffres de 1-9, « $ », « _ » ou « # »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Doit commencer par une lettre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Ne doit pas être un mot réservé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67544" y="609329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&lt;Nom variable&gt; [CONSTANT] &lt; Type&gt; [NOT NULL] [:= &lt; valeur initiale&gt;];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7944" y="1124744"/>
            <a:ext cx="2916504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Nommage d’une variable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5589240"/>
            <a:ext cx="1012393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Syntaxe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3419571"/>
            <a:ext cx="74168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Il existe plusieurs catégories de types de variables :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simples (INTEGER, NUMBER, DATE, CHAR, BOOLEAN, VARCHAR, ...)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composées (RECORD, TABLE, VARRAY , NESTED TABLE)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référence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pointeur de LOB (CLOB, BLOB, BFILES, NCLOB 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&lt;variable&gt; := &lt;valeur&gt; ;</a:t>
            </a: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2564904"/>
            <a:ext cx="61926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Les différents TYPES de variables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95536" y="1196752"/>
            <a:ext cx="4448205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Affectation d’une valeur à une variable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1" y="1340768"/>
            <a:ext cx="2664296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La portée des variables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99592" y="206084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Une variable est accessible dans le bloc dans lequel elle a été déclarée et dans les blocs secondaires (imbriqués)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899592" y="2996952"/>
            <a:ext cx="76695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 smtClean="0"/>
              <a:t>  Si le nom d’une variables déclarée dans le bloc principal est réutilisé dans un bloc secondaire, c’est une nouvelle variable qui est créée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11560" y="3789040"/>
            <a:ext cx="3588051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 smtClean="0"/>
              <a:t>Déclaration d'un type tableau</a:t>
            </a:r>
            <a:endParaRPr lang="fr-FR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71600" y="4437112"/>
            <a:ext cx="7748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TYPE &lt;Nom du tableau&gt; IS VARRAY ( &lt;</a:t>
            </a:r>
            <a:r>
              <a:rPr lang="en-US" sz="2000" dirty="0" err="1" smtClean="0"/>
              <a:t>Taille</a:t>
            </a:r>
            <a:r>
              <a:rPr lang="en-US" sz="2000" dirty="0" smtClean="0"/>
              <a:t>&gt;) OF &lt;</a:t>
            </a:r>
            <a:r>
              <a:rPr lang="en-US" sz="2000" dirty="0" err="1" smtClean="0"/>
              <a:t>typeElements</a:t>
            </a:r>
            <a:r>
              <a:rPr lang="en-US" sz="2000" dirty="0" smtClean="0"/>
              <a:t>&gt; ;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1043608" y="5013176"/>
            <a:ext cx="6073115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 err="1" smtClean="0"/>
              <a:t>Exemple</a:t>
            </a:r>
            <a:r>
              <a:rPr lang="en-US" sz="2000" dirty="0" smtClean="0"/>
              <a:t> :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TYPE Tab_de_nombre IS VARRAY (10) OF NUMBER 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Vtab Tab_de_nombre ;</a:t>
            </a:r>
            <a:endParaRPr lang="fr-FR" sz="2000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12776"/>
            <a:ext cx="3182474" cy="40011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err="1" smtClean="0"/>
              <a:t>Creation</a:t>
            </a:r>
            <a:r>
              <a:rPr lang="fr-FR" sz="2000" b="1" dirty="0" smtClean="0"/>
              <a:t> d'un type structure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39552" y="21328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smtClean="0"/>
              <a:t>TYPE &lt;</a:t>
            </a:r>
            <a:r>
              <a:rPr lang="fr-FR" sz="2000" dirty="0" err="1" smtClean="0"/>
              <a:t>nomType</a:t>
            </a:r>
            <a:r>
              <a:rPr lang="fr-FR" sz="2000" dirty="0" smtClean="0"/>
              <a:t> &gt; IS RECORD</a:t>
            </a:r>
          </a:p>
          <a:p>
            <a:r>
              <a:rPr lang="fr-FR" sz="2000" dirty="0" smtClean="0"/>
              <a:t>(</a:t>
            </a:r>
          </a:p>
          <a:p>
            <a:r>
              <a:rPr lang="fr-FR" sz="2000" dirty="0" smtClean="0"/>
              <a:t>	&lt;Champ 1&gt; &lt;Type&gt;</a:t>
            </a:r>
          </a:p>
          <a:p>
            <a:r>
              <a:rPr lang="fr-FR" sz="2000" dirty="0" smtClean="0"/>
              <a:t>		.</a:t>
            </a:r>
          </a:p>
          <a:p>
            <a:r>
              <a:rPr lang="fr-FR" sz="2000" dirty="0" smtClean="0"/>
              <a:t>		.	</a:t>
            </a:r>
          </a:p>
          <a:p>
            <a:r>
              <a:rPr lang="fr-FR" sz="2000" dirty="0" smtClean="0"/>
              <a:t>	 &lt;Champ N&gt; &lt;Type&gt;</a:t>
            </a:r>
          </a:p>
          <a:p>
            <a:r>
              <a:rPr lang="fr-FR" sz="2000" dirty="0" smtClean="0"/>
              <a:t>) ;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788024" y="2132856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TYPE Etudiant  IS RECORD</a:t>
            </a:r>
          </a:p>
          <a:p>
            <a:r>
              <a:rPr lang="fr-FR" sz="2000" dirty="0" smtClean="0"/>
              <a:t>(</a:t>
            </a:r>
          </a:p>
          <a:p>
            <a:r>
              <a:rPr lang="fr-FR" sz="2000" dirty="0" smtClean="0"/>
              <a:t>	Matricule </a:t>
            </a:r>
            <a:r>
              <a:rPr lang="fr-FR" sz="2000" dirty="0" err="1" smtClean="0"/>
              <a:t>Number</a:t>
            </a:r>
            <a:endParaRPr lang="fr-FR" sz="2000" dirty="0" smtClean="0"/>
          </a:p>
          <a:p>
            <a:r>
              <a:rPr lang="fr-FR" sz="2000" dirty="0" smtClean="0"/>
              <a:t>	Nom </a:t>
            </a:r>
            <a:r>
              <a:rPr lang="fr-FR" sz="2000" dirty="0" err="1" smtClean="0"/>
              <a:t>nChar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r>
              <a:rPr lang="fr-FR" sz="2000" dirty="0" err="1" smtClean="0"/>
              <a:t>Filiere</a:t>
            </a:r>
            <a:r>
              <a:rPr lang="fr-FR" sz="2000" dirty="0" smtClean="0"/>
              <a:t> </a:t>
            </a:r>
            <a:r>
              <a:rPr lang="fr-FR" sz="2000" dirty="0" err="1" smtClean="0"/>
              <a:t>nchar</a:t>
            </a:r>
            <a:r>
              <a:rPr lang="fr-FR" sz="2000" dirty="0" smtClean="0"/>
              <a:t>	</a:t>
            </a:r>
          </a:p>
          <a:p>
            <a:r>
              <a:rPr lang="fr-FR" sz="2000" dirty="0" smtClean="0"/>
              <a:t>	</a:t>
            </a:r>
          </a:p>
          <a:p>
            <a:r>
              <a:rPr lang="fr-FR" sz="2000" dirty="0" smtClean="0"/>
              <a:t>) ;</a:t>
            </a:r>
            <a:endParaRPr lang="fr-FR" sz="2000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>
          <a:xfrm>
            <a:off x="467544" y="336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Module 2: Les variables et les types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60032" y="1484784"/>
            <a:ext cx="1148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prstClr val="black"/>
                </a:solidFill>
              </a:rPr>
              <a:t>Exemple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2564904"/>
            <a:ext cx="8532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Exercice 1 : </a:t>
            </a:r>
            <a:r>
              <a:rPr lang="fr-FR" sz="2000" dirty="0" smtClean="0"/>
              <a:t>Ecrivez un programme affectant les valeurs 1 et 2 a deux variables a et b, puis permutant les valeurs de ces </a:t>
            </a:r>
            <a:r>
              <a:rPr lang="fr-FR" sz="2000" dirty="0" smtClean="0"/>
              <a:t>deux variables</a:t>
            </a:r>
            <a:r>
              <a:rPr lang="fr-F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2</a:t>
            </a:r>
            <a:r>
              <a:rPr lang="fr-FR" sz="2000" dirty="0" smtClean="0"/>
              <a:t> : Ecrivez un programme plaçant la valeur 10 dans une variable a, puis affichant la factorielle de a.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3</a:t>
            </a:r>
            <a:r>
              <a:rPr lang="fr-FR" sz="2000" dirty="0" smtClean="0"/>
              <a:t> : Ecrivez un programme plaçant les valeurs 48 et 84 dans deux variables a et b puis affichant le pgcd de a et b.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fr-FR" dirty="0" smtClean="0"/>
              <a:t>Exercices (Suite)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1196752"/>
            <a:ext cx="87484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Exercice 4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1. Créez un type tableau pouvant contenir jusqu'a 50 entiers.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2. Créez une variable de ce type , faites une allocation dynamique et dimensionnez ce tableau a 20 emplacements.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3. Placez dans ce tableau la liste des 20 premiers carres parfaits : 1; 4; 9; 16; 25; : : :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4. Inversez l'ordre des éléments du tableau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5. Affichez le contenu du tableau.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5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Triez le tableau précédent avec la méthode du tri a bulle.</a:t>
            </a:r>
          </a:p>
          <a:p>
            <a:pPr>
              <a:lnSpc>
                <a:spcPct val="150000"/>
              </a:lnSpc>
            </a:pPr>
            <a:r>
              <a:rPr lang="fr-FR" sz="2000" b="1" i="1" dirty="0" smtClean="0"/>
              <a:t>Exercice 6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Recherchez, par dichotomie, si l‘élément 225 se trouve dans le tableau.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1275</Words>
  <Application>Microsoft Office PowerPoint</Application>
  <PresentationFormat>Affichage à l'écran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 Module 2: Les variables et les types </vt:lpstr>
      <vt:lpstr> Module 2: Les variables et les types </vt:lpstr>
      <vt:lpstr> Module 2: Les variables et les types </vt:lpstr>
      <vt:lpstr>Exercice d’application</vt:lpstr>
      <vt:lpstr>Exercices (Suite)</vt:lpstr>
      <vt:lpstr>Présentation PowerPoint</vt:lpstr>
      <vt:lpstr>Présentation PowerPoint</vt:lpstr>
      <vt:lpstr>Présentation PowerPoint</vt:lpstr>
      <vt:lpstr>Exercices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My pc</cp:lastModifiedBy>
  <cp:revision>99</cp:revision>
  <dcterms:created xsi:type="dcterms:W3CDTF">2018-01-22T15:21:51Z</dcterms:created>
  <dcterms:modified xsi:type="dcterms:W3CDTF">2019-08-09T14:02:58Z</dcterms:modified>
</cp:coreProperties>
</file>