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75" r:id="rId8"/>
    <p:sldId id="296" r:id="rId9"/>
    <p:sldId id="29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98" r:id="rId19"/>
    <p:sldId id="269" r:id="rId20"/>
    <p:sldId id="295" r:id="rId21"/>
    <p:sldId id="270" r:id="rId22"/>
    <p:sldId id="271" r:id="rId23"/>
    <p:sldId id="299" r:id="rId24"/>
    <p:sldId id="300" r:id="rId25"/>
    <p:sldId id="301" r:id="rId26"/>
    <p:sldId id="302" r:id="rId27"/>
    <p:sldId id="272" r:id="rId28"/>
    <p:sldId id="279" r:id="rId29"/>
    <p:sldId id="280" r:id="rId30"/>
    <p:sldId id="303" r:id="rId31"/>
    <p:sldId id="281" r:id="rId32"/>
    <p:sldId id="282" r:id="rId33"/>
    <p:sldId id="304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1720" y="1268760"/>
            <a:ext cx="3762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1: Présentation du PL/SQL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051720" y="1844824"/>
            <a:ext cx="2750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2: Les variables 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2051720" y="2420888"/>
            <a:ext cx="6576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Module 3: Accès à la base de données et ordres SQL 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2051720" y="3068960"/>
            <a:ext cx="4005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4: Les structures de contrôle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2051720" y="3717032"/>
            <a:ext cx="2699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5: Les curseurs 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2051720" y="4365104"/>
            <a:ext cx="3404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6: Gestion des erreurs 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2051720" y="5013176"/>
            <a:ext cx="390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7: Les programmes stockés 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2051720" y="5589240"/>
            <a:ext cx="2553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8: Les triggers 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>
            <a:off x="2051720" y="6237312"/>
            <a:ext cx="2712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9: Les packages</a:t>
            </a:r>
            <a:endParaRPr lang="fr-FR" sz="2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691680" y="188640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PLAN DU COURS</a:t>
            </a:r>
            <a:endParaRPr lang="fr-FR" sz="4400" dirty="0"/>
          </a:p>
        </p:txBody>
      </p:sp>
      <p:sp>
        <p:nvSpPr>
          <p:cNvPr id="15" name="Rectangle 14"/>
          <p:cNvSpPr/>
          <p:nvPr/>
        </p:nvSpPr>
        <p:spPr>
          <a:xfrm>
            <a:off x="1259632" y="1340768"/>
            <a:ext cx="50405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844824"/>
            <a:ext cx="3500382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Le SELECT dans un bloc PL/SQL 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11560" y="2492896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/>
              <a:t>Syntaxe</a:t>
            </a:r>
            <a:r>
              <a:rPr lang="en-US" sz="2000" b="1" i="1" dirty="0" smtClean="0"/>
              <a:t> </a:t>
            </a:r>
          </a:p>
          <a:p>
            <a:r>
              <a:rPr lang="en-US" sz="2000" dirty="0" smtClean="0"/>
              <a:t>SELECT &lt;expression1&gt; [ , . . . ] INTO &lt;variable1&gt; [ , . . . ] </a:t>
            </a:r>
          </a:p>
          <a:p>
            <a:r>
              <a:rPr lang="en-US" sz="2000" dirty="0" smtClean="0"/>
              <a:t>FROM &lt;Source de </a:t>
            </a:r>
            <a:r>
              <a:rPr lang="en-US" sz="2000" dirty="0" err="1" smtClean="0"/>
              <a:t>donnnées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[ WHERE &lt;Condition&gt;] ; 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611560" y="4221088"/>
            <a:ext cx="1714380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BULK COLLECT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83568" y="4725144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/>
              <a:t>Syntaxe</a:t>
            </a:r>
            <a:r>
              <a:rPr lang="en-US" sz="2000" b="1" i="1" dirty="0" smtClean="0"/>
              <a:t> </a:t>
            </a:r>
          </a:p>
          <a:p>
            <a:r>
              <a:rPr lang="en-US" sz="2000" dirty="0" smtClean="0"/>
              <a:t>SELECT &lt;expression1&gt; [ , . . . ] BULK COLLECT INTO &lt;tableau&gt;</a:t>
            </a:r>
          </a:p>
          <a:p>
            <a:r>
              <a:rPr lang="en-US" sz="2000" dirty="0" smtClean="0"/>
              <a:t>FROM &lt;Source de </a:t>
            </a:r>
            <a:r>
              <a:rPr lang="en-US" sz="2000" dirty="0" err="1" smtClean="0"/>
              <a:t>donnnées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[ WHERE &lt;Condition&gt;] ;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0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3: Accès à la base de données et ordres SQL 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3: Accès à la base de données et ordres SQL 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539552" y="1844824"/>
            <a:ext cx="2849563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Attributs des ordres LMD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331640" y="5661248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Renvoie le nombre de ligne modifiés par la précédente exécution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971600" y="2420888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 </a:t>
            </a:r>
            <a:r>
              <a:rPr lang="fr-FR" sz="2000" b="1" i="1" dirty="0" smtClean="0"/>
              <a:t>SQL%FOUND</a:t>
            </a:r>
            <a:endParaRPr lang="fr-FR" sz="2000" b="1" i="1" dirty="0"/>
          </a:p>
        </p:txBody>
      </p:sp>
      <p:sp>
        <p:nvSpPr>
          <p:cNvPr id="9" name="Rectangle 8"/>
          <p:cNvSpPr/>
          <p:nvPr/>
        </p:nvSpPr>
        <p:spPr>
          <a:xfrm>
            <a:off x="1259632" y="2852936"/>
            <a:ext cx="7128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Type BOOLEAN • Renvoie TRUE si la précédente exécution (INSERT, UPDATE ou DELETE) a modifié des enregistrements 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971600" y="3717032"/>
            <a:ext cx="2346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 </a:t>
            </a:r>
            <a:r>
              <a:rPr lang="fr-FR" sz="2000" b="1" i="1" dirty="0" smtClean="0"/>
              <a:t>SQL%NOTFOUND</a:t>
            </a:r>
            <a:endParaRPr lang="fr-FR" sz="2000" b="1" i="1" dirty="0"/>
          </a:p>
        </p:txBody>
      </p:sp>
      <p:sp>
        <p:nvSpPr>
          <p:cNvPr id="11" name="Rectangle 10"/>
          <p:cNvSpPr/>
          <p:nvPr/>
        </p:nvSpPr>
        <p:spPr>
          <a:xfrm>
            <a:off x="1259632" y="4149080"/>
            <a:ext cx="6984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Type BOOLEAN • Renvoie TRUE si la précédente exécution (INSERT, UPDATE ou DELETE) n’a modifié aucun enregistrement 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1043608" y="5229200"/>
            <a:ext cx="246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 </a:t>
            </a:r>
            <a:r>
              <a:rPr lang="fr-FR" sz="2000" b="1" i="1" dirty="0" smtClean="0"/>
              <a:t>SQL%ROWCOUNT</a:t>
            </a:r>
            <a:r>
              <a:rPr lang="fr-FR" sz="2000" dirty="0" smtClean="0"/>
              <a:t> 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916832"/>
            <a:ext cx="2972289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La Clause SQL RETURNING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3: Accès à la base de données et ordres SQL </a:t>
            </a:r>
            <a:endParaRPr lang="fr-FR" sz="4400" dirty="0"/>
          </a:p>
        </p:txBody>
      </p:sp>
      <p:sp>
        <p:nvSpPr>
          <p:cNvPr id="7" name="Rectangle 6"/>
          <p:cNvSpPr/>
          <p:nvPr/>
        </p:nvSpPr>
        <p:spPr>
          <a:xfrm>
            <a:off x="1259632" y="2564904"/>
            <a:ext cx="72008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Permet de renvoyer les valeurs de champs des enregistrements affectés par les ordres INSERT, UPDATE ou DELETE 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1259632" y="3861048"/>
            <a:ext cx="7200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>
                <a:solidFill>
                  <a:prstClr val="black"/>
                </a:solidFill>
              </a:rPr>
              <a:t>Limites de cette clause </a:t>
            </a:r>
            <a:r>
              <a:rPr lang="fr-FR" sz="2000" dirty="0" smtClean="0">
                <a:solidFill>
                  <a:prstClr val="black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Inutilisable avec un ordre INSERT qui insère plusieurs enregistrement à partir d’une sous-requête  Impossible d’utiliser « * » pour retourner l’ensemble des champs insérées dans l’enregistrement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0"/>
            <a:ext cx="8585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4: Les structures de contrôle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755576" y="1628800"/>
            <a:ext cx="2148345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IF THEN ELSIF ELSE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27584" y="2420888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/>
              <a:t>Syntaxe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IF &lt;</a:t>
            </a:r>
            <a:r>
              <a:rPr lang="fr-FR" sz="2000" dirty="0" err="1"/>
              <a:t>condition_plsql</a:t>
            </a:r>
            <a:r>
              <a:rPr lang="fr-FR" sz="2000" dirty="0"/>
              <a:t>&gt; THEN &lt;</a:t>
            </a:r>
            <a:r>
              <a:rPr lang="fr-FR" sz="2000" dirty="0" err="1"/>
              <a:t>sequence_de_commandes</a:t>
            </a:r>
            <a:r>
              <a:rPr lang="fr-FR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[ ELSEIF &lt;</a:t>
            </a:r>
            <a:r>
              <a:rPr lang="fr-FR" sz="2000" dirty="0" err="1"/>
              <a:t>condition_plsql</a:t>
            </a:r>
            <a:r>
              <a:rPr lang="fr-FR" sz="2000" dirty="0"/>
              <a:t>&gt; THEN &lt;</a:t>
            </a:r>
            <a:r>
              <a:rPr lang="fr-FR" sz="2000" dirty="0" err="1"/>
              <a:t>sequence_de_commandes</a:t>
            </a:r>
            <a:r>
              <a:rPr lang="fr-FR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[ ELSEIF &lt;</a:t>
            </a:r>
            <a:r>
              <a:rPr lang="fr-FR" sz="2000" dirty="0" err="1"/>
              <a:t>condition_plsql</a:t>
            </a:r>
            <a:r>
              <a:rPr lang="fr-FR" sz="2000" dirty="0"/>
              <a:t>&gt; THEN &lt;</a:t>
            </a:r>
            <a:r>
              <a:rPr lang="fr-FR" sz="2000" dirty="0" err="1"/>
              <a:t>sequence_de_commandes</a:t>
            </a:r>
            <a:r>
              <a:rPr lang="fr-FR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[ ELSE &lt;</a:t>
            </a:r>
            <a:r>
              <a:rPr lang="fr-FR" sz="2000" dirty="0" err="1"/>
              <a:t>sequence_de_commandes</a:t>
            </a:r>
            <a:r>
              <a:rPr lang="fr-FR" sz="2000" dirty="0"/>
              <a:t>&gt; </a:t>
            </a:r>
            <a:r>
              <a:rPr lang="fr-FR" sz="20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END IF;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772816"/>
            <a:ext cx="2700098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/>
              <a:t>Instruction </a:t>
            </a:r>
            <a:r>
              <a:rPr lang="fr-FR" sz="2000" b="1" dirty="0" smtClean="0"/>
              <a:t>CASE simple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115616" y="2852936"/>
            <a:ext cx="74168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Syntaxe</a:t>
            </a:r>
            <a:endParaRPr lang="fr-FR" sz="2000" b="1" i="1" dirty="0"/>
          </a:p>
          <a:p>
            <a:pPr>
              <a:lnSpc>
                <a:spcPct val="150000"/>
              </a:lnSpc>
            </a:pPr>
            <a:r>
              <a:rPr lang="fr-FR" sz="2000" dirty="0"/>
              <a:t>CASE &lt;expression&gt;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WHEN &lt;</a:t>
            </a:r>
            <a:r>
              <a:rPr lang="fr-FR" sz="2000" dirty="0" smtClean="0"/>
              <a:t>valeur1&gt; </a:t>
            </a:r>
            <a:r>
              <a:rPr lang="fr-FR" sz="2000" dirty="0"/>
              <a:t>THEN &lt;</a:t>
            </a:r>
            <a:r>
              <a:rPr lang="fr-FR" sz="2000" dirty="0" smtClean="0"/>
              <a:t>sequence_de_commandes1&gt;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……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WHEN &lt;</a:t>
            </a:r>
            <a:r>
              <a:rPr lang="fr-FR" sz="2000" dirty="0" err="1" smtClean="0"/>
              <a:t>valeurN</a:t>
            </a:r>
            <a:r>
              <a:rPr lang="fr-FR" sz="2000" dirty="0" smtClean="0"/>
              <a:t>&gt; THEN &lt;</a:t>
            </a:r>
            <a:r>
              <a:rPr lang="fr-FR" sz="2000" dirty="0" err="1" smtClean="0"/>
              <a:t>sequence_de_commandesN</a:t>
            </a:r>
            <a:r>
              <a:rPr lang="fr-F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[ </a:t>
            </a:r>
            <a:r>
              <a:rPr lang="fr-FR" sz="2000" dirty="0"/>
              <a:t>ELSE &lt;</a:t>
            </a:r>
            <a:r>
              <a:rPr lang="fr-FR" sz="2000" dirty="0" err="1"/>
              <a:t>sequence_de_commandes</a:t>
            </a:r>
            <a:r>
              <a:rPr lang="fr-FR" sz="2000" dirty="0"/>
              <a:t>&gt; ]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END </a:t>
            </a:r>
            <a:r>
              <a:rPr lang="fr-FR" sz="2000" dirty="0"/>
              <a:t>CASE;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0"/>
            <a:ext cx="8585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4: Les structures de contrôle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1556792"/>
            <a:ext cx="2137508" cy="5062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/>
              <a:t>L’instruction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276872"/>
            <a:ext cx="648072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Permet de répéter une séquence de commandes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2924944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/>
              <a:t>Syntaxe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[ &lt;&lt;</a:t>
            </a:r>
            <a:r>
              <a:rPr lang="fr-FR" sz="2000" dirty="0" err="1"/>
              <a:t>nom_boucle</a:t>
            </a:r>
            <a:r>
              <a:rPr lang="fr-FR" sz="2000" dirty="0"/>
              <a:t>&gt;&gt; 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LOOP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&lt;</a:t>
            </a:r>
            <a:r>
              <a:rPr lang="fr-FR" sz="2000" dirty="0" err="1"/>
              <a:t>commandes_plsql</a:t>
            </a:r>
            <a:r>
              <a:rPr lang="fr-FR" sz="2000" dirty="0"/>
              <a:t>&gt;;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EXIT </a:t>
            </a:r>
            <a:r>
              <a:rPr lang="fr-FR" sz="2000" dirty="0"/>
              <a:t>[ &lt;</a:t>
            </a:r>
            <a:r>
              <a:rPr lang="fr-FR" sz="2000" dirty="0" err="1"/>
              <a:t>nom_boucle</a:t>
            </a:r>
            <a:r>
              <a:rPr lang="fr-FR" sz="2000" dirty="0"/>
              <a:t>&gt; ] | EXIT WHEN &lt;condition&gt;;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END LOOP;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0"/>
            <a:ext cx="8585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4: Les structures de contrôle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3573016"/>
            <a:ext cx="60486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Syntaxe</a:t>
            </a:r>
            <a:endParaRPr lang="fr-FR" sz="2000" b="1" i="1" dirty="0"/>
          </a:p>
          <a:p>
            <a:pPr>
              <a:lnSpc>
                <a:spcPct val="150000"/>
              </a:lnSpc>
            </a:pPr>
            <a:r>
              <a:rPr lang="fr-FR" sz="2000" dirty="0" smtClean="0"/>
              <a:t>[ </a:t>
            </a:r>
            <a:r>
              <a:rPr lang="fr-FR" sz="2000" dirty="0"/>
              <a:t>&lt;&lt;</a:t>
            </a:r>
            <a:r>
              <a:rPr lang="fr-FR" sz="2000" dirty="0" err="1"/>
              <a:t>nom_boucle</a:t>
            </a:r>
            <a:r>
              <a:rPr lang="fr-FR" sz="2000" dirty="0"/>
              <a:t>&gt;&gt; 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WHILE &lt;condition&gt; LOOP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&lt;</a:t>
            </a:r>
            <a:r>
              <a:rPr lang="fr-FR" sz="2000" dirty="0" err="1"/>
              <a:t>commandes_plsql</a:t>
            </a:r>
            <a:r>
              <a:rPr lang="fr-FR" sz="2000" dirty="0"/>
              <a:t>&gt;;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END LOOP [ &lt;</a:t>
            </a:r>
            <a:r>
              <a:rPr lang="fr-FR" sz="2000" dirty="0" err="1"/>
              <a:t>nom_boucle</a:t>
            </a:r>
            <a:r>
              <a:rPr lang="fr-FR" sz="2000" dirty="0"/>
              <a:t>&gt;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1628800"/>
            <a:ext cx="2247795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fr-FR" sz="2000" b="1" dirty="0">
                <a:solidFill>
                  <a:prstClr val="black"/>
                </a:solidFill>
              </a:rPr>
              <a:t>L’instruction WHILE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2315191"/>
            <a:ext cx="756084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Permet de répéter une séquence de commandes tant que la condition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reste vraie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51520" y="0"/>
            <a:ext cx="8585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4: Les structures de contrôle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3356992"/>
            <a:ext cx="8172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Syntaxe</a:t>
            </a:r>
            <a:endParaRPr lang="fr-FR" sz="2000" b="1" i="1" dirty="0"/>
          </a:p>
          <a:p>
            <a:pPr>
              <a:lnSpc>
                <a:spcPct val="150000"/>
              </a:lnSpc>
            </a:pPr>
            <a:r>
              <a:rPr lang="fr-FR" sz="2000" dirty="0"/>
              <a:t>[ &lt;&lt;</a:t>
            </a:r>
            <a:r>
              <a:rPr lang="fr-FR" sz="2000" dirty="0" err="1"/>
              <a:t>nom_boucle</a:t>
            </a:r>
            <a:r>
              <a:rPr lang="fr-FR" sz="2000" dirty="0"/>
              <a:t>&gt;&gt; 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FOR &lt;indice&gt; IN [ REVERSE ] &lt;</a:t>
            </a:r>
            <a:r>
              <a:rPr lang="fr-FR" sz="2000" dirty="0" err="1"/>
              <a:t>borne_inférieure</a:t>
            </a:r>
            <a:r>
              <a:rPr lang="fr-FR" sz="2000" dirty="0"/>
              <a:t>&gt; . . &lt;</a:t>
            </a:r>
            <a:r>
              <a:rPr lang="fr-FR" sz="2000" dirty="0" err="1"/>
              <a:t>borne_supérieure</a:t>
            </a:r>
            <a:r>
              <a:rPr lang="fr-FR" sz="2000" dirty="0"/>
              <a:t>&gt;LOOP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&lt;</a:t>
            </a:r>
            <a:r>
              <a:rPr lang="fr-FR" sz="2000" dirty="0" err="1"/>
              <a:t>commandes_plsql</a:t>
            </a:r>
            <a:r>
              <a:rPr lang="fr-FR" sz="2000" dirty="0"/>
              <a:t>&gt;;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END LOOP [ &lt;</a:t>
            </a:r>
            <a:r>
              <a:rPr lang="fr-FR" sz="2000" dirty="0" err="1"/>
              <a:t>nom_boucle</a:t>
            </a:r>
            <a:r>
              <a:rPr lang="fr-FR" sz="2000" dirty="0"/>
              <a:t>&gt; ];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40768"/>
            <a:ext cx="1983043" cy="5062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L’instruction FOR</a:t>
            </a:r>
            <a:endParaRPr lang="fr-FR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488832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Permet de répéter une séquence de commandes une fois pour chaque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élément dans l’intervalle délimité par deux expressions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0"/>
            <a:ext cx="8585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4: Les structures de contrôle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3568" y="917912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 smtClean="0"/>
              <a:t>Exercice 1</a:t>
            </a:r>
          </a:p>
          <a:p>
            <a:r>
              <a:rPr lang="fr-FR" sz="2000" dirty="0" smtClean="0"/>
              <a:t>Créer la table Personne (</a:t>
            </a:r>
            <a:r>
              <a:rPr lang="fr-FR" sz="2000" b="1" u="sng" dirty="0" err="1" smtClean="0"/>
              <a:t>Numpers</a:t>
            </a:r>
            <a:r>
              <a:rPr lang="fr-FR" sz="2000" dirty="0" smtClean="0"/>
              <a:t>, nom, </a:t>
            </a:r>
            <a:r>
              <a:rPr lang="fr-FR" sz="2000" dirty="0" err="1" smtClean="0"/>
              <a:t>prenom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Utilisez une boucle dans laquelle vous placerez une requête pour recopier les triplets </a:t>
            </a:r>
            <a:r>
              <a:rPr lang="fr-FR" sz="2000" dirty="0" err="1" smtClean="0"/>
              <a:t>Numcli</a:t>
            </a:r>
            <a:r>
              <a:rPr lang="fr-FR" sz="2000" dirty="0" smtClean="0"/>
              <a:t>/nom/</a:t>
            </a:r>
            <a:r>
              <a:rPr lang="fr-FR" sz="2000" dirty="0" err="1" smtClean="0"/>
              <a:t>prenom</a:t>
            </a:r>
            <a:r>
              <a:rPr lang="fr-FR" sz="2000" dirty="0" smtClean="0"/>
              <a:t> de la table CLIENT dans la table Personne.</a:t>
            </a:r>
          </a:p>
          <a:p>
            <a:endParaRPr lang="fr-FR" sz="2000" dirty="0" smtClean="0"/>
          </a:p>
          <a:p>
            <a:r>
              <a:rPr lang="fr-FR" sz="2000" b="1" i="1" dirty="0" smtClean="0"/>
              <a:t>Exercice 2</a:t>
            </a:r>
          </a:p>
          <a:p>
            <a:r>
              <a:rPr lang="fr-FR" sz="2000" dirty="0" smtClean="0"/>
              <a:t>Ecrivez un script récupérant le client de </a:t>
            </a:r>
            <a:r>
              <a:rPr lang="fr-FR" sz="2000" dirty="0" err="1" smtClean="0"/>
              <a:t>cle</a:t>
            </a:r>
            <a:r>
              <a:rPr lang="fr-FR" sz="2000" dirty="0" smtClean="0"/>
              <a:t> primaire la plus </a:t>
            </a:r>
            <a:r>
              <a:rPr lang="fr-FR" sz="2000" dirty="0" err="1" smtClean="0"/>
              <a:t>elevee</a:t>
            </a:r>
            <a:r>
              <a:rPr lang="fr-FR" sz="2000" dirty="0" smtClean="0"/>
              <a:t>, et injectant ce client dans la table PERSONNE.</a:t>
            </a:r>
          </a:p>
          <a:p>
            <a:endParaRPr lang="fr-FR" sz="2000" dirty="0" smtClean="0"/>
          </a:p>
          <a:p>
            <a:r>
              <a:rPr lang="fr-FR" sz="2000" b="1" i="1" dirty="0" smtClean="0"/>
              <a:t>Exercice 3</a:t>
            </a:r>
            <a:endParaRPr lang="fr-FR" sz="2000" dirty="0" smtClean="0"/>
          </a:p>
          <a:p>
            <a:r>
              <a:rPr lang="fr-FR" sz="2000" dirty="0" smtClean="0"/>
              <a:t>Créer les tables Compte (</a:t>
            </a:r>
            <a:r>
              <a:rPr lang="fr-FR" sz="2000" b="1" u="sng" dirty="0" err="1" smtClean="0"/>
              <a:t>Numcpte</a:t>
            </a:r>
            <a:r>
              <a:rPr lang="fr-FR" sz="2000" dirty="0" smtClean="0"/>
              <a:t>, Banque, </a:t>
            </a:r>
            <a:r>
              <a:rPr lang="fr-FR" sz="2000" dirty="0" err="1" smtClean="0"/>
              <a:t>Numpers</a:t>
            </a:r>
            <a:r>
              <a:rPr lang="fr-FR" sz="2000" dirty="0" smtClean="0"/>
              <a:t>, Avoir) et Opérations(</a:t>
            </a:r>
            <a:r>
              <a:rPr lang="fr-FR" sz="2000" b="1" u="sng" dirty="0" err="1" smtClean="0"/>
              <a:t>Numcpte</a:t>
            </a:r>
            <a:r>
              <a:rPr lang="fr-FR" sz="2000" dirty="0" smtClean="0"/>
              <a:t>, </a:t>
            </a:r>
            <a:r>
              <a:rPr lang="fr-FR" sz="2000" b="1" u="sng" dirty="0" err="1" smtClean="0"/>
              <a:t>DateOp</a:t>
            </a:r>
            <a:r>
              <a:rPr lang="fr-FR" sz="2000" dirty="0" smtClean="0"/>
              <a:t>, Montant, </a:t>
            </a:r>
            <a:r>
              <a:rPr lang="fr-FR" sz="2000" dirty="0" err="1" smtClean="0"/>
              <a:t>TypOp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Ouvrez un compte courant pour chaque personne  et effectuez un dépôt en espèce égal a 10 000 FCFA.</a:t>
            </a:r>
          </a:p>
          <a:p>
            <a:endParaRPr lang="fr-FR" sz="2000" dirty="0" smtClean="0"/>
          </a:p>
          <a:p>
            <a:r>
              <a:rPr lang="fr-FR" sz="2000" b="1" i="1" dirty="0" smtClean="0"/>
              <a:t>Exercice 4 </a:t>
            </a:r>
          </a:p>
          <a:p>
            <a:r>
              <a:rPr lang="fr-FR" sz="2000" dirty="0" smtClean="0"/>
              <a:t>Effectuez un retrait de 2000 pour les personnes ayant un numéro pair  et un dépôt de 5000 pour les personnes ayant un numéro impair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628800"/>
            <a:ext cx="2583721" cy="5062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Un curseur c’est quoi ?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043608" y="2420888"/>
            <a:ext cx="81003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Permet de manipuler les données ligne par ligne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Crée une zone de contexte pour exécuter la commande et stocker les informations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Le curseur permet de nommer cette zone de contexte, d’accéder aux informations et éventuellement de contrôler le traitement PL/SQL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0"/>
            <a:ext cx="8136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 smtClean="0"/>
              <a:t>Module 1: Présentation du PL/SQL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611560" y="980728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PL/SQL = Procedural Language extensions to SQL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3923928" y="4581128"/>
            <a:ext cx="4824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Le END répond au BEGIN précédent, il marque la fin du script. 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539552" y="2204864"/>
            <a:ext cx="2736304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 smtClean="0"/>
              <a:t>[DECLARE] </a:t>
            </a:r>
          </a:p>
          <a:p>
            <a:r>
              <a:rPr lang="fr-FR" sz="2000" b="1" dirty="0" smtClean="0"/>
              <a:t>.......... </a:t>
            </a:r>
          </a:p>
          <a:p>
            <a:r>
              <a:rPr lang="fr-FR" sz="2000" b="1" dirty="0" smtClean="0"/>
              <a:t>.......... </a:t>
            </a:r>
          </a:p>
          <a:p>
            <a:r>
              <a:rPr lang="fr-FR" sz="2000" b="1" dirty="0" smtClean="0"/>
              <a:t>BEGIN</a:t>
            </a:r>
          </a:p>
          <a:p>
            <a:r>
              <a:rPr lang="fr-FR" sz="2000" b="1" dirty="0" smtClean="0"/>
              <a:t> ..........</a:t>
            </a:r>
          </a:p>
          <a:p>
            <a:r>
              <a:rPr lang="fr-FR" sz="2000" b="1" dirty="0" smtClean="0"/>
              <a:t>.......... </a:t>
            </a:r>
          </a:p>
          <a:p>
            <a:r>
              <a:rPr lang="fr-FR" sz="2000" b="1" dirty="0" smtClean="0"/>
              <a:t>[EXCEPTION] </a:t>
            </a:r>
          </a:p>
          <a:p>
            <a:r>
              <a:rPr lang="fr-FR" sz="2000" b="1" dirty="0" smtClean="0"/>
              <a:t>.......... </a:t>
            </a:r>
          </a:p>
          <a:p>
            <a:r>
              <a:rPr lang="fr-FR" sz="2000" b="1" dirty="0" smtClean="0"/>
              <a:t>.......... </a:t>
            </a:r>
          </a:p>
          <a:p>
            <a:r>
              <a:rPr lang="fr-FR" sz="2000" b="1" dirty="0" smtClean="0"/>
              <a:t>END ; </a:t>
            </a:r>
          </a:p>
          <a:p>
            <a:r>
              <a:rPr lang="fr-FR" sz="2000" b="1" dirty="0" smtClean="0"/>
              <a:t>/ 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39552" y="1556792"/>
            <a:ext cx="2822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Syntaxe d’un bloc Pl/SQL</a:t>
            </a:r>
            <a:endParaRPr lang="fr-FR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3923928" y="2132856"/>
            <a:ext cx="496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La zone DECLARE sert à la déclaration des variables, des constantes, ou des curseurs 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3923928" y="292494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La zone BEGIN constitue le corps du programme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3923928" y="3645024"/>
            <a:ext cx="4896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La zone EXCEPTION permet de préciser les actions à entreprendre lorsque des erreurs sont rencontrées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3923928" y="5373216"/>
            <a:ext cx="4502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Le / permet de terminer le bloc PL/SQL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348880"/>
            <a:ext cx="80648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Toutes les requêtes SQL sont associées à un curseur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Ce curseur représente la zone mémoire utilisée pour </a:t>
            </a:r>
            <a:r>
              <a:rPr lang="fr-FR" sz="2000" i="1" dirty="0" smtClean="0"/>
              <a:t>analyser et exécuter la requête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Le curseur peut être implicite (pas déclaré par l’utilisateur) ou explicite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Les curseurs explicites servent à retourner plusieurs lignes avec un select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611560" y="1556792"/>
            <a:ext cx="1815049" cy="5062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prstClr val="black"/>
                </a:solidFill>
              </a:rPr>
              <a:t>Fonctionnalités</a:t>
            </a:r>
            <a:endParaRPr lang="fr-FR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91683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DECLARATION </a:t>
            </a:r>
            <a:r>
              <a:rPr lang="fr-FR" sz="2000" dirty="0"/>
              <a:t>(DECLARE)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OUVERTURE (OPEN)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DEFILEMENT DES DONNEES (FETCH)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FERMETURE (CLOSE) 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395536" y="1268760"/>
            <a:ext cx="3624197" cy="5062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Les étapes de la vie d’un curseur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5576" y="5157192"/>
            <a:ext cx="9433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 </a:t>
            </a:r>
            <a:r>
              <a:rPr lang="fr-FR" sz="2000" b="1" i="1" dirty="0"/>
              <a:t>Syntaxe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CURSOR &lt;</a:t>
            </a:r>
            <a:r>
              <a:rPr lang="fr-FR" sz="2000" dirty="0" err="1"/>
              <a:t>nom_curseur</a:t>
            </a:r>
            <a:r>
              <a:rPr lang="fr-FR" sz="2000" dirty="0"/>
              <a:t>&gt; [ ( &lt;</a:t>
            </a:r>
            <a:r>
              <a:rPr lang="fr-FR" sz="2000" dirty="0" err="1"/>
              <a:t>nom_parametre</a:t>
            </a:r>
            <a:r>
              <a:rPr lang="fr-FR" sz="2000" dirty="0"/>
              <a:t>&gt; TYPE [ , . . . </a:t>
            </a:r>
            <a:r>
              <a:rPr lang="fr-FR" sz="2000" dirty="0" smtClean="0"/>
              <a:t>])] IS &lt;</a:t>
            </a:r>
            <a:r>
              <a:rPr lang="fr-FR" sz="2000" dirty="0" err="1"/>
              <a:t>requête_SQL</a:t>
            </a:r>
            <a:r>
              <a:rPr lang="fr-FR" sz="2000" dirty="0"/>
              <a:t>&gt;;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4077072"/>
            <a:ext cx="1409360" cy="5062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Déclaration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83568" y="4653136"/>
            <a:ext cx="73803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Consiste à nommer un curseur et à lui associer une requête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1640" y="2204864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Tous les curseurs ont des attributs que l’utilisateur peut utiliser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n%ROWCOUNT : nombre de lignes traitées par le curseur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n %FOUND : vrai si au moins une ligne a été traitée par la requête ou le dernier </a:t>
            </a:r>
            <a:r>
              <a:rPr lang="fr-FR" sz="2000" dirty="0" err="1" smtClean="0"/>
              <a:t>fetch</a:t>
            </a:r>
            <a:endParaRPr lang="fr-FR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n%NOTFOUND : vrai si aucune ligne n’a été traitée par la requête ou le dernier </a:t>
            </a:r>
            <a:r>
              <a:rPr lang="fr-FR" sz="2000" dirty="0" err="1" smtClean="0"/>
              <a:t>fetch</a:t>
            </a:r>
            <a:endParaRPr lang="fr-FR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n %ISOPEN : vrai si le curseur est ouvert (utile seulement pour les curseurs explicites)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  <p:sp>
        <p:nvSpPr>
          <p:cNvPr id="8" name="Rectangle 7"/>
          <p:cNvSpPr/>
          <p:nvPr/>
        </p:nvSpPr>
        <p:spPr>
          <a:xfrm>
            <a:off x="467544" y="1484784"/>
            <a:ext cx="2265941" cy="46487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Attributs des curseurs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2708920"/>
            <a:ext cx="77048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OPEN &lt;</a:t>
            </a:r>
            <a:r>
              <a:rPr lang="fr-FR" sz="2000" dirty="0" err="1" smtClean="0"/>
              <a:t>nom_du_curseur</a:t>
            </a:r>
            <a:r>
              <a:rPr lang="fr-FR" sz="2000" dirty="0" smtClean="0"/>
              <a:t>&gt; 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À l'issue de cette ouverture du curseur, on a une ou plusieurs lignes de données accessibles.</a:t>
            </a:r>
            <a:br>
              <a:rPr lang="fr-FR" sz="2000" dirty="0" smtClean="0"/>
            </a:br>
            <a:r>
              <a:rPr lang="fr-FR" sz="2000" dirty="0" smtClean="0"/>
              <a:t>On peut ouvrir plusieurs curseurs en même temps, mais il y a une limite fixée par la constante OPEN_CURSORS (valeur par défaut : 50).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539552" y="1772816"/>
            <a:ext cx="2723887" cy="506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Ouverture d’un curseur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44824"/>
            <a:ext cx="8964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FETCH &lt;</a:t>
            </a:r>
            <a:r>
              <a:rPr lang="fr-FR" sz="2000" dirty="0" err="1" smtClean="0"/>
              <a:t>nom_du_curseur</a:t>
            </a:r>
            <a:r>
              <a:rPr lang="fr-FR" sz="2000" dirty="0" smtClean="0"/>
              <a:t>&gt; INTO &lt;variable1&gt;,&lt;variable2&gt; 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Il doit y avoir autant de variables qu'on a de champs interrogés par le SELECT.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  <p:sp>
        <p:nvSpPr>
          <p:cNvPr id="4" name="Rectangle 3"/>
          <p:cNvSpPr/>
          <p:nvPr/>
        </p:nvSpPr>
        <p:spPr>
          <a:xfrm>
            <a:off x="395536" y="1124744"/>
            <a:ext cx="4713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Récupération des lignes dans des variables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3645024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FETCH &lt;</a:t>
            </a:r>
            <a:r>
              <a:rPr lang="fr-FR" sz="2000" dirty="0" err="1" smtClean="0"/>
              <a:t>nom_du_curseur</a:t>
            </a:r>
            <a:r>
              <a:rPr lang="fr-FR" sz="2000" dirty="0" smtClean="0"/>
              <a:t>&gt; INTO &lt;enregistrement&gt; 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Un enregistrement est une variable spéciale permettant de stocker une ligne de plusieurs champs.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967335"/>
            <a:ext cx="6318448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Récupération des lignes dans un enregistrement 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683568" y="4149080"/>
            <a:ext cx="8460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Remarque</a:t>
            </a:r>
            <a:r>
              <a:rPr lang="fr-FR" sz="2000" dirty="0" smtClean="0"/>
              <a:t> : Quand on ouvre le curseur, c'est la première ligne qui est pointée. Ensuite, à chaque FETCH, on passe à la ligne suivante. Pour savoir combien de lignes on a déjà récupérées, il faut utiliser l'attribut %ROWCOUNT.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683568" y="119675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Fonctionnement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83568" y="5589240"/>
            <a:ext cx="1388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Fermeture</a:t>
            </a:r>
            <a:r>
              <a:rPr lang="fr-FR" sz="2000" b="1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83568" y="6093296"/>
            <a:ext cx="3488455" cy="496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 smtClean="0">
                <a:solidFill>
                  <a:srgbClr val="000000"/>
                </a:solidFill>
                <a:latin typeface="courier"/>
                <a:cs typeface="Arial" pitchFamily="34" charset="0"/>
              </a:rPr>
              <a:t>CLOSE &lt;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  <a:cs typeface="Arial" pitchFamily="34" charset="0"/>
              </a:rPr>
              <a:t>nom_du_curseur</a:t>
            </a:r>
            <a:r>
              <a:rPr lang="fr-FR" sz="2000" dirty="0" smtClean="0">
                <a:solidFill>
                  <a:srgbClr val="000000"/>
                </a:solidFill>
                <a:latin typeface="courier"/>
                <a:cs typeface="Arial" pitchFamily="34" charset="0"/>
              </a:rPr>
              <a:t>&gt; ;</a:t>
            </a:r>
            <a:endParaRPr lang="fr-FR" sz="2000" b="1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1700808"/>
            <a:ext cx="83884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Pour traiter les select qui renvoient plusieurs lignes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Ils doivent être déclarés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Le code doit les utiliser explicitement avec les ordres OPEN, FETCH et CLOSE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Le plus souvent on les utilise dans une boucle dont on sort quand l’attribut NOTFOUND du curseur est vrai</a:t>
            </a:r>
            <a:endParaRPr lang="fr-FR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7544" y="2132856"/>
            <a:ext cx="651621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 smtClean="0"/>
              <a:t>DECLARE</a:t>
            </a:r>
            <a:br>
              <a:rPr lang="fr-FR" sz="2000" dirty="0" smtClean="0"/>
            </a:br>
            <a:r>
              <a:rPr lang="fr-FR" sz="2000" dirty="0" smtClean="0"/>
              <a:t>CURSOR </a:t>
            </a:r>
            <a:r>
              <a:rPr lang="fr-FR" sz="2000" dirty="0" err="1" smtClean="0"/>
              <a:t>List_client</a:t>
            </a:r>
            <a:r>
              <a:rPr lang="fr-FR" sz="2000" dirty="0" smtClean="0"/>
              <a:t> IS </a:t>
            </a:r>
            <a:br>
              <a:rPr lang="fr-FR" sz="2000" dirty="0" smtClean="0"/>
            </a:br>
            <a:r>
              <a:rPr lang="fr-FR" sz="2000" dirty="0" smtClean="0"/>
              <a:t>SELECT * FROM client WHERE Sexe=‘M';</a:t>
            </a:r>
            <a:br>
              <a:rPr lang="fr-FR" sz="2000" dirty="0" smtClean="0"/>
            </a:br>
            <a:r>
              <a:rPr lang="fr-FR" sz="2000" dirty="0" err="1" smtClean="0"/>
              <a:t>ma_liste</a:t>
            </a:r>
            <a:r>
              <a:rPr lang="fr-FR" sz="2000" dirty="0" smtClean="0"/>
              <a:t> Client%ROWTYPE;</a:t>
            </a:r>
            <a:br>
              <a:rPr lang="fr-FR" sz="2000" dirty="0" smtClean="0"/>
            </a:br>
            <a:r>
              <a:rPr lang="fr-FR" sz="2000" dirty="0" smtClean="0"/>
              <a:t>BEGIN</a:t>
            </a:r>
            <a:br>
              <a:rPr lang="fr-FR" sz="2000" dirty="0" smtClean="0"/>
            </a:br>
            <a:r>
              <a:rPr lang="fr-FR" sz="2000" dirty="0" smtClean="0"/>
              <a:t>	OPEN </a:t>
            </a:r>
            <a:r>
              <a:rPr lang="fr-FR" sz="2000" dirty="0" err="1" smtClean="0"/>
              <a:t>List_client</a:t>
            </a:r>
            <a:r>
              <a:rPr lang="fr-FR" sz="2000" dirty="0" smtClean="0"/>
              <a:t> ;</a:t>
            </a:r>
            <a:br>
              <a:rPr lang="fr-FR" sz="2000" dirty="0" smtClean="0"/>
            </a:br>
            <a:r>
              <a:rPr lang="fr-FR" sz="2000" dirty="0" smtClean="0"/>
              <a:t>	LOOP</a:t>
            </a:r>
            <a:br>
              <a:rPr lang="fr-FR" sz="2000" dirty="0" smtClean="0"/>
            </a:br>
            <a:r>
              <a:rPr lang="fr-FR" sz="2000" dirty="0" smtClean="0"/>
              <a:t>		FETCH </a:t>
            </a:r>
            <a:r>
              <a:rPr lang="fr-FR" sz="2000" dirty="0" err="1" smtClean="0"/>
              <a:t>List_client</a:t>
            </a:r>
            <a:r>
              <a:rPr lang="fr-FR" sz="2000" dirty="0" smtClean="0"/>
              <a:t> INTO </a:t>
            </a:r>
            <a:r>
              <a:rPr lang="fr-FR" sz="2000" dirty="0" err="1" smtClean="0"/>
              <a:t>ma_liste</a:t>
            </a:r>
            <a:r>
              <a:rPr lang="fr-FR" sz="2000" dirty="0" smtClean="0"/>
              <a:t>;</a:t>
            </a:r>
            <a:br>
              <a:rPr lang="fr-FR" sz="2000" dirty="0" smtClean="0"/>
            </a:br>
            <a:r>
              <a:rPr lang="fr-FR" sz="2000" dirty="0" smtClean="0"/>
              <a:t>		DBMS_OUTPUT.PUT_LINE(ma_liste.nom);</a:t>
            </a:r>
            <a:br>
              <a:rPr lang="fr-FR" sz="2000" dirty="0" smtClean="0"/>
            </a:br>
            <a:r>
              <a:rPr lang="fr-FR" sz="2000" dirty="0" smtClean="0"/>
              <a:t>		EXIT WHEN </a:t>
            </a:r>
            <a:r>
              <a:rPr lang="fr-FR" sz="2000" dirty="0" err="1" smtClean="0"/>
              <a:t>List_client</a:t>
            </a:r>
            <a:r>
              <a:rPr lang="fr-FR" sz="2000" dirty="0" smtClean="0"/>
              <a:t>%NOTFOUND;</a:t>
            </a:r>
            <a:br>
              <a:rPr lang="fr-FR" sz="2000" dirty="0" smtClean="0"/>
            </a:br>
            <a:r>
              <a:rPr lang="fr-FR" sz="2000" dirty="0" smtClean="0"/>
              <a:t>	END LOOP;</a:t>
            </a:r>
            <a:br>
              <a:rPr lang="fr-FR" sz="2000" dirty="0" smtClean="0"/>
            </a:br>
            <a:r>
              <a:rPr lang="fr-FR" sz="2000" dirty="0" smtClean="0"/>
              <a:t>	CLOSE </a:t>
            </a:r>
            <a:r>
              <a:rPr lang="fr-FR" sz="2000" dirty="0" err="1" smtClean="0"/>
              <a:t>List_client</a:t>
            </a:r>
            <a:r>
              <a:rPr lang="fr-FR" sz="2000" dirty="0" smtClean="0"/>
              <a:t> ;</a:t>
            </a:r>
            <a:br>
              <a:rPr lang="fr-FR" sz="2000" dirty="0" smtClean="0"/>
            </a:br>
            <a:r>
              <a:rPr lang="fr-FR" sz="2000" dirty="0" smtClean="0"/>
              <a:t>END;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1090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Exemple</a:t>
            </a:r>
            <a:endParaRPr lang="fr-FR" sz="20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1556792"/>
            <a:ext cx="6238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Pour afficher les noms de tous les clients de sexe masculin</a:t>
            </a:r>
            <a:endParaRPr lang="fr-FR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1772816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Ils sont tous nommés SQL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1403648" y="2348880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Exemple de curseur implicite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/>
              <a:t>DECLARE</a:t>
            </a:r>
          </a:p>
          <a:p>
            <a:pPr>
              <a:lnSpc>
                <a:spcPct val="150000"/>
              </a:lnSpc>
            </a:pPr>
            <a:r>
              <a:rPr lang="fr-FR" sz="2000" b="1" dirty="0" err="1" smtClean="0"/>
              <a:t>nb_lignes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integer</a:t>
            </a:r>
            <a:r>
              <a:rPr lang="fr-FR" sz="20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/>
              <a:t>BEGIN</a:t>
            </a:r>
          </a:p>
          <a:p>
            <a:pPr>
              <a:lnSpc>
                <a:spcPct val="150000"/>
              </a:lnSpc>
            </a:pPr>
            <a:r>
              <a:rPr lang="fr-FR" sz="2000" b="1" dirty="0" err="1" smtClean="0"/>
              <a:t>delete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from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clent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where</a:t>
            </a:r>
            <a:r>
              <a:rPr lang="fr-FR" sz="2000" b="1" dirty="0" smtClean="0"/>
              <a:t> sexe= ‘F’;</a:t>
            </a:r>
          </a:p>
          <a:p>
            <a:pPr>
              <a:lnSpc>
                <a:spcPct val="150000"/>
              </a:lnSpc>
            </a:pPr>
            <a:r>
              <a:rPr lang="fr-FR" sz="2000" b="1" dirty="0" err="1" smtClean="0"/>
              <a:t>nb_lignes</a:t>
            </a:r>
            <a:r>
              <a:rPr lang="fr-FR" sz="2000" b="1" dirty="0" smtClean="0"/>
              <a:t> := SQL%ROWCOUNT;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  <p:sp>
        <p:nvSpPr>
          <p:cNvPr id="6" name="Rectangle 5"/>
          <p:cNvSpPr/>
          <p:nvPr/>
        </p:nvSpPr>
        <p:spPr>
          <a:xfrm>
            <a:off x="755576" y="1268760"/>
            <a:ext cx="2615011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Les curseurs implicites 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52736"/>
            <a:ext cx="8496944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Remarque</a:t>
            </a:r>
            <a:r>
              <a:rPr lang="fr-FR" sz="2000" dirty="0" smtClean="0"/>
              <a:t> : Boucle FOR pour un curseur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Elle simplifie la programmation car elle évite d’utiliser explicitement les instruction open, </a:t>
            </a:r>
            <a:r>
              <a:rPr lang="fr-FR" sz="2000" dirty="0" err="1" smtClean="0"/>
              <a:t>fetch</a:t>
            </a:r>
            <a:r>
              <a:rPr lang="fr-FR" sz="2000" dirty="0" smtClean="0"/>
              <a:t>, close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En plus elle déclare implicitement une variable de type « </a:t>
            </a:r>
            <a:r>
              <a:rPr lang="fr-FR" sz="2000" dirty="0" err="1" smtClean="0"/>
              <a:t>row</a:t>
            </a:r>
            <a:r>
              <a:rPr lang="fr-FR" sz="2000" dirty="0" smtClean="0"/>
              <a:t> » associée au curseur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467544" y="3717032"/>
            <a:ext cx="68407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 smtClean="0"/>
              <a:t>Exemple</a:t>
            </a:r>
          </a:p>
          <a:p>
            <a:r>
              <a:rPr lang="fr-FR" sz="2000" dirty="0" err="1" smtClean="0"/>
              <a:t>declare</a:t>
            </a:r>
            <a:endParaRPr lang="fr-FR" sz="2000" dirty="0" smtClean="0"/>
          </a:p>
          <a:p>
            <a:r>
              <a:rPr lang="fr-FR" sz="2000" dirty="0" err="1" smtClean="0"/>
              <a:t>cursor</a:t>
            </a:r>
            <a:r>
              <a:rPr lang="fr-FR" sz="2000" dirty="0" smtClean="0"/>
              <a:t> c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en-US" sz="2000" dirty="0" smtClean="0"/>
              <a:t>select * from client </a:t>
            </a:r>
            <a:r>
              <a:rPr lang="fr-FR" sz="2000" dirty="0" err="1" smtClean="0"/>
              <a:t>where</a:t>
            </a:r>
            <a:r>
              <a:rPr lang="fr-FR" sz="2000" dirty="0" smtClean="0"/>
              <a:t> sexe= ‘M’;</a:t>
            </a:r>
          </a:p>
          <a:p>
            <a:r>
              <a:rPr lang="fr-FR" sz="2000" dirty="0" err="1" smtClean="0"/>
              <a:t>begin</a:t>
            </a:r>
            <a:endParaRPr lang="fr-FR" sz="2000" dirty="0" smtClean="0"/>
          </a:p>
          <a:p>
            <a:r>
              <a:rPr lang="en-US" sz="2000" dirty="0" smtClean="0"/>
              <a:t>	FOR </a:t>
            </a:r>
            <a:r>
              <a:rPr lang="en-US" sz="2000" dirty="0" err="1" smtClean="0"/>
              <a:t>maliste</a:t>
            </a:r>
            <a:r>
              <a:rPr lang="en-US" sz="2000" dirty="0" smtClean="0"/>
              <a:t> IN c LOOP</a:t>
            </a:r>
          </a:p>
          <a:p>
            <a:r>
              <a:rPr lang="fr-FR" sz="2000" dirty="0" smtClean="0"/>
              <a:t>		</a:t>
            </a:r>
            <a:r>
              <a:rPr lang="fr-FR" sz="2000" dirty="0" err="1" smtClean="0"/>
              <a:t>dbms_output</a:t>
            </a:r>
            <a:r>
              <a:rPr lang="fr-FR" sz="2000" dirty="0" smtClean="0"/>
              <a:t>.</a:t>
            </a:r>
            <a:r>
              <a:rPr lang="fr-FR" sz="2000" dirty="0" err="1" smtClean="0"/>
              <a:t>put_line</a:t>
            </a:r>
            <a:r>
              <a:rPr lang="fr-FR" sz="2000" dirty="0" smtClean="0"/>
              <a:t>(maliste.nom);</a:t>
            </a:r>
          </a:p>
          <a:p>
            <a:r>
              <a:rPr lang="fr-FR" sz="2000" dirty="0" smtClean="0"/>
              <a:t>	END LOOP;</a:t>
            </a:r>
          </a:p>
          <a:p>
            <a:r>
              <a:rPr lang="fr-FR" sz="2000" dirty="0" smtClean="0"/>
              <a:t>end;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772816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Un curseur paramétré peut servir plusieurs fois avec des valeurs </a:t>
            </a:r>
            <a:r>
              <a:rPr lang="fr-FR" sz="2000" smtClean="0"/>
              <a:t>des </a:t>
            </a:r>
            <a:r>
              <a:rPr lang="fr-FR" sz="2000" smtClean="0"/>
              <a:t>paramètres différents</a:t>
            </a:r>
            <a:endParaRPr lang="fr-FR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On doit fermer le curseur entre chaque utilisation de paramètres différents (sauf si on utilise « for » qui ferme automatiquement le curseur)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611560" y="908720"/>
            <a:ext cx="278743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Les Curseurs paramétrés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96752"/>
            <a:ext cx="348535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 smtClean="0"/>
              <a:t>Affichage : DBMS_OUTPUT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0"/>
            <a:ext cx="8064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 smtClean="0"/>
              <a:t>Module 1: Présentation du PL/SQL</a:t>
            </a:r>
            <a:endParaRPr lang="fr-FR" sz="4400" dirty="0"/>
          </a:p>
        </p:txBody>
      </p:sp>
      <p:sp>
        <p:nvSpPr>
          <p:cNvPr id="6" name="Rectangle 5"/>
          <p:cNvSpPr/>
          <p:nvPr/>
        </p:nvSpPr>
        <p:spPr>
          <a:xfrm>
            <a:off x="683568" y="1772816"/>
            <a:ext cx="8064896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Permet d’afficher une chaîne ou le contenu d’une variable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Par défaut, les fonctions d'affichage sont désactivées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Il faut les activer avec la commande  SET SERVEROUTPUT ON.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683568" y="3356992"/>
            <a:ext cx="75711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Exemple</a:t>
            </a:r>
          </a:p>
          <a:p>
            <a:r>
              <a:rPr lang="en-US" sz="2000" dirty="0" smtClean="0"/>
              <a:t>SET SERVEROUTPUT ON; </a:t>
            </a:r>
          </a:p>
          <a:p>
            <a:r>
              <a:rPr lang="en-US" sz="2000" dirty="0" smtClean="0"/>
              <a:t>BEGIN </a:t>
            </a:r>
          </a:p>
          <a:p>
            <a:r>
              <a:rPr lang="en-US" sz="2000" dirty="0" smtClean="0"/>
              <a:t>	DBMS_OUTPUT.PUTLINE(); </a:t>
            </a:r>
          </a:p>
          <a:p>
            <a:r>
              <a:rPr lang="en-US" sz="2000" dirty="0" smtClean="0"/>
              <a:t>END ;</a:t>
            </a:r>
          </a:p>
          <a:p>
            <a:r>
              <a:rPr lang="en-US" sz="2000" dirty="0" smtClean="0"/>
              <a:t> / 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755575" y="5877272"/>
            <a:ext cx="7571127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 LMD (langage de manipulation de données)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 Jamais d’instructions LDD (langage de définition des données)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611560" y="5445224"/>
            <a:ext cx="3427752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 smtClean="0"/>
              <a:t>Contenu d’un bloc PL/SQL 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273394"/>
            <a:ext cx="8064896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err="1" smtClean="0"/>
              <a:t>declare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err="1" smtClean="0"/>
              <a:t>cursor</a:t>
            </a:r>
            <a:r>
              <a:rPr lang="fr-FR" sz="2000" dirty="0" smtClean="0"/>
              <a:t>  c (</a:t>
            </a:r>
            <a:r>
              <a:rPr lang="fr-FR" sz="2000" dirty="0" err="1" smtClean="0"/>
              <a:t>vsexe</a:t>
            </a:r>
            <a:r>
              <a:rPr lang="fr-FR" sz="2000" dirty="0" smtClean="0"/>
              <a:t> char) </a:t>
            </a:r>
            <a:r>
              <a:rPr lang="fr-FR" sz="2000" dirty="0" err="1" smtClean="0"/>
              <a:t>is</a:t>
            </a:r>
            <a:r>
              <a:rPr lang="fr-FR" sz="2000" dirty="0" smtClean="0"/>
              <a:t> select * </a:t>
            </a:r>
            <a:r>
              <a:rPr lang="fr-FR" sz="2000" dirty="0" err="1" smtClean="0"/>
              <a:t>from</a:t>
            </a:r>
            <a:r>
              <a:rPr lang="fr-FR" sz="2000" dirty="0" smtClean="0"/>
              <a:t> Client </a:t>
            </a:r>
            <a:r>
              <a:rPr lang="fr-FR" sz="2000" dirty="0" err="1" smtClean="0"/>
              <a:t>where</a:t>
            </a:r>
            <a:r>
              <a:rPr lang="fr-FR" sz="2000" dirty="0" smtClean="0"/>
              <a:t> sexe= </a:t>
            </a:r>
            <a:r>
              <a:rPr lang="fr-FR" sz="2000" dirty="0" err="1" smtClean="0"/>
              <a:t>vsexe</a:t>
            </a:r>
            <a:r>
              <a:rPr lang="fr-FR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sz="2000" dirty="0" err="1" smtClean="0"/>
              <a:t>begin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    	</a:t>
            </a:r>
            <a:r>
              <a:rPr lang="fr-FR" sz="2000" dirty="0" err="1" smtClean="0"/>
              <a:t>dbms_output</a:t>
            </a:r>
            <a:r>
              <a:rPr lang="fr-FR" sz="2000" dirty="0" smtClean="0"/>
              <a:t>.</a:t>
            </a:r>
            <a:r>
              <a:rPr lang="fr-FR" sz="2000" dirty="0" err="1" smtClean="0"/>
              <a:t>put_line</a:t>
            </a:r>
            <a:r>
              <a:rPr lang="fr-FR" sz="2000" dirty="0" smtClean="0"/>
              <a:t>('Liste des garçons');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for </a:t>
            </a:r>
            <a:r>
              <a:rPr lang="fr-FR" sz="2000" dirty="0" err="1" smtClean="0"/>
              <a:t>maliste</a:t>
            </a:r>
            <a:r>
              <a:rPr lang="fr-FR" sz="2000" dirty="0" smtClean="0"/>
              <a:t> in c('M') </a:t>
            </a:r>
            <a:r>
              <a:rPr lang="fr-FR" sz="2000" dirty="0" err="1" smtClean="0"/>
              <a:t>loop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		</a:t>
            </a:r>
            <a:r>
              <a:rPr lang="fr-FR" sz="2000" dirty="0" err="1" smtClean="0"/>
              <a:t>dbms_output</a:t>
            </a:r>
            <a:r>
              <a:rPr lang="fr-FR" sz="2000" dirty="0" smtClean="0"/>
              <a:t>.</a:t>
            </a:r>
            <a:r>
              <a:rPr lang="fr-FR" sz="2000" dirty="0" err="1" smtClean="0"/>
              <a:t>put_line</a:t>
            </a:r>
            <a:r>
              <a:rPr lang="fr-FR" sz="2000" dirty="0" smtClean="0"/>
              <a:t>(maliste.nom);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end </a:t>
            </a:r>
            <a:r>
              <a:rPr lang="fr-FR" sz="2000" dirty="0" err="1" smtClean="0"/>
              <a:t>loop</a:t>
            </a:r>
            <a:r>
              <a:rPr lang="fr-FR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    	</a:t>
            </a:r>
            <a:r>
              <a:rPr lang="fr-FR" sz="2000" dirty="0" err="1" smtClean="0"/>
              <a:t>dbms_output</a:t>
            </a:r>
            <a:r>
              <a:rPr lang="fr-FR" sz="2000" dirty="0" smtClean="0"/>
              <a:t>.</a:t>
            </a:r>
            <a:r>
              <a:rPr lang="fr-FR" sz="2000" dirty="0" err="1" smtClean="0"/>
              <a:t>put_line</a:t>
            </a:r>
            <a:r>
              <a:rPr lang="fr-FR" sz="2000" dirty="0" smtClean="0"/>
              <a:t>('Liste des filles');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for </a:t>
            </a:r>
            <a:r>
              <a:rPr lang="fr-FR" sz="2000" dirty="0" err="1" smtClean="0"/>
              <a:t>maliste</a:t>
            </a:r>
            <a:r>
              <a:rPr lang="fr-FR" sz="2000" dirty="0" smtClean="0"/>
              <a:t> in c('F') </a:t>
            </a:r>
            <a:r>
              <a:rPr lang="fr-FR" sz="2000" dirty="0" err="1" smtClean="0"/>
              <a:t>loop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		</a:t>
            </a:r>
            <a:r>
              <a:rPr lang="fr-FR" sz="2000" dirty="0" err="1" smtClean="0"/>
              <a:t>dbms_output</a:t>
            </a:r>
            <a:r>
              <a:rPr lang="fr-FR" sz="2000" dirty="0" smtClean="0"/>
              <a:t>.</a:t>
            </a:r>
            <a:r>
              <a:rPr lang="fr-FR" sz="2000" dirty="0" err="1" smtClean="0"/>
              <a:t>put_line</a:t>
            </a:r>
            <a:r>
              <a:rPr lang="fr-FR" sz="2000" dirty="0" smtClean="0"/>
              <a:t>(maliste.nom);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end </a:t>
            </a:r>
            <a:r>
              <a:rPr lang="fr-FR" sz="2000" dirty="0" err="1" smtClean="0"/>
              <a:t>loop</a:t>
            </a:r>
            <a:r>
              <a:rPr lang="fr-FR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end;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  <p:sp>
        <p:nvSpPr>
          <p:cNvPr id="4" name="Rectangle 3"/>
          <p:cNvSpPr/>
          <p:nvPr/>
        </p:nvSpPr>
        <p:spPr>
          <a:xfrm>
            <a:off x="395536" y="836712"/>
            <a:ext cx="109062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Exemple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268760"/>
            <a:ext cx="8820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Remarque : Ligne courante d’un curseur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La ligne courante d’un curseur est déplacée à chaque appel de l’instruction </a:t>
            </a:r>
            <a:r>
              <a:rPr lang="fr-FR" sz="2000" b="1" dirty="0" err="1" smtClean="0"/>
              <a:t>fetch</a:t>
            </a:r>
            <a:endParaRPr lang="fr-FR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On est parfois amené à modifier la ligne courante pendant le parcours du curseur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Pour cela on peut utiliser la clause « </a:t>
            </a:r>
            <a:r>
              <a:rPr lang="fr-FR" sz="2000" b="1" dirty="0" err="1" smtClean="0"/>
              <a:t>where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current</a:t>
            </a:r>
            <a:r>
              <a:rPr lang="fr-FR" sz="2000" b="1" dirty="0" smtClean="0"/>
              <a:t> of » </a:t>
            </a:r>
            <a:r>
              <a:rPr lang="fr-FR" sz="2000" dirty="0" smtClean="0"/>
              <a:t>pour désigner cette ligne  courante dans un ordre LMD (insert, update, </a:t>
            </a:r>
            <a:r>
              <a:rPr lang="fr-FR" sz="2000" dirty="0" err="1" smtClean="0"/>
              <a:t>delete</a:t>
            </a:r>
            <a:r>
              <a:rPr lang="fr-FR" sz="2000" dirty="0" smtClean="0"/>
              <a:t>)</a:t>
            </a:r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988840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FOR UPDATE [OF </a:t>
            </a:r>
            <a:r>
              <a:rPr lang="fr-FR" sz="2000" b="1" i="1" dirty="0" smtClean="0"/>
              <a:t>col1, col2,…]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Cette clause bloque toute la ligne ou seulement les colonnes spécifiées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Les autres transactions ne pourront modifier les valeurs tant que le curseur n’aura pas quitté cette ligne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475656" y="0"/>
            <a:ext cx="5799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5: Les curseurs 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683568" y="1196752"/>
            <a:ext cx="1389098" cy="4648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FOR UPDATE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556792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Exemple</a:t>
            </a:r>
          </a:p>
          <a:p>
            <a:r>
              <a:rPr lang="fr-FR" b="1" dirty="0" smtClean="0"/>
              <a:t>DECLARE</a:t>
            </a:r>
          </a:p>
          <a:p>
            <a:r>
              <a:rPr lang="fr-FR" b="1" dirty="0" smtClean="0"/>
              <a:t>CURSOR c IS</a:t>
            </a:r>
          </a:p>
          <a:p>
            <a:r>
              <a:rPr lang="fr-FR" b="1" dirty="0" smtClean="0"/>
              <a:t>select </a:t>
            </a:r>
            <a:r>
              <a:rPr lang="fr-FR" b="1" dirty="0" err="1" smtClean="0"/>
              <a:t>matr</a:t>
            </a:r>
            <a:r>
              <a:rPr lang="fr-FR" b="1" dirty="0" smtClean="0"/>
              <a:t>, nome, sal </a:t>
            </a:r>
            <a:r>
              <a:rPr lang="fr-FR" b="1" dirty="0" err="1" smtClean="0"/>
              <a:t>from</a:t>
            </a:r>
            <a:r>
              <a:rPr lang="fr-FR" b="1" dirty="0" smtClean="0"/>
              <a:t> </a:t>
            </a:r>
            <a:r>
              <a:rPr lang="fr-FR" b="1" dirty="0" err="1" smtClean="0"/>
              <a:t>emp</a:t>
            </a:r>
            <a:r>
              <a:rPr lang="fr-FR" b="1" dirty="0" smtClean="0"/>
              <a:t> </a:t>
            </a:r>
            <a:r>
              <a:rPr lang="fr-FR" b="1" dirty="0" err="1" smtClean="0"/>
              <a:t>where</a:t>
            </a:r>
            <a:r>
              <a:rPr lang="fr-FR" b="1" dirty="0" smtClean="0"/>
              <a:t> </a:t>
            </a:r>
            <a:r>
              <a:rPr lang="fr-FR" b="1" dirty="0" err="1" smtClean="0"/>
              <a:t>dept</a:t>
            </a:r>
            <a:r>
              <a:rPr lang="fr-FR" b="1" dirty="0" smtClean="0"/>
              <a:t> = 10</a:t>
            </a:r>
          </a:p>
          <a:p>
            <a:r>
              <a:rPr lang="fr-FR" b="1" dirty="0" smtClean="0"/>
              <a:t>FOR UPDATE OF emp.sal;</a:t>
            </a:r>
          </a:p>
          <a:p>
            <a:r>
              <a:rPr lang="fr-FR" b="1" dirty="0" smtClean="0"/>
              <a:t>…</a:t>
            </a:r>
          </a:p>
          <a:p>
            <a:r>
              <a:rPr lang="en-US" b="1" dirty="0" smtClean="0"/>
              <a:t>if </a:t>
            </a:r>
            <a:r>
              <a:rPr lang="en-US" b="1" dirty="0" err="1" smtClean="0"/>
              <a:t>salaire</a:t>
            </a:r>
            <a:r>
              <a:rPr lang="en-US" b="1" dirty="0" smtClean="0"/>
              <a:t> is not null then</a:t>
            </a:r>
          </a:p>
          <a:p>
            <a:r>
              <a:rPr lang="fr-FR" b="1" dirty="0" smtClean="0"/>
              <a:t>total := total + salaire;</a:t>
            </a:r>
          </a:p>
          <a:p>
            <a:r>
              <a:rPr lang="fr-FR" b="1" dirty="0" err="1" smtClean="0"/>
              <a:t>else</a:t>
            </a:r>
            <a:r>
              <a:rPr lang="fr-FR" b="1" dirty="0" smtClean="0"/>
              <a:t> -- met 0 à la place de </a:t>
            </a:r>
            <a:r>
              <a:rPr lang="fr-FR" b="1" dirty="0" err="1" smtClean="0"/>
              <a:t>null</a:t>
            </a:r>
            <a:endParaRPr lang="fr-FR" b="1" dirty="0" smtClean="0"/>
          </a:p>
          <a:p>
            <a:r>
              <a:rPr lang="fr-FR" b="1" dirty="0" smtClean="0"/>
              <a:t>update </a:t>
            </a:r>
            <a:r>
              <a:rPr lang="fr-FR" b="1" dirty="0" err="1" smtClean="0"/>
              <a:t>emp</a:t>
            </a:r>
            <a:r>
              <a:rPr lang="fr-FR" b="1" dirty="0" smtClean="0"/>
              <a:t> set sal = 0</a:t>
            </a:r>
          </a:p>
          <a:p>
            <a:r>
              <a:rPr lang="fr-FR" b="1" dirty="0" err="1" smtClean="0"/>
              <a:t>where</a:t>
            </a:r>
            <a:r>
              <a:rPr lang="fr-FR" b="1" dirty="0" smtClean="0"/>
              <a:t> </a:t>
            </a:r>
            <a:r>
              <a:rPr lang="fr-FR" b="1" dirty="0" err="1" smtClean="0"/>
              <a:t>current</a:t>
            </a:r>
            <a:r>
              <a:rPr lang="fr-FR" b="1" dirty="0" smtClean="0"/>
              <a:t> of c;</a:t>
            </a:r>
          </a:p>
          <a:p>
            <a:r>
              <a:rPr lang="fr-FR" b="1" dirty="0" smtClean="0"/>
              <a:t>end if;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24744"/>
            <a:ext cx="2853089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Déclaration des variables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51520" y="0"/>
            <a:ext cx="85538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2: Les variables et les types </a:t>
            </a:r>
            <a:endParaRPr lang="fr-FR" sz="4400" dirty="0"/>
          </a:p>
        </p:txBody>
      </p:sp>
      <p:sp>
        <p:nvSpPr>
          <p:cNvPr id="7" name="Rectangle 6"/>
          <p:cNvSpPr/>
          <p:nvPr/>
        </p:nvSpPr>
        <p:spPr>
          <a:xfrm>
            <a:off x="467544" y="1772816"/>
            <a:ext cx="2736304" cy="34778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 smtClean="0"/>
              <a:t>[DECLARE] </a:t>
            </a:r>
          </a:p>
          <a:p>
            <a:r>
              <a:rPr lang="fr-FR" sz="2000" dirty="0" smtClean="0"/>
              <a:t>.......... </a:t>
            </a:r>
          </a:p>
          <a:p>
            <a:r>
              <a:rPr lang="fr-FR" sz="2000" dirty="0" smtClean="0"/>
              <a:t>.......... </a:t>
            </a:r>
          </a:p>
          <a:p>
            <a:r>
              <a:rPr lang="fr-FR" sz="2000" dirty="0" smtClean="0"/>
              <a:t>BEGIN</a:t>
            </a:r>
          </a:p>
          <a:p>
            <a:r>
              <a:rPr lang="fr-FR" sz="2000" dirty="0" smtClean="0"/>
              <a:t> ..........</a:t>
            </a:r>
          </a:p>
          <a:p>
            <a:r>
              <a:rPr lang="fr-FR" sz="2000" dirty="0" smtClean="0"/>
              <a:t>.......... </a:t>
            </a:r>
          </a:p>
          <a:p>
            <a:r>
              <a:rPr lang="fr-FR" sz="2000" dirty="0" smtClean="0"/>
              <a:t>[EXCEPTION] </a:t>
            </a:r>
          </a:p>
          <a:p>
            <a:r>
              <a:rPr lang="fr-FR" sz="2000" dirty="0" smtClean="0"/>
              <a:t>.......... </a:t>
            </a:r>
          </a:p>
          <a:p>
            <a:r>
              <a:rPr lang="fr-FR" sz="2000" dirty="0" smtClean="0"/>
              <a:t>.......... </a:t>
            </a:r>
          </a:p>
          <a:p>
            <a:r>
              <a:rPr lang="fr-FR" sz="2000" dirty="0" smtClean="0"/>
              <a:t>END ; </a:t>
            </a:r>
          </a:p>
          <a:p>
            <a:r>
              <a:rPr lang="fr-FR" sz="2000" dirty="0" smtClean="0"/>
              <a:t>/ </a:t>
            </a:r>
            <a:endParaRPr lang="fr-FR" sz="2000" dirty="0"/>
          </a:p>
        </p:txBody>
      </p:sp>
      <p:sp>
        <p:nvSpPr>
          <p:cNvPr id="8" name="Flèche gauche 7"/>
          <p:cNvSpPr/>
          <p:nvPr/>
        </p:nvSpPr>
        <p:spPr>
          <a:xfrm>
            <a:off x="1907704" y="2420888"/>
            <a:ext cx="79208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9" name="ZoneTexte 8"/>
          <p:cNvSpPr txBox="1"/>
          <p:nvPr/>
        </p:nvSpPr>
        <p:spPr>
          <a:xfrm>
            <a:off x="2699792" y="234888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ICI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4175448" y="1772816"/>
            <a:ext cx="49685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Longueur &lt;= 30 caractères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Composé des lettres A-Z, chiffres de 1-9, « $ », « _ » ou « # »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Doit commencer par une lettre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Ne doit pas être un mot réservé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467544" y="609329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&lt;Nom variable&gt; [CONSTANT] &lt; Type&gt; [NOT NULL] [:= &lt; valeur initiale&gt;];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>
            <a:off x="4067944" y="1124744"/>
            <a:ext cx="2916504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Nommage d’une variable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544" y="5589240"/>
            <a:ext cx="1012393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Syntaxe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3419571"/>
            <a:ext cx="741682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Il existe plusieurs catégories de types de variables :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simples (INTEGER, NUMBER, DATE, CHAR, BOOLEAN, VARCHAR, ...)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composées (RECORD, TABLE, VARRAY , NESTED TABLE)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référence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pointeur de LOB (CLOB, BLOB, BFILES, NCLOB )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700808"/>
            <a:ext cx="4320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&lt;variable&gt; := &lt;valeur&gt; ;</a:t>
            </a:r>
            <a:endParaRPr lang="fr-FR" sz="20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67544" y="33635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 Module 2: Les variables et les types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2564904"/>
            <a:ext cx="619268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Les différents TYPES de variables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95536" y="1196752"/>
            <a:ext cx="4448205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Affectation d’une valeur à une variable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1" y="1340768"/>
            <a:ext cx="2664296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 smtClean="0"/>
              <a:t>La portée des variables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899592" y="2060848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 Une variable est accessible dans le bloc dans lequel elle a été déclarée et dans les blocs secondaires (imbriqués)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899592" y="2996952"/>
            <a:ext cx="76695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 Si le nom d’une variables déclarée dans le bloc principal est réutilisé dans un bloc secondaire, c’est une nouvelle variable qui est créée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1560" y="3789040"/>
            <a:ext cx="3588051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 smtClean="0"/>
              <a:t>Déclaration d'un type tableau</a:t>
            </a:r>
            <a:endParaRPr lang="fr-FR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971600" y="4437112"/>
            <a:ext cx="7748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TYPE &lt;Nom du tableau&gt; IS VARRAY ( &lt;</a:t>
            </a:r>
            <a:r>
              <a:rPr lang="en-US" sz="2000" dirty="0" err="1" smtClean="0"/>
              <a:t>Taille</a:t>
            </a:r>
            <a:r>
              <a:rPr lang="en-US" sz="2000" dirty="0" smtClean="0"/>
              <a:t>&gt;) OF &lt;</a:t>
            </a:r>
            <a:r>
              <a:rPr lang="en-US" sz="2000" dirty="0" err="1" smtClean="0"/>
              <a:t>typeElements</a:t>
            </a:r>
            <a:r>
              <a:rPr lang="en-US" sz="2000" dirty="0" smtClean="0"/>
              <a:t>&gt; ;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1043608" y="5013176"/>
            <a:ext cx="6073115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 err="1" smtClean="0"/>
              <a:t>Exemple</a:t>
            </a:r>
            <a:r>
              <a:rPr lang="en-US" sz="2000" dirty="0" smtClean="0"/>
              <a:t> :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TYPE Tab_de_nombre IS VARRAY (10) OF NUMBER 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Vtab Tab_de_nombre ;</a:t>
            </a:r>
            <a:endParaRPr lang="fr-FR" sz="2000" dirty="0"/>
          </a:p>
        </p:txBody>
      </p:sp>
      <p:sp>
        <p:nvSpPr>
          <p:cNvPr id="11" name="Titre 4"/>
          <p:cNvSpPr>
            <a:spLocks noGrp="1"/>
          </p:cNvSpPr>
          <p:nvPr>
            <p:ph type="title"/>
          </p:nvPr>
        </p:nvSpPr>
        <p:spPr>
          <a:xfrm>
            <a:off x="467544" y="33635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 Module 2: Les variables et les types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412776"/>
            <a:ext cx="3182474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err="1" smtClean="0"/>
              <a:t>Creation</a:t>
            </a:r>
            <a:r>
              <a:rPr lang="fr-FR" sz="2000" b="1" dirty="0" smtClean="0"/>
              <a:t> d'un type structure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39552" y="213285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 smtClean="0"/>
              <a:t>TYPE &lt;</a:t>
            </a:r>
            <a:r>
              <a:rPr lang="fr-FR" sz="2000" dirty="0" err="1" smtClean="0"/>
              <a:t>nomType</a:t>
            </a:r>
            <a:r>
              <a:rPr lang="fr-FR" sz="2000" dirty="0" smtClean="0"/>
              <a:t> &gt; IS RECORD</a:t>
            </a:r>
          </a:p>
          <a:p>
            <a:r>
              <a:rPr lang="fr-FR" sz="2000" dirty="0" smtClean="0"/>
              <a:t>(</a:t>
            </a:r>
          </a:p>
          <a:p>
            <a:r>
              <a:rPr lang="fr-FR" sz="2000" dirty="0" smtClean="0"/>
              <a:t>	&lt;Champ 1&gt; &lt;Type&gt;</a:t>
            </a:r>
          </a:p>
          <a:p>
            <a:r>
              <a:rPr lang="fr-FR" sz="2000" dirty="0" smtClean="0"/>
              <a:t>		.</a:t>
            </a:r>
          </a:p>
          <a:p>
            <a:r>
              <a:rPr lang="fr-FR" sz="2000" dirty="0" smtClean="0"/>
              <a:t>		.	</a:t>
            </a:r>
          </a:p>
          <a:p>
            <a:r>
              <a:rPr lang="fr-FR" sz="2000" dirty="0" smtClean="0"/>
              <a:t>	 &lt;Champ N&gt; &lt;Type&gt;</a:t>
            </a:r>
          </a:p>
          <a:p>
            <a:r>
              <a:rPr lang="fr-FR" sz="2000" dirty="0" smtClean="0"/>
              <a:t>) ;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4788024" y="2132856"/>
            <a:ext cx="3528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TYPE Etudiant  IS RECORD</a:t>
            </a:r>
          </a:p>
          <a:p>
            <a:r>
              <a:rPr lang="fr-FR" sz="2000" dirty="0" smtClean="0"/>
              <a:t>(</a:t>
            </a:r>
          </a:p>
          <a:p>
            <a:r>
              <a:rPr lang="fr-FR" sz="2000" dirty="0" smtClean="0"/>
              <a:t>	Matricule </a:t>
            </a:r>
            <a:r>
              <a:rPr lang="fr-FR" sz="2000" dirty="0" err="1" smtClean="0"/>
              <a:t>Number</a:t>
            </a:r>
            <a:endParaRPr lang="fr-FR" sz="2000" dirty="0" smtClean="0"/>
          </a:p>
          <a:p>
            <a:r>
              <a:rPr lang="fr-FR" sz="2000" dirty="0" smtClean="0"/>
              <a:t>	Nom </a:t>
            </a:r>
            <a:r>
              <a:rPr lang="fr-FR" sz="2000" dirty="0" err="1" smtClean="0"/>
              <a:t>nChar</a:t>
            </a:r>
            <a:endParaRPr lang="fr-FR" sz="2000" dirty="0" smtClean="0"/>
          </a:p>
          <a:p>
            <a:r>
              <a:rPr lang="fr-FR" sz="2000" dirty="0" smtClean="0"/>
              <a:t>	</a:t>
            </a:r>
            <a:r>
              <a:rPr lang="fr-FR" sz="2000" dirty="0" err="1" smtClean="0"/>
              <a:t>Filiere</a:t>
            </a:r>
            <a:r>
              <a:rPr lang="fr-FR" sz="2000" dirty="0" smtClean="0"/>
              <a:t> </a:t>
            </a:r>
            <a:r>
              <a:rPr lang="fr-FR" sz="2000" dirty="0" err="1" smtClean="0"/>
              <a:t>nchar</a:t>
            </a:r>
            <a:r>
              <a:rPr lang="fr-FR" sz="2000" dirty="0" smtClean="0"/>
              <a:t>	</a:t>
            </a:r>
          </a:p>
          <a:p>
            <a:r>
              <a:rPr lang="fr-FR" sz="2000" dirty="0" smtClean="0"/>
              <a:t>	 &lt;Champ N&gt; &lt;Type&gt;</a:t>
            </a:r>
          </a:p>
          <a:p>
            <a:r>
              <a:rPr lang="fr-FR" sz="2000" dirty="0" smtClean="0"/>
              <a:t>) ;</a:t>
            </a:r>
            <a:endParaRPr lang="fr-FR" sz="2000" dirty="0"/>
          </a:p>
        </p:txBody>
      </p:sp>
      <p:sp>
        <p:nvSpPr>
          <p:cNvPr id="8" name="Titre 4"/>
          <p:cNvSpPr>
            <a:spLocks noGrp="1"/>
          </p:cNvSpPr>
          <p:nvPr>
            <p:ph type="title"/>
          </p:nvPr>
        </p:nvSpPr>
        <p:spPr>
          <a:xfrm>
            <a:off x="467544" y="33635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 Module 2: Les variables et les types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860032" y="1484784"/>
            <a:ext cx="1148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prstClr val="black"/>
                </a:solidFill>
              </a:rPr>
              <a:t>Exemple 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d’application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2564904"/>
            <a:ext cx="8532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Exercice 1 : </a:t>
            </a:r>
            <a:r>
              <a:rPr lang="fr-FR" sz="2000" dirty="0" smtClean="0"/>
              <a:t>Ecrivez un programme affectant les valeurs 1 et 2 a deux variables a et b, puis permutant les valeurs de ces deux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variables.</a:t>
            </a:r>
          </a:p>
          <a:p>
            <a:pPr>
              <a:lnSpc>
                <a:spcPct val="150000"/>
              </a:lnSpc>
            </a:pPr>
            <a:r>
              <a:rPr lang="fr-FR" sz="2000" b="1" i="1" dirty="0" smtClean="0"/>
              <a:t>Exercice 2</a:t>
            </a:r>
            <a:r>
              <a:rPr lang="fr-FR" sz="2000" dirty="0" smtClean="0"/>
              <a:t> : Ecrivez un programme plaçant la valeur 10 dans une variable a, puis </a:t>
            </a:r>
            <a:r>
              <a:rPr lang="fr-FR" sz="2000" dirty="0" err="1" smtClean="0"/>
              <a:t>achant</a:t>
            </a:r>
            <a:r>
              <a:rPr lang="fr-FR" sz="2000" dirty="0" smtClean="0"/>
              <a:t> la factorielle de a.</a:t>
            </a:r>
          </a:p>
          <a:p>
            <a:pPr>
              <a:lnSpc>
                <a:spcPct val="150000"/>
              </a:lnSpc>
            </a:pPr>
            <a:r>
              <a:rPr lang="fr-FR" sz="2000" b="1" i="1" dirty="0" smtClean="0"/>
              <a:t>Exercice 3</a:t>
            </a:r>
            <a:r>
              <a:rPr lang="fr-FR" sz="2000" dirty="0" smtClean="0"/>
              <a:t> : Ecrivez un programme plaçant les valeurs 48 et 84 dans deux variables a et b puis affichant le pgcd de a et b.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fr-FR" dirty="0" smtClean="0"/>
              <a:t>Exercices (Suite)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5536" y="1196752"/>
            <a:ext cx="87484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Exercice 4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1. Créez un type tableau pouvant contenir jusqu'a 50 entiers.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2. Créez une variable de ce type , faites une allocation dynamique et dimensionnez ce tableau a 20 emplacements.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3. Placez dans ce tableau la liste des 20 premiers carres parfaits : 1; 4; 9; 16; 25; : : :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4. Inversez l'ordre des éléments du tableau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5. Affichez le contenu du tableau.</a:t>
            </a:r>
          </a:p>
          <a:p>
            <a:pPr>
              <a:lnSpc>
                <a:spcPct val="150000"/>
              </a:lnSpc>
            </a:pPr>
            <a:r>
              <a:rPr lang="fr-FR" sz="2000" b="1" i="1" dirty="0" smtClean="0"/>
              <a:t>Exercice 5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Triez le tableau précédent avec la méthode du tri a bulle.</a:t>
            </a:r>
          </a:p>
          <a:p>
            <a:pPr>
              <a:lnSpc>
                <a:spcPct val="150000"/>
              </a:lnSpc>
            </a:pPr>
            <a:r>
              <a:rPr lang="fr-FR" sz="2000" b="1" i="1" dirty="0" smtClean="0"/>
              <a:t>Exercice 6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Recherchez, par dichotomie, si l‘élément 225 se trouve dans le tableau.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2120</Words>
  <Application>Microsoft Office PowerPoint</Application>
  <PresentationFormat>Affichage à l'écran (4:3)</PresentationFormat>
  <Paragraphs>310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Verdana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 Module 2: Les variables et les types </vt:lpstr>
      <vt:lpstr> Module 2: Les variables et les types </vt:lpstr>
      <vt:lpstr> Module 2: Les variables et les types </vt:lpstr>
      <vt:lpstr>Exercice d’application</vt:lpstr>
      <vt:lpstr>Exercices (Suite)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My pc</cp:lastModifiedBy>
  <cp:revision>111</cp:revision>
  <dcterms:created xsi:type="dcterms:W3CDTF">2018-01-22T15:21:51Z</dcterms:created>
  <dcterms:modified xsi:type="dcterms:W3CDTF">2019-08-09T14:31:29Z</dcterms:modified>
</cp:coreProperties>
</file>