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95" r:id="rId3"/>
    <p:sldId id="284" r:id="rId4"/>
    <p:sldId id="285" r:id="rId5"/>
    <p:sldId id="286" r:id="rId6"/>
    <p:sldId id="297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15/03/2019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15/03/2019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15/03/2019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15/03/2019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15/03/2019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15/03/2019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15/03/2019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15/03/2019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15/03/2019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15/03/2019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15/03/2019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64F29-BF71-4F94-94D9-163F7E5D908C}" type="datetimeFigureOut">
              <a:rPr lang="fr-FR" smtClean="0"/>
              <a:pPr/>
              <a:t>15/03/2019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0"/>
            <a:ext cx="85324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smtClean="0"/>
              <a:t>Module 6 : Les Exceptions ou la gestion des erreurs</a:t>
            </a:r>
            <a:endParaRPr lang="fr-FR" sz="4400" dirty="0"/>
          </a:p>
        </p:txBody>
      </p:sp>
      <p:sp>
        <p:nvSpPr>
          <p:cNvPr id="3" name="Rectangle 2"/>
          <p:cNvSpPr/>
          <p:nvPr/>
        </p:nvSpPr>
        <p:spPr>
          <a:xfrm>
            <a:off x="971600" y="2132856"/>
            <a:ext cx="69847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Une exception est une erreur qui survient durant une exécution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2 types d’exception 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2000" dirty="0" smtClean="0"/>
              <a:t> 	prédéfinie par Oracle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2000" dirty="0" smtClean="0"/>
              <a:t> 	définie par le programmeur</a:t>
            </a: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683568" y="4611231"/>
            <a:ext cx="74888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DECLARE</a:t>
            </a:r>
          </a:p>
          <a:p>
            <a:r>
              <a:rPr lang="fr-FR" sz="2000" dirty="0" smtClean="0"/>
              <a:t>-- définitions de variables</a:t>
            </a:r>
          </a:p>
          <a:p>
            <a:r>
              <a:rPr lang="fr-FR" sz="2000" dirty="0" smtClean="0"/>
              <a:t>BEGIN</a:t>
            </a:r>
          </a:p>
          <a:p>
            <a:r>
              <a:rPr lang="fr-FR" sz="2000" dirty="0" smtClean="0"/>
              <a:t>-- Les instructions à exécuter</a:t>
            </a:r>
          </a:p>
          <a:p>
            <a:r>
              <a:rPr lang="fr-FR" sz="2000" dirty="0" smtClean="0"/>
              <a:t>EXCEPTION</a:t>
            </a:r>
          </a:p>
          <a:p>
            <a:r>
              <a:rPr lang="fr-FR" sz="2000" dirty="0" smtClean="0"/>
              <a:t>-- La récupération des erreurs</a:t>
            </a:r>
          </a:p>
          <a:p>
            <a:r>
              <a:rPr lang="fr-FR" sz="2000" dirty="0" smtClean="0"/>
              <a:t>END;</a:t>
            </a:r>
            <a:endParaRPr lang="fr-FR" sz="2000" dirty="0"/>
          </a:p>
        </p:txBody>
      </p:sp>
      <p:sp>
        <p:nvSpPr>
          <p:cNvPr id="5" name="Rectangle 4"/>
          <p:cNvSpPr/>
          <p:nvPr/>
        </p:nvSpPr>
        <p:spPr>
          <a:xfrm>
            <a:off x="1043608" y="1772816"/>
            <a:ext cx="1543499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sz="2000" b="1" dirty="0" smtClean="0"/>
              <a:t>Présentation</a:t>
            </a:r>
            <a:endParaRPr lang="fr-FR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827584" y="4149080"/>
            <a:ext cx="3213252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b="1" dirty="0" smtClean="0"/>
              <a:t>Rappel de la structure d’un bloc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2708920"/>
            <a:ext cx="8208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DECLARE</a:t>
            </a:r>
          </a:p>
          <a:p>
            <a:r>
              <a:rPr lang="fr-FR" dirty="0" smtClean="0"/>
              <a:t>. . .</a:t>
            </a:r>
          </a:p>
          <a:p>
            <a:r>
              <a:rPr lang="fr-FR" dirty="0" smtClean="0"/>
              <a:t>BEGIN</a:t>
            </a:r>
          </a:p>
          <a:p>
            <a:r>
              <a:rPr lang="fr-FR" dirty="0" smtClean="0"/>
              <a:t>. . .</a:t>
            </a:r>
          </a:p>
          <a:p>
            <a:r>
              <a:rPr lang="fr-FR" dirty="0" smtClean="0"/>
              <a:t>EXCEPTION</a:t>
            </a:r>
          </a:p>
          <a:p>
            <a:r>
              <a:rPr lang="fr-FR" dirty="0" smtClean="0"/>
              <a:t>	WHEN &lt;</a:t>
            </a:r>
            <a:r>
              <a:rPr lang="fr-FR" dirty="0" err="1" smtClean="0"/>
              <a:t>nom_exception</a:t>
            </a:r>
            <a:r>
              <a:rPr lang="fr-FR" dirty="0" smtClean="0"/>
              <a:t>&gt; [ OR &lt;</a:t>
            </a:r>
            <a:r>
              <a:rPr lang="fr-FR" dirty="0" err="1" smtClean="0"/>
              <a:t>nom_exception</a:t>
            </a:r>
            <a:r>
              <a:rPr lang="fr-FR" dirty="0" smtClean="0"/>
              <a:t>&gt; . . . ]</a:t>
            </a:r>
          </a:p>
          <a:p>
            <a:r>
              <a:rPr lang="fr-FR" dirty="0" smtClean="0"/>
              <a:t>	THEN &lt;</a:t>
            </a:r>
            <a:r>
              <a:rPr lang="fr-FR" dirty="0" err="1" smtClean="0"/>
              <a:t>instructions_plsql</a:t>
            </a:r>
            <a:r>
              <a:rPr lang="fr-FR" dirty="0" smtClean="0"/>
              <a:t>&gt;;</a:t>
            </a:r>
          </a:p>
          <a:p>
            <a:r>
              <a:rPr lang="fr-FR" dirty="0" smtClean="0"/>
              <a:t>	. . .</a:t>
            </a:r>
          </a:p>
          <a:p>
            <a:r>
              <a:rPr lang="fr-FR" dirty="0" smtClean="0"/>
              <a:t>	[ WHEN OTHERS THEN &lt;</a:t>
            </a:r>
            <a:r>
              <a:rPr lang="fr-FR" dirty="0" err="1" smtClean="0"/>
              <a:t>instructions_plsql</a:t>
            </a:r>
            <a:r>
              <a:rPr lang="fr-FR" dirty="0" smtClean="0"/>
              <a:t>&gt; ; ]</a:t>
            </a:r>
          </a:p>
          <a:p>
            <a:r>
              <a:rPr lang="fr-FR" dirty="0" smtClean="0"/>
              <a:t>END;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1012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/>
              <a:t>Syntaxe</a:t>
            </a:r>
            <a:endParaRPr lang="fr-FR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611560" y="0"/>
            <a:ext cx="85324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smtClean="0"/>
              <a:t>Module 6 : Les Exceptions ou la gestion des erreurs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2060848"/>
            <a:ext cx="86764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Une exception ne provoque pas nécessairement l’arrêt du programme si elle est saisie par un bloc (dans la partie « EXCEPTION »)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Une exception non saisie remonte dans la procédure appelante (où elle peut être saisie)</a:t>
            </a:r>
            <a:endParaRPr lang="fr-FR" sz="2000" dirty="0"/>
          </a:p>
        </p:txBody>
      </p:sp>
      <p:sp>
        <p:nvSpPr>
          <p:cNvPr id="3" name="Rectangle 2"/>
          <p:cNvSpPr/>
          <p:nvPr/>
        </p:nvSpPr>
        <p:spPr>
          <a:xfrm>
            <a:off x="611560" y="4443104"/>
            <a:ext cx="74888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/>
              <a:t>NO_DATA_FOUND (Aucune données trouvée)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/>
              <a:t>TOO_MANY_ROWS (Plusieurs enregistrements sont retournés)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/>
              <a:t>VALUE_ERROR (erreur arithmétique)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/>
              <a:t>ZERO_DIVIDE (Division par zéro)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/>
              <a:t>OTHERS (Autre erreur non identifiée)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err="1" smtClean="0"/>
              <a:t>Etc</a:t>
            </a:r>
            <a:r>
              <a:rPr lang="fr-FR" dirty="0" smtClean="0"/>
              <a:t>….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51520" y="0"/>
            <a:ext cx="85324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smtClean="0"/>
              <a:t>Module 6 : Les Exceptions ou la gestion des erreurs</a:t>
            </a:r>
            <a:endParaRPr lang="fr-FR" sz="4400" dirty="0"/>
          </a:p>
        </p:txBody>
      </p:sp>
      <p:sp>
        <p:nvSpPr>
          <p:cNvPr id="5" name="Rectangle 4"/>
          <p:cNvSpPr/>
          <p:nvPr/>
        </p:nvSpPr>
        <p:spPr>
          <a:xfrm>
            <a:off x="539552" y="1484784"/>
            <a:ext cx="2312108" cy="5062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 smtClean="0"/>
              <a:t>Saisir une exception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11560" y="4077072"/>
            <a:ext cx="258231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sz="2000" b="1" dirty="0" smtClean="0"/>
              <a:t>Exceptions prédéfinies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5576" y="2276872"/>
            <a:ext cx="67687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BEGIN</a:t>
            </a:r>
          </a:p>
          <a:p>
            <a:r>
              <a:rPr lang="fr-FR" b="1" dirty="0" smtClean="0"/>
              <a:t>…</a:t>
            </a:r>
          </a:p>
          <a:p>
            <a:r>
              <a:rPr lang="fr-FR" b="1" dirty="0" smtClean="0"/>
              <a:t>EXCEPTION</a:t>
            </a:r>
          </a:p>
          <a:p>
            <a:r>
              <a:rPr lang="fr-FR" b="1" dirty="0" smtClean="0"/>
              <a:t>WHEN NO_DATA_FOUND THEN</a:t>
            </a:r>
          </a:p>
          <a:p>
            <a:r>
              <a:rPr lang="fr-FR" b="1" dirty="0" smtClean="0"/>
              <a:t>. . .</a:t>
            </a:r>
          </a:p>
          <a:p>
            <a:r>
              <a:rPr lang="fr-FR" b="1" dirty="0" smtClean="0"/>
              <a:t>WHEN TOO_MANY_ROWS THEN</a:t>
            </a:r>
          </a:p>
          <a:p>
            <a:r>
              <a:rPr lang="fr-FR" b="1" dirty="0" smtClean="0"/>
              <a:t>. . .</a:t>
            </a:r>
          </a:p>
          <a:p>
            <a:r>
              <a:rPr lang="fr-FR" b="1" dirty="0" smtClean="0"/>
              <a:t>WHEN OTHERS THEN -- optionnel</a:t>
            </a:r>
          </a:p>
          <a:p>
            <a:r>
              <a:rPr lang="fr-FR" b="1" dirty="0" smtClean="0"/>
              <a:t>. . .</a:t>
            </a:r>
          </a:p>
          <a:p>
            <a:r>
              <a:rPr lang="fr-FR" b="1" dirty="0" smtClean="0"/>
              <a:t>END;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51520" y="0"/>
            <a:ext cx="85324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smtClean="0"/>
              <a:t>Module 6 : Les Exceptions ou la gestion des erreurs</a:t>
            </a:r>
            <a:endParaRPr lang="fr-FR" sz="4400" dirty="0"/>
          </a:p>
        </p:txBody>
      </p:sp>
      <p:sp>
        <p:nvSpPr>
          <p:cNvPr id="5" name="Rectangle 4"/>
          <p:cNvSpPr/>
          <p:nvPr/>
        </p:nvSpPr>
        <p:spPr>
          <a:xfrm>
            <a:off x="827584" y="1844824"/>
            <a:ext cx="109062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sz="2000" b="1" dirty="0" smtClean="0"/>
              <a:t>Exemple</a:t>
            </a:r>
            <a:endParaRPr lang="fr-FR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4499992" y="2492896"/>
            <a:ext cx="44279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</a:t>
            </a:r>
            <a:r>
              <a:rPr lang="fr-FR" sz="2000" b="1" i="1" dirty="0" smtClean="0"/>
              <a:t>SQLCODE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 Permet de retrouver le code des exceptions Oracle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 </a:t>
            </a:r>
            <a:r>
              <a:rPr lang="fr-FR" sz="2000" b="1" i="1" dirty="0" smtClean="0"/>
              <a:t>SQLERRM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 Permet de retrouver le message des exceptions Oracle</a:t>
            </a:r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4499992" y="1916832"/>
            <a:ext cx="374441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fr-FR" b="1" dirty="0" smtClean="0">
                <a:solidFill>
                  <a:prstClr val="black"/>
                </a:solidFill>
              </a:rPr>
              <a:t>Les fonctions SQLCODE et SQLERRM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2996952"/>
            <a:ext cx="74888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Permettent de gérer les erreurs applicatives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Elles doivent être déclarées avec le type </a:t>
            </a:r>
            <a:r>
              <a:rPr lang="fr-FR" sz="2000" b="1" dirty="0" smtClean="0"/>
              <a:t>EXCEPTION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On les lève avec l’instruction </a:t>
            </a:r>
            <a:r>
              <a:rPr lang="fr-FR" sz="2000" b="1" dirty="0" smtClean="0"/>
              <a:t>RAISE</a:t>
            </a: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251520" y="0"/>
            <a:ext cx="85324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smtClean="0"/>
              <a:t>Module 6 : Les Exceptions ou la gestion des erreurs</a:t>
            </a:r>
            <a:endParaRPr lang="fr-FR" sz="4400" dirty="0"/>
          </a:p>
        </p:txBody>
      </p:sp>
      <p:sp>
        <p:nvSpPr>
          <p:cNvPr id="5" name="Rectangle 4"/>
          <p:cNvSpPr/>
          <p:nvPr/>
        </p:nvSpPr>
        <p:spPr>
          <a:xfrm>
            <a:off x="971600" y="2204864"/>
            <a:ext cx="2231765" cy="46487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/>
              <a:t>Exceptions utilisateur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0"/>
            <a:ext cx="85324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smtClean="0"/>
              <a:t>Module 6 : Les Exceptions ou la gestion des erreurs</a:t>
            </a:r>
            <a:endParaRPr lang="fr-FR" sz="4400" dirty="0"/>
          </a:p>
        </p:txBody>
      </p:sp>
      <p:sp>
        <p:nvSpPr>
          <p:cNvPr id="3" name="Rectangle 2"/>
          <p:cNvSpPr/>
          <p:nvPr/>
        </p:nvSpPr>
        <p:spPr>
          <a:xfrm>
            <a:off x="323528" y="1700808"/>
            <a:ext cx="88204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i="1" dirty="0" smtClean="0"/>
              <a:t>Exemple de syntaxe possible</a:t>
            </a:r>
          </a:p>
          <a:p>
            <a:endParaRPr lang="fr-FR" dirty="0" smtClean="0"/>
          </a:p>
          <a:p>
            <a:r>
              <a:rPr lang="fr-FR" dirty="0" smtClean="0"/>
              <a:t>DECLARE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variable_exception</a:t>
            </a:r>
            <a:r>
              <a:rPr lang="fr-FR" dirty="0" smtClean="0"/>
              <a:t>&gt;  EXCEPTION;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autre_variable</a:t>
            </a:r>
            <a:r>
              <a:rPr lang="fr-FR" dirty="0" smtClean="0"/>
              <a:t>&gt; &lt;type&gt;</a:t>
            </a:r>
          </a:p>
          <a:p>
            <a:r>
              <a:rPr lang="fr-FR" dirty="0" smtClean="0"/>
              <a:t>BEGIN</a:t>
            </a:r>
          </a:p>
          <a:p>
            <a:r>
              <a:rPr lang="en-US" dirty="0" smtClean="0"/>
              <a:t>	select </a:t>
            </a:r>
            <a:r>
              <a:rPr lang="fr-FR" dirty="0" smtClean="0"/>
              <a:t>&lt;</a:t>
            </a:r>
            <a:r>
              <a:rPr lang="en-US" dirty="0" err="1" smtClean="0"/>
              <a:t>atribut</a:t>
            </a:r>
            <a:r>
              <a:rPr lang="en-US" dirty="0" smtClean="0"/>
              <a:t> 1</a:t>
            </a:r>
            <a:r>
              <a:rPr lang="fr-FR" dirty="0" smtClean="0"/>
              <a:t>&gt;</a:t>
            </a:r>
            <a:r>
              <a:rPr lang="en-US" dirty="0" smtClean="0"/>
              <a:t> into </a:t>
            </a:r>
            <a:r>
              <a:rPr lang="fr-FR" dirty="0" smtClean="0"/>
              <a:t>&lt;</a:t>
            </a:r>
            <a:r>
              <a:rPr lang="fr-FR" dirty="0" err="1" smtClean="0"/>
              <a:t>autre_variable</a:t>
            </a:r>
            <a:r>
              <a:rPr lang="fr-FR" dirty="0" smtClean="0"/>
              <a:t>&gt; </a:t>
            </a:r>
            <a:r>
              <a:rPr lang="en-US" dirty="0" smtClean="0"/>
              <a:t>from </a:t>
            </a:r>
            <a:r>
              <a:rPr lang="fr-FR" dirty="0" smtClean="0"/>
              <a:t>&lt;table&gt; 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smtClean="0"/>
              <a:t> &lt;</a:t>
            </a:r>
            <a:r>
              <a:rPr lang="fr-FR" dirty="0" smtClean="0"/>
              <a:t>condition&gt;;</a:t>
            </a:r>
          </a:p>
          <a:p>
            <a:r>
              <a:rPr lang="fr-FR" dirty="0" smtClean="0"/>
              <a:t>	if &lt;condition&gt;</a:t>
            </a:r>
            <a:r>
              <a:rPr lang="fr-FR" dirty="0" err="1" smtClean="0"/>
              <a:t>then</a:t>
            </a:r>
            <a:endParaRPr lang="fr-FR" dirty="0" smtClean="0"/>
          </a:p>
          <a:p>
            <a:r>
              <a:rPr lang="fr-FR" dirty="0" smtClean="0"/>
              <a:t>		</a:t>
            </a:r>
            <a:r>
              <a:rPr lang="fr-FR" dirty="0" smtClean="0"/>
              <a:t>RAISE  &lt;</a:t>
            </a:r>
            <a:r>
              <a:rPr lang="fr-FR" dirty="0" err="1" smtClean="0"/>
              <a:t>variable_exception</a:t>
            </a:r>
            <a:r>
              <a:rPr lang="fr-FR" dirty="0" smtClean="0"/>
              <a:t>&gt;;</a:t>
            </a:r>
          </a:p>
          <a:p>
            <a:r>
              <a:rPr lang="fr-FR" dirty="0" smtClean="0"/>
              <a:t>	end if;</a:t>
            </a:r>
          </a:p>
          <a:p>
            <a:r>
              <a:rPr lang="fr-FR" dirty="0" smtClean="0"/>
              <a:t>	-- suite du bloc</a:t>
            </a:r>
          </a:p>
          <a:p>
            <a:r>
              <a:rPr lang="fr-FR" dirty="0" smtClean="0"/>
              <a:t>	EXCEPTION</a:t>
            </a:r>
          </a:p>
          <a:p>
            <a:r>
              <a:rPr lang="fr-FR" dirty="0" smtClean="0"/>
              <a:t>	WHEN &lt;</a:t>
            </a:r>
            <a:r>
              <a:rPr lang="fr-FR" dirty="0" err="1" smtClean="0"/>
              <a:t>variable_exception</a:t>
            </a:r>
            <a:r>
              <a:rPr lang="fr-FR" dirty="0" smtClean="0"/>
              <a:t>&gt; THEN . . .;</a:t>
            </a:r>
          </a:p>
          <a:p>
            <a:r>
              <a:rPr lang="fr-FR" dirty="0" smtClean="0"/>
              <a:t>	WHEN OTHERS THEN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dbms_output</a:t>
            </a:r>
            <a:r>
              <a:rPr lang="fr-FR" dirty="0" smtClean="0"/>
              <a:t>.</a:t>
            </a:r>
            <a:r>
              <a:rPr lang="fr-FR" dirty="0" err="1" smtClean="0"/>
              <a:t>put_line</a:t>
            </a:r>
            <a:r>
              <a:rPr lang="fr-FR" dirty="0" smtClean="0"/>
              <a:t>(SQLERRM);</a:t>
            </a:r>
          </a:p>
          <a:p>
            <a:r>
              <a:rPr lang="fr-FR" dirty="0" smtClean="0"/>
              <a:t>END;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285</Words>
  <Application>Microsoft Office PowerPoint</Application>
  <PresentationFormat>Affichage à l'écran (4:3)</PresentationFormat>
  <Paragraphs>76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HP</dc:creator>
  <cp:lastModifiedBy>HP</cp:lastModifiedBy>
  <cp:revision>115</cp:revision>
  <dcterms:created xsi:type="dcterms:W3CDTF">2018-01-22T15:21:51Z</dcterms:created>
  <dcterms:modified xsi:type="dcterms:W3CDTF">2019-03-15T10:40:46Z</dcterms:modified>
</cp:coreProperties>
</file>