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6100-466F-4312-B376-877112F5A1AA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FC4D-6B0F-48A2-A0C1-17211D9A78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1628800"/>
            <a:ext cx="78488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Définition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Procédure stockée </a:t>
            </a:r>
            <a:r>
              <a:rPr lang="fr-FR" sz="2000" dirty="0"/>
              <a:t>qui se lance automatiquement lorsqu'un </a:t>
            </a:r>
            <a:r>
              <a:rPr lang="fr-FR" sz="2000" dirty="0" smtClean="0"/>
              <a:t>événement </a:t>
            </a:r>
            <a:r>
              <a:rPr lang="fr-FR" sz="2000" dirty="0"/>
              <a:t>se </a:t>
            </a:r>
            <a:r>
              <a:rPr lang="fr-FR" sz="2000" dirty="0" smtClean="0"/>
              <a:t>produit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Permet de contrôler ou d’appliquer </a:t>
            </a:r>
            <a:r>
              <a:rPr lang="fr-FR" sz="2000" dirty="0"/>
              <a:t>des contraintes qu'il est impossible de formuler de </a:t>
            </a:r>
            <a:r>
              <a:rPr lang="fr-FR" sz="2000" dirty="0" smtClean="0"/>
              <a:t>façon déclarative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971600" y="4437112"/>
            <a:ext cx="8172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Evènement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Toute modification </a:t>
            </a:r>
            <a:r>
              <a:rPr lang="fr-FR" sz="2000" dirty="0"/>
              <a:t>des </a:t>
            </a:r>
            <a:r>
              <a:rPr lang="fr-FR" sz="2000" dirty="0" smtClean="0"/>
              <a:t>données (Ajout, modification, suppression) </a:t>
            </a:r>
            <a:r>
              <a:rPr lang="fr-FR" sz="2000" dirty="0"/>
              <a:t>se trouvant dans les tables</a:t>
            </a:r>
            <a:r>
              <a:rPr lang="fr-FR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Lors </a:t>
            </a:r>
            <a:r>
              <a:rPr lang="fr-FR" sz="2000" dirty="0"/>
              <a:t>de la </a:t>
            </a:r>
            <a:r>
              <a:rPr lang="fr-FR" sz="2000" dirty="0" smtClean="0"/>
              <a:t>création </a:t>
            </a:r>
            <a:r>
              <a:rPr lang="fr-FR" sz="2000" dirty="0"/>
              <a:t>d'un trigger, il convient de </a:t>
            </a:r>
            <a:r>
              <a:rPr lang="fr-FR" sz="2000" dirty="0" smtClean="0"/>
              <a:t>préciser </a:t>
            </a:r>
            <a:r>
              <a:rPr lang="fr-FR" sz="2000" dirty="0"/>
              <a:t>quel est le type </a:t>
            </a:r>
            <a:r>
              <a:rPr lang="fr-FR" sz="2000" dirty="0" smtClean="0"/>
              <a:t>d‘évènement </a:t>
            </a:r>
            <a:r>
              <a:rPr lang="fr-FR" sz="2000" dirty="0"/>
              <a:t>qui le </a:t>
            </a:r>
            <a:r>
              <a:rPr lang="fr-FR" sz="2000" dirty="0" smtClean="0"/>
              <a:t>déclenche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7544" y="1628800"/>
            <a:ext cx="2847511" cy="96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/>
              <a:t>Type </a:t>
            </a:r>
            <a:r>
              <a:rPr lang="fr-FR" sz="2000" b="1" i="1" dirty="0" smtClean="0"/>
              <a:t>d‘ évènement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 INSERT, DELETE, UPDATE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611560" y="2780928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/>
              <a:t>Moment de </a:t>
            </a:r>
            <a:r>
              <a:rPr lang="fr-FR" sz="2000" b="1" i="1" dirty="0" smtClean="0"/>
              <a:t>l'exécution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 smtClean="0"/>
              <a:t>Précise si </a:t>
            </a:r>
            <a:r>
              <a:rPr lang="fr-FR" sz="2000" dirty="0"/>
              <a:t>le trigger doit </a:t>
            </a:r>
            <a:r>
              <a:rPr lang="fr-FR" sz="2000" dirty="0" smtClean="0"/>
              <a:t>être exécuté </a:t>
            </a:r>
            <a:r>
              <a:rPr lang="fr-FR" sz="2000" dirty="0"/>
              <a:t>avant (BEFORE) ou </a:t>
            </a:r>
            <a:r>
              <a:rPr lang="fr-FR" sz="2000" dirty="0" smtClean="0"/>
              <a:t>après </a:t>
            </a:r>
            <a:r>
              <a:rPr lang="fr-FR" sz="2000" dirty="0"/>
              <a:t>(AFTER) </a:t>
            </a:r>
            <a:r>
              <a:rPr lang="fr-FR" sz="2000" dirty="0" smtClean="0"/>
              <a:t>l‘évènement</a:t>
            </a:r>
            <a:r>
              <a:rPr lang="fr-FR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048" y="4457343"/>
            <a:ext cx="8568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Méthode d’exécution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FOR </a:t>
            </a:r>
            <a:r>
              <a:rPr lang="fr-FR" sz="2000" dirty="0"/>
              <a:t>EACH </a:t>
            </a:r>
            <a:r>
              <a:rPr lang="fr-FR" sz="2000" dirty="0" smtClean="0"/>
              <a:t>ROW : Le trigger est exécuté </a:t>
            </a:r>
            <a:r>
              <a:rPr lang="fr-FR" sz="2000" dirty="0"/>
              <a:t>a chaque fois qu'une ligne est  </a:t>
            </a:r>
            <a:r>
              <a:rPr lang="fr-FR" sz="2000" dirty="0" smtClean="0"/>
              <a:t>   affectée</a:t>
            </a:r>
            <a:r>
              <a:rPr lang="fr-FR" sz="20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STATEMENT : Le trigger est exécuté </a:t>
            </a:r>
            <a:r>
              <a:rPr lang="fr-FR" sz="2000" dirty="0"/>
              <a:t>a chaque fois qu'une instruction est </a:t>
            </a:r>
            <a:r>
              <a:rPr lang="fr-FR" sz="2000" dirty="0" smtClean="0"/>
              <a:t>lancée.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420888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CREATE </a:t>
            </a:r>
            <a:r>
              <a:rPr lang="en-US" sz="2000" dirty="0"/>
              <a:t>OR REPLACE TRIGGER </a:t>
            </a:r>
            <a:r>
              <a:rPr lang="en-US" sz="2000" b="1" dirty="0"/>
              <a:t>&lt;</a:t>
            </a:r>
            <a:r>
              <a:rPr lang="en-US" sz="2000" dirty="0" err="1" smtClean="0"/>
              <a:t>nomtrigger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[ BEFORE |</a:t>
            </a:r>
            <a:r>
              <a:rPr lang="fr-FR" sz="2000" dirty="0" smtClean="0"/>
              <a:t> </a:t>
            </a:r>
            <a:r>
              <a:rPr lang="fr-FR" sz="2000" dirty="0"/>
              <a:t>AFTER ] [INSERT </a:t>
            </a:r>
            <a:r>
              <a:rPr lang="fr-FR" sz="2000" dirty="0" smtClean="0"/>
              <a:t>| DELETE |  </a:t>
            </a:r>
            <a:r>
              <a:rPr lang="fr-FR" sz="2000" dirty="0"/>
              <a:t>UPDATE] ON &lt;</a:t>
            </a:r>
            <a:r>
              <a:rPr lang="fr-FR" sz="2000" dirty="0" err="1" smtClean="0"/>
              <a:t>nomtable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FOR EACH ROW </a:t>
            </a:r>
            <a:r>
              <a:rPr lang="fr-FR" sz="2000" dirty="0" smtClean="0"/>
              <a:t>| </a:t>
            </a:r>
            <a:r>
              <a:rPr lang="fr-FR" sz="2000" dirty="0"/>
              <a:t>STATEMENT</a:t>
            </a:r>
            <a:r>
              <a:rPr lang="fr-FR" sz="2000" dirty="0" smtClean="0"/>
              <a:t> </a:t>
            </a:r>
            <a:r>
              <a:rPr lang="fr-FR" sz="2000" dirty="0"/>
              <a:t>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DECLARE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/ d e c l a r a t i o n s /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BEGIN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/ i n s t r u c t i o n s /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844824"/>
            <a:ext cx="280831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Création d’un trigger</a:t>
            </a:r>
            <a:endParaRPr lang="fr-FR" sz="2000" b="1" i="1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2420888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CREATE OR REPLACE TRIGGER </a:t>
            </a:r>
            <a:r>
              <a:rPr lang="en-US" sz="2000" dirty="0" err="1" smtClean="0"/>
              <a:t>pasDeDeleteDansClient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BEFORE </a:t>
            </a:r>
            <a:r>
              <a:rPr lang="en-US" sz="2000" dirty="0"/>
              <a:t>DELETE ON CLIENT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BEGIN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	</a:t>
            </a:r>
            <a:r>
              <a:rPr lang="fr-FR" sz="2000" dirty="0" smtClean="0"/>
              <a:t>RAISE_APPLICATION_ERROR (20555 </a:t>
            </a:r>
            <a:r>
              <a:rPr lang="fr-FR" sz="2000" dirty="0"/>
              <a:t>, </a:t>
            </a:r>
            <a:r>
              <a:rPr lang="fr-FR" sz="2000" dirty="0" smtClean="0"/>
              <a:t>‘</a:t>
            </a:r>
            <a:r>
              <a:rPr lang="fr-FR" sz="2000" dirty="0" err="1" smtClean="0"/>
              <a:t>Magengo</a:t>
            </a:r>
            <a:r>
              <a:rPr lang="fr-FR" sz="2000" dirty="0" smtClean="0"/>
              <a:t>, on dit de ne pas 	supprimer les clients </a:t>
            </a:r>
            <a:r>
              <a:rPr lang="fr-FR" sz="2000" dirty="0"/>
              <a:t>. . . ' )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END</a:t>
            </a:r>
            <a:r>
              <a:rPr lang="fr-FR" sz="2000" dirty="0"/>
              <a:t>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184482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Exemple</a:t>
            </a:r>
            <a:endParaRPr lang="fr-FR" sz="2000" b="1" i="1" dirty="0"/>
          </a:p>
        </p:txBody>
      </p:sp>
      <p:sp>
        <p:nvSpPr>
          <p:cNvPr id="7" name="Rectangle 6"/>
          <p:cNvSpPr/>
          <p:nvPr/>
        </p:nvSpPr>
        <p:spPr>
          <a:xfrm>
            <a:off x="683568" y="530120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Remarque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L'instruction </a:t>
            </a:r>
            <a:r>
              <a:rPr lang="fr-FR" sz="2000" dirty="0"/>
              <a:t>RAISE APPLICATION ERROR(code, message) </a:t>
            </a:r>
            <a:r>
              <a:rPr lang="fr-FR" sz="2000" dirty="0" smtClean="0"/>
              <a:t>lève </a:t>
            </a:r>
            <a:r>
              <a:rPr lang="fr-FR" sz="2000" dirty="0"/>
              <a:t>une exception sans nom portant un code </a:t>
            </a:r>
            <a:r>
              <a:rPr lang="fr-FR" sz="2000" dirty="0" smtClean="0"/>
              <a:t>et un </a:t>
            </a:r>
            <a:r>
              <a:rPr lang="fr-FR" sz="2000" dirty="0"/>
              <a:t>message </a:t>
            </a:r>
            <a:r>
              <a:rPr lang="fr-FR" sz="2000" dirty="0" smtClean="0"/>
              <a:t>d'erreur.</a:t>
            </a:r>
            <a:endParaRPr lang="fr-FR" sz="20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048" y="2348880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Syntaxe</a:t>
            </a:r>
            <a:endParaRPr lang="en-US" sz="2000" b="1" i="1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/>
              <a:t>OR REPLACE TRIGGER </a:t>
            </a:r>
            <a:r>
              <a:rPr lang="en-US" sz="2000" dirty="0" err="1"/>
              <a:t>afficheEvenement</a:t>
            </a:r>
            <a:endParaRPr lang="en-US" sz="2000" dirty="0"/>
          </a:p>
          <a:p>
            <a:r>
              <a:rPr lang="en-US" sz="2000" dirty="0"/>
              <a:t>BEFORE INSERT OR UPDATE OR DELETE ON CLIENT</a:t>
            </a:r>
          </a:p>
          <a:p>
            <a:r>
              <a:rPr lang="fr-FR" sz="2000" dirty="0"/>
              <a:t>FOR EACH ROW</a:t>
            </a:r>
          </a:p>
          <a:p>
            <a:r>
              <a:rPr lang="fr-FR" sz="2000" dirty="0"/>
              <a:t>BEGIN</a:t>
            </a:r>
          </a:p>
          <a:p>
            <a:r>
              <a:rPr lang="fr-FR" sz="2000" dirty="0" smtClean="0"/>
              <a:t>	IF </a:t>
            </a:r>
            <a:r>
              <a:rPr lang="fr-FR" sz="2000" dirty="0"/>
              <a:t>INSERTING THEN</a:t>
            </a:r>
          </a:p>
          <a:p>
            <a:r>
              <a:rPr lang="pt-BR" sz="2000" dirty="0" smtClean="0"/>
              <a:t>		DBMS_OUTPUT </a:t>
            </a:r>
            <a:r>
              <a:rPr lang="pt-BR" sz="2000" dirty="0"/>
              <a:t>. PUT_LINE ( ' I n s e r t i o n dans CLIENT' ) ;</a:t>
            </a:r>
          </a:p>
          <a:p>
            <a:r>
              <a:rPr lang="fr-FR" sz="2000" dirty="0" smtClean="0"/>
              <a:t>	ELSIF </a:t>
            </a:r>
            <a:r>
              <a:rPr lang="fr-FR" sz="2000" dirty="0"/>
              <a:t>UPDATING THEN</a:t>
            </a:r>
          </a:p>
          <a:p>
            <a:r>
              <a:rPr lang="fr-FR" sz="2000" dirty="0" smtClean="0"/>
              <a:t>		DBMS_OUTPUT </a:t>
            </a:r>
            <a:r>
              <a:rPr lang="fr-FR" sz="2000" dirty="0"/>
              <a:t>. PUT_LINE ( 'Mise a jour dans CLIENT' ) ;</a:t>
            </a:r>
          </a:p>
          <a:p>
            <a:r>
              <a:rPr lang="fr-FR" sz="2000" dirty="0" smtClean="0"/>
              <a:t>	ELSE</a:t>
            </a:r>
            <a:endParaRPr lang="fr-FR" sz="2000" dirty="0"/>
          </a:p>
          <a:p>
            <a:r>
              <a:rPr lang="en-US" sz="2000" dirty="0" smtClean="0"/>
              <a:t>		DBMS_OUTPUT </a:t>
            </a:r>
            <a:r>
              <a:rPr lang="en-US" sz="2000" dirty="0"/>
              <a:t>. PUT_LINE ( ' </a:t>
            </a:r>
            <a:r>
              <a:rPr lang="en-US" sz="2000" dirty="0" err="1"/>
              <a:t>Suppr</a:t>
            </a:r>
            <a:r>
              <a:rPr lang="en-US" sz="2000" dirty="0"/>
              <a:t> e s </a:t>
            </a:r>
            <a:r>
              <a:rPr lang="en-US" sz="2000" dirty="0" err="1"/>
              <a:t>s</a:t>
            </a:r>
            <a:r>
              <a:rPr lang="en-US" sz="2000" dirty="0"/>
              <a:t> ion </a:t>
            </a:r>
            <a:r>
              <a:rPr lang="en-US" sz="2000" dirty="0" err="1"/>
              <a:t>dans</a:t>
            </a:r>
            <a:r>
              <a:rPr lang="en-US" sz="2000" dirty="0"/>
              <a:t> CLIENT' ) ;</a:t>
            </a:r>
          </a:p>
          <a:p>
            <a:r>
              <a:rPr lang="fr-FR" sz="2000" dirty="0" smtClean="0"/>
              <a:t>	END </a:t>
            </a:r>
            <a:r>
              <a:rPr lang="fr-FR" sz="2000" dirty="0"/>
              <a:t>IF ;</a:t>
            </a:r>
          </a:p>
          <a:p>
            <a:r>
              <a:rPr lang="fr-FR" sz="2000" dirty="0"/>
              <a:t>END;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700808"/>
            <a:ext cx="3198633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Combinaisons d‘évènements</a:t>
            </a:r>
            <a:endParaRPr lang="fr-FR" sz="2000" b="1" i="1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844824"/>
            <a:ext cx="835292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Remarque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Les variables booléennes INSERTING, UPDATING et DELETING permettent d'identifier l‘évènement qui a déclenché le trigger.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426549" y="3573016"/>
            <a:ext cx="8717451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Accès </a:t>
            </a:r>
            <a:r>
              <a:rPr lang="fr-FR" sz="2000" b="1" dirty="0"/>
              <a:t>aux lignes en cours de </a:t>
            </a:r>
            <a:r>
              <a:rPr lang="fr-FR" sz="2000" b="1" dirty="0" smtClean="0"/>
              <a:t>modification : Les </a:t>
            </a:r>
            <a:r>
              <a:rPr lang="fr-FR" sz="2000" b="1" dirty="0"/>
              <a:t>variables </a:t>
            </a:r>
            <a:r>
              <a:rPr lang="fr-FR" sz="2000" b="1" dirty="0" smtClean="0"/>
              <a:t>structurées </a:t>
            </a:r>
            <a:r>
              <a:rPr lang="fr-FR" sz="2000" b="1" dirty="0"/>
              <a:t>:</a:t>
            </a:r>
            <a:r>
              <a:rPr lang="fr-FR" sz="2000" b="1" dirty="0" err="1"/>
              <a:t>old</a:t>
            </a:r>
            <a:r>
              <a:rPr lang="fr-FR" sz="2000" b="1" dirty="0"/>
              <a:t> et :</a:t>
            </a:r>
            <a:r>
              <a:rPr lang="fr-FR" sz="2000" b="1" dirty="0" smtClean="0"/>
              <a:t>new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31032" y="4221088"/>
            <a:ext cx="871296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Dans </a:t>
            </a:r>
            <a:r>
              <a:rPr lang="fr-FR" sz="2000" dirty="0" smtClean="0"/>
              <a:t>les triggers contenant la clause FOR </a:t>
            </a:r>
            <a:r>
              <a:rPr lang="fr-FR" sz="2000" dirty="0"/>
              <a:t>EACH </a:t>
            </a:r>
            <a:r>
              <a:rPr lang="fr-FR" sz="2000" dirty="0" smtClean="0"/>
              <a:t>ROW, </a:t>
            </a:r>
            <a:r>
              <a:rPr lang="fr-FR" sz="2000" dirty="0"/>
              <a:t>il est possible avant la </a:t>
            </a:r>
            <a:r>
              <a:rPr lang="fr-FR" sz="2000" dirty="0" smtClean="0"/>
              <a:t>modification </a:t>
            </a:r>
            <a:r>
              <a:rPr lang="fr-FR" sz="2000" dirty="0"/>
              <a:t>de chaque ligne, de lire l'ancienne ligne et </a:t>
            </a:r>
            <a:r>
              <a:rPr lang="fr-FR" sz="2000" dirty="0" smtClean="0"/>
              <a:t>la nouvelle </a:t>
            </a:r>
            <a:r>
              <a:rPr lang="fr-FR" sz="2000" dirty="0"/>
              <a:t>ligne par l'</a:t>
            </a:r>
            <a:r>
              <a:rPr lang="fr-FR" sz="2000" dirty="0" err="1"/>
              <a:t>intermediaire</a:t>
            </a:r>
            <a:r>
              <a:rPr lang="fr-FR" sz="2000" dirty="0"/>
              <a:t> des deux variables </a:t>
            </a:r>
            <a:r>
              <a:rPr lang="fr-FR" sz="2000" dirty="0" smtClean="0"/>
              <a:t>structurées </a:t>
            </a:r>
            <a:r>
              <a:rPr lang="fr-FR" sz="2000" dirty="0"/>
              <a:t>:</a:t>
            </a:r>
            <a:r>
              <a:rPr lang="fr-FR" sz="2000" dirty="0" err="1"/>
              <a:t>old</a:t>
            </a:r>
            <a:r>
              <a:rPr lang="fr-FR" sz="2000" dirty="0"/>
              <a:t> et :new.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988840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CREATE OR REPLACE TRIGGER </a:t>
            </a:r>
            <a:r>
              <a:rPr lang="en-US" sz="2000" dirty="0" err="1"/>
              <a:t>pasDeBaisseDeSalaire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BEFORE UPDATEON </a:t>
            </a:r>
            <a:r>
              <a:rPr lang="fr-FR" sz="2000" dirty="0" smtClean="0"/>
              <a:t>CLIENT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FOR EACH ROW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IF </a:t>
            </a:r>
            <a:r>
              <a:rPr lang="en-US" sz="2000" dirty="0"/>
              <a:t>( : old . </a:t>
            </a:r>
            <a:r>
              <a:rPr lang="en-US" sz="2000" dirty="0" err="1"/>
              <a:t>sal</a:t>
            </a:r>
            <a:r>
              <a:rPr lang="en-US" sz="2000" dirty="0"/>
              <a:t> &gt; : new . </a:t>
            </a:r>
            <a:r>
              <a:rPr lang="en-US" sz="2000" dirty="0" err="1"/>
              <a:t>sal</a:t>
            </a:r>
            <a:r>
              <a:rPr lang="en-US" sz="2000" dirty="0"/>
              <a:t> ) THEN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	RAISE_APPLICATION_ERROR (20567 , </a:t>
            </a:r>
            <a:r>
              <a:rPr lang="pt-BR" sz="2000" dirty="0" smtClean="0"/>
              <a:t>'Pas </a:t>
            </a:r>
            <a:r>
              <a:rPr lang="pt-BR" sz="2000" dirty="0"/>
              <a:t>de b a i s s e de 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		S a </a:t>
            </a:r>
            <a:r>
              <a:rPr lang="pt-BR" sz="2000" dirty="0"/>
              <a:t>l a i r </a:t>
            </a:r>
            <a:r>
              <a:rPr lang="pt-BR" sz="2000" dirty="0" smtClean="0"/>
              <a:t>e </a:t>
            </a:r>
            <a:r>
              <a:rPr lang="pt-BR" sz="2000" dirty="0"/>
              <a:t>! ' )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END </a:t>
            </a:r>
            <a:r>
              <a:rPr lang="fr-FR" sz="2000" dirty="0"/>
              <a:t>IF 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END;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Triggers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1484784"/>
            <a:ext cx="108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 smtClean="0"/>
              <a:t>Exemple</a:t>
            </a:r>
            <a:endParaRPr lang="fr-FR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772816"/>
            <a:ext cx="77441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Implémenter les contraintes suivantes à partir de notre base de données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Vous pourrez utiliser des sous programmes si vous le souhaitez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Il est impossible de modifier </a:t>
            </a:r>
            <a:r>
              <a:rPr lang="fr-FR" sz="2000" dirty="0" smtClean="0"/>
              <a:t>un </a:t>
            </a:r>
            <a:r>
              <a:rPr lang="fr-FR" sz="2000" dirty="0" smtClean="0"/>
              <a:t>client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On ne peut supprimer un client qui possède des factures</a:t>
            </a:r>
          </a:p>
          <a:p>
            <a:pPr>
              <a:lnSpc>
                <a:spcPct val="150000"/>
              </a:lnSpc>
            </a:pPr>
            <a:endParaRPr lang="fr-FR" sz="2000" dirty="0" smtClean="0"/>
          </a:p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382</Words>
  <Application>Microsoft Office PowerPoint</Application>
  <PresentationFormat>Affichage à l'écran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Les Triggers</vt:lpstr>
      <vt:lpstr>Les Triggers</vt:lpstr>
      <vt:lpstr>Les Triggers</vt:lpstr>
      <vt:lpstr>Les Triggers</vt:lpstr>
      <vt:lpstr>Les Triggers</vt:lpstr>
      <vt:lpstr>Les Triggers</vt:lpstr>
      <vt:lpstr>Les Triggers</vt:lpstr>
      <vt:lpstr>EXERCICES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21</cp:revision>
  <dcterms:created xsi:type="dcterms:W3CDTF">2019-03-17T15:13:24Z</dcterms:created>
  <dcterms:modified xsi:type="dcterms:W3CDTF">2019-03-26T09:58:55Z</dcterms:modified>
</cp:coreProperties>
</file>