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142" userDrawn="1">
          <p15:clr>
            <a:srgbClr val="A4A3A4"/>
          </p15:clr>
        </p15:guide>
        <p15:guide id="3" pos="4133" userDrawn="1">
          <p15:clr>
            <a:srgbClr val="A4A3A4"/>
          </p15:clr>
        </p15:guide>
        <p15:guide id="4" orient="horz" pos="172" userDrawn="1">
          <p15:clr>
            <a:srgbClr val="A4A3A4"/>
          </p15:clr>
        </p15:guide>
        <p15:guide id="5" orient="horz" pos="60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5B6"/>
    <a:srgbClr val="333F50"/>
    <a:srgbClr val="002060"/>
    <a:srgbClr val="0BAF45"/>
    <a:srgbClr val="7C14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>
        <p:scale>
          <a:sx n="100" d="100"/>
          <a:sy n="100" d="100"/>
        </p:scale>
        <p:origin x="2592" y="72"/>
      </p:cViewPr>
      <p:guideLst>
        <p:guide orient="horz" pos="3120"/>
        <p:guide pos="142"/>
        <p:guide pos="4133"/>
        <p:guide orient="horz" pos="172"/>
        <p:guide orient="horz" pos="609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7667-A444-4756-97F5-15ED74C3736B}" type="datetimeFigureOut">
              <a:rPr lang="en-ZA" smtClean="0"/>
              <a:t>07 Mar 2021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1B33-0B4F-42A1-B21B-C5FEE8EB595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20680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7667-A444-4756-97F5-15ED74C3736B}" type="datetimeFigureOut">
              <a:rPr lang="en-ZA" smtClean="0"/>
              <a:t>07 Mar 2021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1B33-0B4F-42A1-B21B-C5FEE8EB595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47441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7667-A444-4756-97F5-15ED74C3736B}" type="datetimeFigureOut">
              <a:rPr lang="en-ZA" smtClean="0"/>
              <a:t>07 Mar 2021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1B33-0B4F-42A1-B21B-C5FEE8EB595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6346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7667-A444-4756-97F5-15ED74C3736B}" type="datetimeFigureOut">
              <a:rPr lang="en-ZA" smtClean="0"/>
              <a:t>07 Mar 2021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1B33-0B4F-42A1-B21B-C5FEE8EB595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4223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7667-A444-4756-97F5-15ED74C3736B}" type="datetimeFigureOut">
              <a:rPr lang="en-ZA" smtClean="0"/>
              <a:t>07 Mar 2021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1B33-0B4F-42A1-B21B-C5FEE8EB595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94096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7667-A444-4756-97F5-15ED74C3736B}" type="datetimeFigureOut">
              <a:rPr lang="en-ZA" smtClean="0"/>
              <a:t>07 Mar 2021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1B33-0B4F-42A1-B21B-C5FEE8EB595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06462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7667-A444-4756-97F5-15ED74C3736B}" type="datetimeFigureOut">
              <a:rPr lang="en-ZA" smtClean="0"/>
              <a:t>07 Mar 2021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1B33-0B4F-42A1-B21B-C5FEE8EB595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08977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7667-A444-4756-97F5-15ED74C3736B}" type="datetimeFigureOut">
              <a:rPr lang="en-ZA" smtClean="0"/>
              <a:t>07 Mar 2021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1B33-0B4F-42A1-B21B-C5FEE8EB595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20986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7667-A444-4756-97F5-15ED74C3736B}" type="datetimeFigureOut">
              <a:rPr lang="en-ZA" smtClean="0"/>
              <a:t>07 Mar 2021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1B33-0B4F-42A1-B21B-C5FEE8EB595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19064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7667-A444-4756-97F5-15ED74C3736B}" type="datetimeFigureOut">
              <a:rPr lang="en-ZA" smtClean="0"/>
              <a:t>07 Mar 2021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1B33-0B4F-42A1-B21B-C5FEE8EB595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5670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7667-A444-4756-97F5-15ED74C3736B}" type="datetimeFigureOut">
              <a:rPr lang="en-ZA" smtClean="0"/>
              <a:t>07 Mar 2021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1B33-0B4F-42A1-B21B-C5FEE8EB595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3393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27667-A444-4756-97F5-15ED74C3736B}" type="datetimeFigureOut">
              <a:rPr lang="en-ZA" smtClean="0"/>
              <a:t>07 Mar 2021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C1B33-0B4F-42A1-B21B-C5FEE8EB595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27828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svg"/><Relationship Id="rId18" Type="http://schemas.openxmlformats.org/officeDocument/2006/relationships/image" Target="../media/image15.png"/><Relationship Id="rId3" Type="http://schemas.openxmlformats.org/officeDocument/2006/relationships/image" Target="../media/image2.svg"/><Relationship Id="rId21" Type="http://schemas.openxmlformats.org/officeDocument/2006/relationships/image" Target="../media/image17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4.sv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hyperlink" Target="https://www.kaggle.com/charlbrill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23" Type="http://schemas.openxmlformats.org/officeDocument/2006/relationships/image" Target="../media/image18.png"/><Relationship Id="rId10" Type="http://schemas.openxmlformats.org/officeDocument/2006/relationships/image" Target="../media/image8.png"/><Relationship Id="rId19" Type="http://schemas.openxmlformats.org/officeDocument/2006/relationships/image" Target="../media/image16.svg"/><Relationship Id="rId4" Type="http://schemas.openxmlformats.org/officeDocument/2006/relationships/hyperlink" Target="mailto:charlbrill@gmail.com" TargetMode="External"/><Relationship Id="rId9" Type="http://schemas.openxmlformats.org/officeDocument/2006/relationships/image" Target="../media/image7.jpeg"/><Relationship Id="rId14" Type="http://schemas.openxmlformats.org/officeDocument/2006/relationships/hyperlink" Target="http://www.linkedin.com/in/charl-brill-33142166/" TargetMode="External"/><Relationship Id="rId22" Type="http://schemas.openxmlformats.org/officeDocument/2006/relationships/hyperlink" Target="https://github.com/CharlBrill89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repository.up.ac.za/handle/2263/71649" TargetMode="External"/><Relationship Id="rId3" Type="http://schemas.openxmlformats.org/officeDocument/2006/relationships/hyperlink" Target="mailto:howzitchris@gmail.com" TargetMode="External"/><Relationship Id="rId7" Type="http://schemas.openxmlformats.org/officeDocument/2006/relationships/image" Target="../media/image26.svg"/><Relationship Id="rId2" Type="http://schemas.openxmlformats.org/officeDocument/2006/relationships/hyperlink" Target="mailto:pe.gaertner@gmail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10" Type="http://schemas.openxmlformats.org/officeDocument/2006/relationships/image" Target="../media/image28.svg"/><Relationship Id="rId4" Type="http://schemas.openxmlformats.org/officeDocument/2006/relationships/image" Target="../media/image23.pn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7AC790E-C5CF-40CE-A734-73E30C659E51}"/>
              </a:ext>
            </a:extLst>
          </p:cNvPr>
          <p:cNvSpPr/>
          <p:nvPr/>
        </p:nvSpPr>
        <p:spPr>
          <a:xfrm>
            <a:off x="0" y="1810"/>
            <a:ext cx="6858000" cy="19056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277337-9D0B-4A5F-B251-323EDE8A0F2D}"/>
              </a:ext>
            </a:extLst>
          </p:cNvPr>
          <p:cNvSpPr txBox="1"/>
          <p:nvPr/>
        </p:nvSpPr>
        <p:spPr>
          <a:xfrm>
            <a:off x="192039" y="294391"/>
            <a:ext cx="26717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dirty="0">
                <a:solidFill>
                  <a:schemeClr val="bg1"/>
                </a:solidFill>
                <a:latin typeface="Book Antiqua" panose="02040602050305030304" pitchFamily="18" charset="0"/>
              </a:rPr>
              <a:t>Charl L. Brill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2AB1A06-7D3E-4D85-B38A-EA27C1AE1A0A}"/>
              </a:ext>
            </a:extLst>
          </p:cNvPr>
          <p:cNvGrpSpPr/>
          <p:nvPr/>
        </p:nvGrpSpPr>
        <p:grpSpPr>
          <a:xfrm>
            <a:off x="353571" y="1023615"/>
            <a:ext cx="2222367" cy="276999"/>
            <a:chOff x="320675" y="1023615"/>
            <a:chExt cx="2222367" cy="27699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85C7A68-DAB2-4128-A1B3-A800166B9CD0}"/>
                </a:ext>
              </a:extLst>
            </p:cNvPr>
            <p:cNvSpPr txBox="1"/>
            <p:nvPr/>
          </p:nvSpPr>
          <p:spPr>
            <a:xfrm>
              <a:off x="575259" y="1023615"/>
              <a:ext cx="19677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sz="1200" dirty="0">
                  <a:solidFill>
                    <a:schemeClr val="bg1"/>
                  </a:solidFill>
                  <a:latin typeface="Cambria" panose="02040503050406030204" pitchFamily="18" charset="0"/>
                </a:rPr>
                <a:t>Johannesburg, South Africa</a:t>
              </a:r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78D8F737-0D2E-4F74-AECD-414ADC011F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0675" y="1078183"/>
              <a:ext cx="113333" cy="18000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19985F9-901F-4166-B9A4-56CE62F12C07}"/>
              </a:ext>
            </a:extLst>
          </p:cNvPr>
          <p:cNvGrpSpPr/>
          <p:nvPr/>
        </p:nvGrpSpPr>
        <p:grpSpPr>
          <a:xfrm>
            <a:off x="353571" y="1434057"/>
            <a:ext cx="1857139" cy="276999"/>
            <a:chOff x="4271508" y="1470649"/>
            <a:chExt cx="1857139" cy="27699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92CB458-51A7-4AFB-A0CB-8AEB9D7B12CD}"/>
                </a:ext>
              </a:extLst>
            </p:cNvPr>
            <p:cNvSpPr txBox="1"/>
            <p:nvPr/>
          </p:nvSpPr>
          <p:spPr>
            <a:xfrm>
              <a:off x="4526092" y="1470649"/>
              <a:ext cx="16025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sz="1200" dirty="0">
                  <a:solidFill>
                    <a:schemeClr val="bg1"/>
                  </a:solidFill>
                  <a:latin typeface="Cambria" panose="02040503050406030204" pitchFamily="18" charset="0"/>
                </a:rPr>
                <a:t>charlbrill@gmail.com</a:t>
              </a:r>
            </a:p>
          </p:txBody>
        </p:sp>
        <p:pic>
          <p:nvPicPr>
            <p:cNvPr id="18" name="Graphic 17">
              <a:hlinkClick r:id="rId4"/>
              <a:extLst>
                <a:ext uri="{FF2B5EF4-FFF2-40B4-BE49-F238E27FC236}">
                  <a16:creationId xmlns:a16="http://schemas.microsoft.com/office/drawing/2014/main" id="{60238C0F-9871-4A0A-8AED-25082E608D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271508" y="1544424"/>
              <a:ext cx="191562" cy="134093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4AD1C7C-2464-4B4F-929A-A47B41B19C35}"/>
              </a:ext>
            </a:extLst>
          </p:cNvPr>
          <p:cNvGrpSpPr/>
          <p:nvPr/>
        </p:nvGrpSpPr>
        <p:grpSpPr>
          <a:xfrm>
            <a:off x="2377019" y="1444525"/>
            <a:ext cx="1356168" cy="276999"/>
            <a:chOff x="273050" y="1470649"/>
            <a:chExt cx="1356168" cy="27699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E6C15AA-5C5C-4BC8-A071-50E3D5896E56}"/>
                </a:ext>
              </a:extLst>
            </p:cNvPr>
            <p:cNvSpPr txBox="1"/>
            <p:nvPr/>
          </p:nvSpPr>
          <p:spPr>
            <a:xfrm>
              <a:off x="527634" y="1470649"/>
              <a:ext cx="1101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sz="1200" dirty="0">
                  <a:solidFill>
                    <a:schemeClr val="bg1"/>
                  </a:solidFill>
                  <a:latin typeface="Cambria" panose="02040503050406030204" pitchFamily="18" charset="0"/>
                </a:rPr>
                <a:t>072 408 3988</a:t>
              </a:r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A7BCB63A-920A-4E7E-96F5-004CCE639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73050" y="1514498"/>
              <a:ext cx="180000" cy="180000"/>
            </a:xfrm>
            <a:prstGeom prst="rect">
              <a:avLst/>
            </a:prstGeom>
          </p:spPr>
        </p:pic>
      </p:grpSp>
      <p:pic>
        <p:nvPicPr>
          <p:cNvPr id="3" name="Picture 2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9D0295F7-682D-4386-8639-71C86D822F95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096"/>
          <a:stretch/>
        </p:blipFill>
        <p:spPr>
          <a:xfrm>
            <a:off x="3853249" y="313179"/>
            <a:ext cx="1350879" cy="1332000"/>
          </a:xfrm>
          <a:prstGeom prst="ellipse">
            <a:avLst/>
          </a:prstGeom>
          <a:ln w="38100">
            <a:solidFill>
              <a:schemeClr val="bg1"/>
            </a:solidFill>
          </a:ln>
          <a:effectLst/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A4229C11-A2A8-46F1-AA3B-4A930A1D6E60}"/>
              </a:ext>
            </a:extLst>
          </p:cNvPr>
          <p:cNvGrpSpPr/>
          <p:nvPr/>
        </p:nvGrpSpPr>
        <p:grpSpPr>
          <a:xfrm>
            <a:off x="206173" y="2134951"/>
            <a:ext cx="6335713" cy="1068985"/>
            <a:chOff x="225561" y="2018979"/>
            <a:chExt cx="6335713" cy="1068985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143C94E-FFB3-46D4-9BD1-A5FDA59ACEE6}"/>
                </a:ext>
              </a:extLst>
            </p:cNvPr>
            <p:cNvSpPr/>
            <p:nvPr/>
          </p:nvSpPr>
          <p:spPr>
            <a:xfrm>
              <a:off x="225561" y="2432720"/>
              <a:ext cx="6335713" cy="6552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ZA" sz="1100" dirty="0">
                  <a:latin typeface="Cambria" panose="02040503050406030204" pitchFamily="18" charset="0"/>
                </a:rPr>
                <a:t>An experienced consultant who combines a systems thinking mindset (engineering) with critical reasoning skills (MBA). Driven by the need to use data, analytics and strategic reasoning to ensure evidence-based decision making for future generations. 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0C08791-FEA2-432D-BF99-4718CA7D6077}"/>
                </a:ext>
              </a:extLst>
            </p:cNvPr>
            <p:cNvGrpSpPr/>
            <p:nvPr/>
          </p:nvGrpSpPr>
          <p:grpSpPr>
            <a:xfrm>
              <a:off x="225561" y="2018979"/>
              <a:ext cx="6335713" cy="360000"/>
              <a:chOff x="225561" y="2056944"/>
              <a:chExt cx="6335713" cy="360000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40378A88-6362-435F-A5CE-901F32F5FAF0}"/>
                  </a:ext>
                </a:extLst>
              </p:cNvPr>
              <p:cNvGrpSpPr/>
              <p:nvPr/>
            </p:nvGrpSpPr>
            <p:grpSpPr>
              <a:xfrm>
                <a:off x="225561" y="2103083"/>
                <a:ext cx="6335713" cy="282993"/>
                <a:chOff x="225425" y="2023390"/>
                <a:chExt cx="6335713" cy="282993"/>
              </a:xfrm>
            </p:grpSpPr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16D1C219-CD6D-4404-928E-42824AF8FA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5425" y="2157251"/>
                  <a:ext cx="6335713" cy="0"/>
                </a:xfrm>
                <a:prstGeom prst="line">
                  <a:avLst/>
                </a:prstGeom>
                <a:ln>
                  <a:solidFill>
                    <a:srgbClr val="333F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8447995D-C61E-445D-B014-0221CD996660}"/>
                    </a:ext>
                  </a:extLst>
                </p:cNvPr>
                <p:cNvSpPr/>
                <p:nvPr/>
              </p:nvSpPr>
              <p:spPr>
                <a:xfrm>
                  <a:off x="2420888" y="2023390"/>
                  <a:ext cx="1944788" cy="28299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noAutofit/>
                </a:bodyPr>
                <a:lstStyle/>
                <a:p>
                  <a:pPr algn="ctr"/>
                  <a:r>
                    <a:rPr lang="en-ZA" sz="1300" b="1" dirty="0">
                      <a:solidFill>
                        <a:srgbClr val="333F50"/>
                      </a:solidFill>
                      <a:latin typeface="Book Antiqua" panose="02040602050305030304" pitchFamily="18" charset="0"/>
                    </a:rPr>
                    <a:t>CAREER OBJECTIVE</a:t>
                  </a:r>
                </a:p>
                <a:p>
                  <a:pPr algn="ctr"/>
                  <a:endParaRPr lang="en-ZA" sz="1300" b="1" dirty="0">
                    <a:solidFill>
                      <a:srgbClr val="333F50"/>
                    </a:solidFill>
                    <a:latin typeface="Book Antiqua" panose="02040602050305030304" pitchFamily="18" charset="0"/>
                  </a:endParaRPr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558481DA-9327-4E17-9A2A-17CCD63ED679}"/>
                  </a:ext>
                </a:extLst>
              </p:cNvPr>
              <p:cNvGrpSpPr/>
              <p:nvPr/>
            </p:nvGrpSpPr>
            <p:grpSpPr>
              <a:xfrm>
                <a:off x="2134147" y="2056944"/>
                <a:ext cx="360000" cy="360000"/>
                <a:chOff x="1588727" y="2056944"/>
                <a:chExt cx="360000" cy="360000"/>
              </a:xfrm>
            </p:grpSpPr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CC76487E-F954-48BA-B371-F4174939E960}"/>
                    </a:ext>
                  </a:extLst>
                </p:cNvPr>
                <p:cNvSpPr/>
                <p:nvPr/>
              </p:nvSpPr>
              <p:spPr>
                <a:xfrm>
                  <a:off x="1588727" y="2056944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333F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pic>
              <p:nvPicPr>
                <p:cNvPr id="46" name="Graphic 45" descr="Head with Gears">
                  <a:extLst>
                    <a:ext uri="{FF2B5EF4-FFF2-40B4-BE49-F238E27FC236}">
                      <a16:creationId xmlns:a16="http://schemas.microsoft.com/office/drawing/2014/main" id="{2D190DF5-D411-4AC2-BC7B-D0132B7CA2C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24727" y="2087723"/>
                  <a:ext cx="288000" cy="28800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B0EDDF4-B383-49A9-BF4A-ABFF8D04C0BE}"/>
              </a:ext>
            </a:extLst>
          </p:cNvPr>
          <p:cNvGrpSpPr/>
          <p:nvPr/>
        </p:nvGrpSpPr>
        <p:grpSpPr>
          <a:xfrm>
            <a:off x="206173" y="3286294"/>
            <a:ext cx="6335713" cy="2178986"/>
            <a:chOff x="225425" y="3187337"/>
            <a:chExt cx="6335713" cy="2178986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50311E9-7F2F-4BD0-89F6-20E1044D21F2}"/>
                </a:ext>
              </a:extLst>
            </p:cNvPr>
            <p:cNvSpPr/>
            <p:nvPr/>
          </p:nvSpPr>
          <p:spPr>
            <a:xfrm>
              <a:off x="225425" y="3666130"/>
              <a:ext cx="34290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ZA" sz="12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ook Antiqua" panose="02040602050305030304" pitchFamily="18" charset="0"/>
                </a:rPr>
                <a:t>Engineer by trade, problem solver by passion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56B9324-2C42-4526-AE68-2F593288BF98}"/>
                </a:ext>
              </a:extLst>
            </p:cNvPr>
            <p:cNvSpPr/>
            <p:nvPr/>
          </p:nvSpPr>
          <p:spPr>
            <a:xfrm>
              <a:off x="225425" y="3939073"/>
              <a:ext cx="6335713" cy="14272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 algn="just">
                <a:lnSpc>
                  <a:spcPct val="114000"/>
                </a:lnSpc>
                <a:buFont typeface="Wingdings" panose="05000000000000000000" pitchFamily="2" charset="2"/>
                <a:buChar char="§"/>
              </a:pPr>
              <a:r>
                <a:rPr lang="en-ZA" sz="1100" dirty="0">
                  <a:latin typeface="Cambria" panose="02040503050406030204" pitchFamily="18" charset="0"/>
                </a:rPr>
                <a:t>Fuelled by an incredible passion for obtaining knowledge and applying heuristic solutions to complex problems, supported by strong data analysis for evidence-based decision making.</a:t>
              </a:r>
            </a:p>
            <a:p>
              <a:pPr marL="171450" indent="-171450" algn="just">
                <a:lnSpc>
                  <a:spcPct val="114000"/>
                </a:lnSpc>
                <a:buFont typeface="Wingdings" panose="05000000000000000000" pitchFamily="2" charset="2"/>
                <a:buChar char="§"/>
              </a:pPr>
              <a:r>
                <a:rPr lang="en-ZA" sz="1100" dirty="0">
                  <a:latin typeface="Cambria" panose="02040503050406030204" pitchFamily="18" charset="0"/>
                </a:rPr>
                <a:t>Pursued mechanical engineering to establish a foundation for understanding and approaching complex problems systematically, by breaking them down into key components.</a:t>
              </a:r>
            </a:p>
            <a:p>
              <a:pPr marL="171450" indent="-171450" algn="just">
                <a:lnSpc>
                  <a:spcPct val="114000"/>
                </a:lnSpc>
                <a:buFont typeface="Wingdings" panose="05000000000000000000" pitchFamily="2" charset="2"/>
                <a:buChar char="§"/>
              </a:pPr>
              <a:r>
                <a:rPr lang="en-ZA" sz="1100" dirty="0">
                  <a:latin typeface="Cambria" panose="02040503050406030204" pitchFamily="18" charset="0"/>
                </a:rPr>
                <a:t>Extended this pragmatic solutions mindset to a boutique management consulting firm</a:t>
              </a:r>
            </a:p>
            <a:p>
              <a:pPr marL="171450" indent="-171450" algn="just">
                <a:lnSpc>
                  <a:spcPct val="114000"/>
                </a:lnSpc>
                <a:buFont typeface="Wingdings" panose="05000000000000000000" pitchFamily="2" charset="2"/>
                <a:buChar char="§"/>
              </a:pPr>
              <a:r>
                <a:rPr lang="en-ZA" sz="1100" dirty="0">
                  <a:latin typeface="Cambria" panose="02040503050406030204" pitchFamily="18" charset="0"/>
                </a:rPr>
                <a:t>Exposure to projects within industries including logistics, operations, corporate finance and accounting (specifically budgeting).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6D7C885-183D-4472-8D48-1F684B2EBC33}"/>
                </a:ext>
              </a:extLst>
            </p:cNvPr>
            <p:cNvGrpSpPr/>
            <p:nvPr/>
          </p:nvGrpSpPr>
          <p:grpSpPr>
            <a:xfrm>
              <a:off x="225425" y="3187337"/>
              <a:ext cx="6335713" cy="360000"/>
              <a:chOff x="225425" y="3219648"/>
              <a:chExt cx="6335713" cy="360000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C007AC50-22D8-4439-879C-828D4B253AB8}"/>
                  </a:ext>
                </a:extLst>
              </p:cNvPr>
              <p:cNvGrpSpPr/>
              <p:nvPr/>
            </p:nvGrpSpPr>
            <p:grpSpPr>
              <a:xfrm>
                <a:off x="225425" y="3262232"/>
                <a:ext cx="6335713" cy="282993"/>
                <a:chOff x="225425" y="2023390"/>
                <a:chExt cx="6335713" cy="282993"/>
              </a:xfrm>
            </p:grpSpPr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059B084C-6E9A-4030-856F-F27C415302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5425" y="2157251"/>
                  <a:ext cx="6335713" cy="0"/>
                </a:xfrm>
                <a:prstGeom prst="line">
                  <a:avLst/>
                </a:prstGeom>
                <a:ln>
                  <a:solidFill>
                    <a:srgbClr val="333F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0DA17367-ED72-4B4A-A7CB-3C14A66E25CE}"/>
                    </a:ext>
                  </a:extLst>
                </p:cNvPr>
                <p:cNvSpPr/>
                <p:nvPr/>
              </p:nvSpPr>
              <p:spPr>
                <a:xfrm>
                  <a:off x="2281110" y="2023390"/>
                  <a:ext cx="2322968" cy="28299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noAutofit/>
                </a:bodyPr>
                <a:lstStyle/>
                <a:p>
                  <a:pPr algn="ctr"/>
                  <a:r>
                    <a:rPr lang="en-ZA" sz="1300" b="1" dirty="0">
                      <a:solidFill>
                        <a:srgbClr val="333F50"/>
                      </a:solidFill>
                      <a:latin typeface="Book Antiqua" panose="02040602050305030304" pitchFamily="18" charset="0"/>
                    </a:rPr>
                    <a:t>PROFESSIONAL PROFILE</a:t>
                  </a:r>
                </a:p>
              </p:txBody>
            </p: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0A6DB1C3-FE5B-42A6-9C0D-88AA293E6561}"/>
                  </a:ext>
                </a:extLst>
              </p:cNvPr>
              <p:cNvGrpSpPr/>
              <p:nvPr/>
            </p:nvGrpSpPr>
            <p:grpSpPr>
              <a:xfrm>
                <a:off x="1958525" y="3219648"/>
                <a:ext cx="360000" cy="360000"/>
                <a:chOff x="1958525" y="3219648"/>
                <a:chExt cx="360000" cy="360000"/>
              </a:xfrm>
            </p:grpSpPr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DDEA3695-ABB5-4F2C-8B35-E4D5F13994CA}"/>
                    </a:ext>
                  </a:extLst>
                </p:cNvPr>
                <p:cNvSpPr/>
                <p:nvPr/>
              </p:nvSpPr>
              <p:spPr>
                <a:xfrm>
                  <a:off x="1958525" y="3219648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333F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pic>
              <p:nvPicPr>
                <p:cNvPr id="72" name="Graphic 71" descr="Checklist">
                  <a:extLst>
                    <a:ext uri="{FF2B5EF4-FFF2-40B4-BE49-F238E27FC236}">
                      <a16:creationId xmlns:a16="http://schemas.microsoft.com/office/drawing/2014/main" id="{CA7DD641-6CA7-4CCA-A693-B7D02F6D1ED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94525" y="3255648"/>
                  <a:ext cx="288000" cy="28800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55E9DAE-B109-476C-84B6-5704812B1187}"/>
              </a:ext>
            </a:extLst>
          </p:cNvPr>
          <p:cNvGrpSpPr/>
          <p:nvPr/>
        </p:nvGrpSpPr>
        <p:grpSpPr>
          <a:xfrm>
            <a:off x="5427390" y="349968"/>
            <a:ext cx="1454534" cy="324000"/>
            <a:chOff x="5427390" y="349968"/>
            <a:chExt cx="1454534" cy="32400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FED84FC-2FC5-4BDB-B35F-1B0ACF80C345}"/>
                </a:ext>
              </a:extLst>
            </p:cNvPr>
            <p:cNvSpPr txBox="1"/>
            <p:nvPr/>
          </p:nvSpPr>
          <p:spPr>
            <a:xfrm>
              <a:off x="5814003" y="388858"/>
              <a:ext cx="10679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sz="1000" dirty="0">
                  <a:solidFill>
                    <a:schemeClr val="bg1"/>
                  </a:solidFill>
                  <a:latin typeface="Cambria" panose="02040503050406030204" pitchFamily="18" charset="0"/>
                  <a:hlinkClick r:id="rId1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LinkedIn Profile</a:t>
              </a:r>
              <a:endParaRPr lang="en-ZA" sz="1000" dirty="0">
                <a:solidFill>
                  <a:schemeClr val="bg1"/>
                </a:solidFill>
                <a:latin typeface="Cambria" panose="02040503050406030204" pitchFamily="18" charset="0"/>
              </a:endParaRPr>
            </a:p>
          </p:txBody>
        </p:sp>
        <p:pic>
          <p:nvPicPr>
            <p:cNvPr id="1026" name="Picture 2" descr="Social Media Icons Set Logo, Social Media Icons, Social Media ...">
              <a:extLst>
                <a:ext uri="{FF2B5EF4-FFF2-40B4-BE49-F238E27FC236}">
                  <a16:creationId xmlns:a16="http://schemas.microsoft.com/office/drawing/2014/main" id="{0419ADD8-32E2-46F3-9746-FAE639B5F0B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270" t="36889" r="5380" b="35943"/>
            <a:stretch/>
          </p:blipFill>
          <p:spPr bwMode="auto">
            <a:xfrm>
              <a:off x="5427390" y="349968"/>
              <a:ext cx="338086" cy="3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B12DFEA-FDD6-47FD-AF6F-2BC7A5461CE1}"/>
              </a:ext>
            </a:extLst>
          </p:cNvPr>
          <p:cNvGrpSpPr/>
          <p:nvPr/>
        </p:nvGrpSpPr>
        <p:grpSpPr>
          <a:xfrm>
            <a:off x="231157" y="5547638"/>
            <a:ext cx="6335715" cy="2467755"/>
            <a:chOff x="231157" y="5571661"/>
            <a:chExt cx="6335715" cy="2467755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70D9A23A-85CD-485C-9446-B3C2B921E279}"/>
                </a:ext>
              </a:extLst>
            </p:cNvPr>
            <p:cNvGrpSpPr/>
            <p:nvPr/>
          </p:nvGrpSpPr>
          <p:grpSpPr>
            <a:xfrm>
              <a:off x="231159" y="5571661"/>
              <a:ext cx="6335713" cy="360000"/>
              <a:chOff x="231159" y="6290703"/>
              <a:chExt cx="6335713" cy="360000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AE44D7E9-F821-4AF3-AFFC-A138F45ED6D4}"/>
                  </a:ext>
                </a:extLst>
              </p:cNvPr>
              <p:cNvGrpSpPr/>
              <p:nvPr/>
            </p:nvGrpSpPr>
            <p:grpSpPr>
              <a:xfrm>
                <a:off x="231159" y="6329207"/>
                <a:ext cx="6335713" cy="282993"/>
                <a:chOff x="231159" y="3296816"/>
                <a:chExt cx="6335713" cy="282993"/>
              </a:xfrm>
            </p:grpSpPr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223567F6-7FF9-42BA-82B4-B7B5BE0DF2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1159" y="3440832"/>
                  <a:ext cx="6335713" cy="0"/>
                </a:xfrm>
                <a:prstGeom prst="line">
                  <a:avLst/>
                </a:prstGeom>
                <a:ln>
                  <a:solidFill>
                    <a:srgbClr val="333F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0EC89D85-CA07-40FE-A3D0-3A30C52BD8A1}"/>
                    </a:ext>
                  </a:extLst>
                </p:cNvPr>
                <p:cNvSpPr/>
                <p:nvPr/>
              </p:nvSpPr>
              <p:spPr>
                <a:xfrm>
                  <a:off x="2907411" y="3296816"/>
                  <a:ext cx="898172" cy="28299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noAutofit/>
                </a:bodyPr>
                <a:lstStyle/>
                <a:p>
                  <a:pPr algn="ctr"/>
                  <a:r>
                    <a:rPr lang="en-ZA" sz="1300" b="1" dirty="0">
                      <a:solidFill>
                        <a:srgbClr val="333F50"/>
                      </a:solidFill>
                      <a:latin typeface="Book Antiqua" panose="02040602050305030304" pitchFamily="18" charset="0"/>
                    </a:rPr>
                    <a:t>SKILLS</a:t>
                  </a:r>
                </a:p>
              </p:txBody>
            </p: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41DA1452-21D1-41E7-9338-5EAABC12288C}"/>
                  </a:ext>
                </a:extLst>
              </p:cNvPr>
              <p:cNvGrpSpPr/>
              <p:nvPr/>
            </p:nvGrpSpPr>
            <p:grpSpPr>
              <a:xfrm>
                <a:off x="2637634" y="6290703"/>
                <a:ext cx="360000" cy="360000"/>
                <a:chOff x="2637634" y="6290703"/>
                <a:chExt cx="360000" cy="360000"/>
              </a:xfrm>
            </p:grpSpPr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132EE046-E668-497D-8F42-7CCCC90081F3}"/>
                    </a:ext>
                  </a:extLst>
                </p:cNvPr>
                <p:cNvSpPr/>
                <p:nvPr/>
              </p:nvSpPr>
              <p:spPr>
                <a:xfrm>
                  <a:off x="2637634" y="6290703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333F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pic>
              <p:nvPicPr>
                <p:cNvPr id="63" name="Graphic 62" descr="Bulls-eye">
                  <a:extLst>
                    <a:ext uri="{FF2B5EF4-FFF2-40B4-BE49-F238E27FC236}">
                      <a16:creationId xmlns:a16="http://schemas.microsoft.com/office/drawing/2014/main" id="{E24B91AB-1EC7-4AAA-8C3E-F287078CDB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73634" y="6329223"/>
                  <a:ext cx="288000" cy="2880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21C408AC-3BAC-4DF2-8BE5-A71BE4D2F15C}"/>
                </a:ext>
              </a:extLst>
            </p:cNvPr>
            <p:cNvGrpSpPr/>
            <p:nvPr/>
          </p:nvGrpSpPr>
          <p:grpSpPr>
            <a:xfrm>
              <a:off x="231157" y="6115705"/>
              <a:ext cx="6146473" cy="1923711"/>
              <a:chOff x="231157" y="6115705"/>
              <a:chExt cx="6146473" cy="1923711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C687D411-A44B-44B6-868E-89FDB1F02078}"/>
                  </a:ext>
                </a:extLst>
              </p:cNvPr>
              <p:cNvGrpSpPr/>
              <p:nvPr/>
            </p:nvGrpSpPr>
            <p:grpSpPr>
              <a:xfrm>
                <a:off x="231158" y="7158179"/>
                <a:ext cx="6146472" cy="360000"/>
                <a:chOff x="231158" y="7253533"/>
                <a:chExt cx="6146472" cy="360000"/>
              </a:xfrm>
            </p:grpSpPr>
            <p:sp>
              <p:nvSpPr>
                <p:cNvPr id="68" name="Rectangle: Rounded Corners 67">
                  <a:extLst>
                    <a:ext uri="{FF2B5EF4-FFF2-40B4-BE49-F238E27FC236}">
                      <a16:creationId xmlns:a16="http://schemas.microsoft.com/office/drawing/2014/main" id="{65B20617-2F8E-4477-B1C3-80EC0F3C7A66}"/>
                    </a:ext>
                  </a:extLst>
                </p:cNvPr>
                <p:cNvSpPr/>
                <p:nvPr/>
              </p:nvSpPr>
              <p:spPr>
                <a:xfrm>
                  <a:off x="231158" y="7253533"/>
                  <a:ext cx="2243600" cy="360000"/>
                </a:xfrm>
                <a:prstGeom prst="roundRect">
                  <a:avLst/>
                </a:prstGeom>
                <a:solidFill>
                  <a:srgbClr val="333F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14000"/>
                    </a:lnSpc>
                  </a:pPr>
                  <a:r>
                    <a:rPr lang="en-GB" sz="1100" dirty="0">
                      <a:latin typeface="Cambria" panose="02040503050406030204" pitchFamily="18" charset="0"/>
                    </a:rPr>
                    <a:t>BI stack (PowerBI, Qlik, Tableau)</a:t>
                  </a:r>
                  <a:endParaRPr lang="en-ZA" sz="1100" dirty="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78" name="Rectangle: Rounded Corners 77">
                  <a:extLst>
                    <a:ext uri="{FF2B5EF4-FFF2-40B4-BE49-F238E27FC236}">
                      <a16:creationId xmlns:a16="http://schemas.microsoft.com/office/drawing/2014/main" id="{E887FFE6-6CC0-40A4-9666-264081523FDD}"/>
                    </a:ext>
                  </a:extLst>
                </p:cNvPr>
                <p:cNvSpPr/>
                <p:nvPr/>
              </p:nvSpPr>
              <p:spPr>
                <a:xfrm>
                  <a:off x="2834346" y="7253533"/>
                  <a:ext cx="1747234" cy="360000"/>
                </a:xfrm>
                <a:prstGeom prst="roundRect">
                  <a:avLst/>
                </a:prstGeom>
                <a:solidFill>
                  <a:srgbClr val="333F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14000"/>
                    </a:lnSpc>
                  </a:pPr>
                  <a:r>
                    <a:rPr lang="en-ZA" sz="1100" dirty="0">
                      <a:latin typeface="Cambria" panose="02040503050406030204" pitchFamily="18" charset="0"/>
                    </a:rPr>
                    <a:t>Process/data flow design</a:t>
                  </a:r>
                </a:p>
              </p:txBody>
            </p:sp>
            <p:sp>
              <p:nvSpPr>
                <p:cNvPr id="80" name="Rectangle: Rounded Corners 79">
                  <a:extLst>
                    <a:ext uri="{FF2B5EF4-FFF2-40B4-BE49-F238E27FC236}">
                      <a16:creationId xmlns:a16="http://schemas.microsoft.com/office/drawing/2014/main" id="{C77889C4-4DAF-4953-8C6B-1CD5EF9EF696}"/>
                    </a:ext>
                  </a:extLst>
                </p:cNvPr>
                <p:cNvSpPr/>
                <p:nvPr/>
              </p:nvSpPr>
              <p:spPr>
                <a:xfrm>
                  <a:off x="4725144" y="7253533"/>
                  <a:ext cx="1652486" cy="360000"/>
                </a:xfrm>
                <a:prstGeom prst="roundRect">
                  <a:avLst/>
                </a:prstGeom>
                <a:solidFill>
                  <a:srgbClr val="333F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14000"/>
                    </a:lnSpc>
                  </a:pPr>
                  <a:r>
                    <a:rPr lang="en-ZA" sz="1100" dirty="0">
                      <a:latin typeface="Cambria" panose="02040503050406030204" pitchFamily="18" charset="0"/>
                    </a:rPr>
                    <a:t>Product management</a:t>
                  </a:r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19A88836-EB8A-4C4F-AC2F-711F1D59E816}"/>
                  </a:ext>
                </a:extLst>
              </p:cNvPr>
              <p:cNvGrpSpPr/>
              <p:nvPr/>
            </p:nvGrpSpPr>
            <p:grpSpPr>
              <a:xfrm>
                <a:off x="231158" y="6636942"/>
                <a:ext cx="6146472" cy="359999"/>
                <a:chOff x="231158" y="6696016"/>
                <a:chExt cx="6146472" cy="359999"/>
              </a:xfrm>
            </p:grpSpPr>
            <p:sp>
              <p:nvSpPr>
                <p:cNvPr id="67" name="Rectangle: Rounded Corners 66">
                  <a:extLst>
                    <a:ext uri="{FF2B5EF4-FFF2-40B4-BE49-F238E27FC236}">
                      <a16:creationId xmlns:a16="http://schemas.microsoft.com/office/drawing/2014/main" id="{C55E7FA4-650B-46FC-A769-7948E4B2ACFE}"/>
                    </a:ext>
                  </a:extLst>
                </p:cNvPr>
                <p:cNvSpPr/>
                <p:nvPr/>
              </p:nvSpPr>
              <p:spPr>
                <a:xfrm>
                  <a:off x="231158" y="6696016"/>
                  <a:ext cx="2344779" cy="359999"/>
                </a:xfrm>
                <a:prstGeom prst="roundRect">
                  <a:avLst/>
                </a:prstGeom>
                <a:solidFill>
                  <a:srgbClr val="333F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14000"/>
                    </a:lnSpc>
                  </a:pPr>
                  <a:r>
                    <a:rPr lang="en-ZA" sz="1100" dirty="0">
                      <a:latin typeface="Cambria" panose="02040503050406030204" pitchFamily="18" charset="0"/>
                    </a:rPr>
                    <a:t>Operational efficiency optimisation</a:t>
                  </a:r>
                </a:p>
              </p:txBody>
            </p:sp>
            <p:sp>
              <p:nvSpPr>
                <p:cNvPr id="75" name="Rectangle: Rounded Corners 74">
                  <a:extLst>
                    <a:ext uri="{FF2B5EF4-FFF2-40B4-BE49-F238E27FC236}">
                      <a16:creationId xmlns:a16="http://schemas.microsoft.com/office/drawing/2014/main" id="{DF5B3AEC-80D9-4213-AC2D-F35545EE6C11}"/>
                    </a:ext>
                  </a:extLst>
                </p:cNvPr>
                <p:cNvSpPr/>
                <p:nvPr/>
              </p:nvSpPr>
              <p:spPr>
                <a:xfrm>
                  <a:off x="2884936" y="6696016"/>
                  <a:ext cx="1747234" cy="359999"/>
                </a:xfrm>
                <a:prstGeom prst="roundRect">
                  <a:avLst/>
                </a:prstGeom>
                <a:solidFill>
                  <a:srgbClr val="333F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14000"/>
                    </a:lnSpc>
                  </a:pPr>
                  <a:r>
                    <a:rPr lang="en-ZA" sz="1100" dirty="0">
                      <a:latin typeface="Cambria" panose="02040503050406030204" pitchFamily="18" charset="0"/>
                    </a:rPr>
                    <a:t>Project management</a:t>
                  </a:r>
                </a:p>
              </p:txBody>
            </p:sp>
            <p:sp>
              <p:nvSpPr>
                <p:cNvPr id="84" name="Rectangle: Rounded Corners 83">
                  <a:extLst>
                    <a:ext uri="{FF2B5EF4-FFF2-40B4-BE49-F238E27FC236}">
                      <a16:creationId xmlns:a16="http://schemas.microsoft.com/office/drawing/2014/main" id="{08388EB8-7B09-40CB-BB59-2DC0C4D301A6}"/>
                    </a:ext>
                  </a:extLst>
                </p:cNvPr>
                <p:cNvSpPr/>
                <p:nvPr/>
              </p:nvSpPr>
              <p:spPr>
                <a:xfrm>
                  <a:off x="4941168" y="6696016"/>
                  <a:ext cx="1436462" cy="359999"/>
                </a:xfrm>
                <a:prstGeom prst="roundRect">
                  <a:avLst/>
                </a:prstGeom>
                <a:solidFill>
                  <a:srgbClr val="333F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14000"/>
                    </a:lnSpc>
                  </a:pPr>
                  <a:r>
                    <a:rPr lang="en-ZA" sz="1100" dirty="0">
                      <a:latin typeface="Cambria" panose="02040503050406030204" pitchFamily="18" charset="0"/>
                    </a:rPr>
                    <a:t>Data Science</a:t>
                  </a: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FFAEA736-CBE1-4739-88F1-313BD4348EE0}"/>
                  </a:ext>
                </a:extLst>
              </p:cNvPr>
              <p:cNvGrpSpPr/>
              <p:nvPr/>
            </p:nvGrpSpPr>
            <p:grpSpPr>
              <a:xfrm>
                <a:off x="231158" y="6115705"/>
                <a:ext cx="6146472" cy="359999"/>
                <a:chOff x="231158" y="6115705"/>
                <a:chExt cx="6146472" cy="359999"/>
              </a:xfrm>
            </p:grpSpPr>
            <p:sp>
              <p:nvSpPr>
                <p:cNvPr id="21" name="Rectangle: Rounded Corners 20">
                  <a:extLst>
                    <a:ext uri="{FF2B5EF4-FFF2-40B4-BE49-F238E27FC236}">
                      <a16:creationId xmlns:a16="http://schemas.microsoft.com/office/drawing/2014/main" id="{B92931A0-69F2-437F-A3EF-94413C85DB35}"/>
                    </a:ext>
                  </a:extLst>
                </p:cNvPr>
                <p:cNvSpPr/>
                <p:nvPr/>
              </p:nvSpPr>
              <p:spPr>
                <a:xfrm>
                  <a:off x="231158" y="6115705"/>
                  <a:ext cx="1747234" cy="359999"/>
                </a:xfrm>
                <a:prstGeom prst="roundRect">
                  <a:avLst/>
                </a:prstGeom>
                <a:solidFill>
                  <a:srgbClr val="333F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14000"/>
                    </a:lnSpc>
                  </a:pPr>
                  <a:r>
                    <a:rPr lang="en-ZA" sz="1100" dirty="0">
                      <a:latin typeface="Cambria" panose="02040503050406030204" pitchFamily="18" charset="0"/>
                    </a:rPr>
                    <a:t>Data analytics/ Statistics</a:t>
                  </a:r>
                </a:p>
              </p:txBody>
            </p:sp>
            <p:sp>
              <p:nvSpPr>
                <p:cNvPr id="69" name="Rectangle: Rounded Corners 68">
                  <a:extLst>
                    <a:ext uri="{FF2B5EF4-FFF2-40B4-BE49-F238E27FC236}">
                      <a16:creationId xmlns:a16="http://schemas.microsoft.com/office/drawing/2014/main" id="{32AFB77B-248D-41F1-BD82-40E73969F51A}"/>
                    </a:ext>
                  </a:extLst>
                </p:cNvPr>
                <p:cNvSpPr/>
                <p:nvPr/>
              </p:nvSpPr>
              <p:spPr>
                <a:xfrm>
                  <a:off x="2224747" y="6115705"/>
                  <a:ext cx="2470067" cy="359999"/>
                </a:xfrm>
                <a:prstGeom prst="roundRect">
                  <a:avLst/>
                </a:prstGeom>
                <a:solidFill>
                  <a:srgbClr val="333F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14000"/>
                    </a:lnSpc>
                  </a:pPr>
                  <a:r>
                    <a:rPr lang="en-ZA" sz="1100" dirty="0">
                      <a:latin typeface="Cambria" panose="02040503050406030204" pitchFamily="18" charset="0"/>
                    </a:rPr>
                    <a:t>Strategy design and Problem Solving</a:t>
                  </a:r>
                </a:p>
              </p:txBody>
            </p:sp>
            <p:sp>
              <p:nvSpPr>
                <p:cNvPr id="86" name="Rectangle: Rounded Corners 85">
                  <a:extLst>
                    <a:ext uri="{FF2B5EF4-FFF2-40B4-BE49-F238E27FC236}">
                      <a16:creationId xmlns:a16="http://schemas.microsoft.com/office/drawing/2014/main" id="{0E3C96FD-6D42-41BE-AD7F-8133E3824364}"/>
                    </a:ext>
                  </a:extLst>
                </p:cNvPr>
                <p:cNvSpPr/>
                <p:nvPr/>
              </p:nvSpPr>
              <p:spPr>
                <a:xfrm>
                  <a:off x="4941168" y="6115705"/>
                  <a:ext cx="1436462" cy="359999"/>
                </a:xfrm>
                <a:prstGeom prst="roundRect">
                  <a:avLst/>
                </a:prstGeom>
                <a:solidFill>
                  <a:srgbClr val="333F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14000"/>
                    </a:lnSpc>
                  </a:pPr>
                  <a:r>
                    <a:rPr lang="en-GB" sz="1100" dirty="0">
                      <a:latin typeface="Cambria" panose="02040503050406030204" pitchFamily="18" charset="0"/>
                    </a:rPr>
                    <a:t>MS Office </a:t>
                  </a:r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8EC5D802-5775-4F1C-9DEC-0B91344D32F7}"/>
                  </a:ext>
                </a:extLst>
              </p:cNvPr>
              <p:cNvGrpSpPr/>
              <p:nvPr/>
            </p:nvGrpSpPr>
            <p:grpSpPr>
              <a:xfrm>
                <a:off x="231157" y="7679416"/>
                <a:ext cx="6146473" cy="360000"/>
                <a:chOff x="231157" y="7679416"/>
                <a:chExt cx="6146473" cy="360000"/>
              </a:xfrm>
            </p:grpSpPr>
            <p:sp>
              <p:nvSpPr>
                <p:cNvPr id="74" name="Rectangle: Rounded Corners 73">
                  <a:extLst>
                    <a:ext uri="{FF2B5EF4-FFF2-40B4-BE49-F238E27FC236}">
                      <a16:creationId xmlns:a16="http://schemas.microsoft.com/office/drawing/2014/main" id="{19F1763B-E769-445C-ADBC-9E18ED2B6419}"/>
                    </a:ext>
                  </a:extLst>
                </p:cNvPr>
                <p:cNvSpPr/>
                <p:nvPr/>
              </p:nvSpPr>
              <p:spPr>
                <a:xfrm>
                  <a:off x="231157" y="7679416"/>
                  <a:ext cx="1644515" cy="360000"/>
                </a:xfrm>
                <a:prstGeom prst="roundRect">
                  <a:avLst/>
                </a:prstGeom>
                <a:solidFill>
                  <a:srgbClr val="333F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14000"/>
                    </a:lnSpc>
                  </a:pPr>
                  <a:r>
                    <a:rPr lang="en-ZA" sz="1100" dirty="0">
                      <a:latin typeface="Cambria" panose="02040503050406030204" pitchFamily="18" charset="0"/>
                    </a:rPr>
                    <a:t>Alteryx CORE certified</a:t>
                  </a:r>
                </a:p>
              </p:txBody>
            </p:sp>
            <p:sp>
              <p:nvSpPr>
                <p:cNvPr id="83" name="Rectangle: Rounded Corners 82">
                  <a:extLst>
                    <a:ext uri="{FF2B5EF4-FFF2-40B4-BE49-F238E27FC236}">
                      <a16:creationId xmlns:a16="http://schemas.microsoft.com/office/drawing/2014/main" id="{D53BD774-D4F5-4965-A465-D3B5AE3F3A70}"/>
                    </a:ext>
                  </a:extLst>
                </p:cNvPr>
                <p:cNvSpPr/>
                <p:nvPr/>
              </p:nvSpPr>
              <p:spPr>
                <a:xfrm>
                  <a:off x="4941168" y="7679416"/>
                  <a:ext cx="1436462" cy="360000"/>
                </a:xfrm>
                <a:prstGeom prst="roundRect">
                  <a:avLst/>
                </a:prstGeom>
                <a:solidFill>
                  <a:srgbClr val="333F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14000"/>
                    </a:lnSpc>
                  </a:pPr>
                  <a:r>
                    <a:rPr lang="en-ZA" sz="1100" dirty="0">
                      <a:latin typeface="Cambria" panose="02040503050406030204" pitchFamily="18" charset="0"/>
                    </a:rPr>
                    <a:t>Python, limited R</a:t>
                  </a:r>
                </a:p>
              </p:txBody>
            </p:sp>
            <p:sp>
              <p:nvSpPr>
                <p:cNvPr id="87" name="Rectangle: Rounded Corners 86">
                  <a:extLst>
                    <a:ext uri="{FF2B5EF4-FFF2-40B4-BE49-F238E27FC236}">
                      <a16:creationId xmlns:a16="http://schemas.microsoft.com/office/drawing/2014/main" id="{461F24E8-C448-47D8-9AA1-669BB6F848B0}"/>
                    </a:ext>
                  </a:extLst>
                </p:cNvPr>
                <p:cNvSpPr/>
                <p:nvPr/>
              </p:nvSpPr>
              <p:spPr>
                <a:xfrm>
                  <a:off x="2174151" y="7679416"/>
                  <a:ext cx="1280827" cy="360000"/>
                </a:xfrm>
                <a:prstGeom prst="roundRect">
                  <a:avLst/>
                </a:prstGeom>
                <a:solidFill>
                  <a:srgbClr val="333F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14000"/>
                    </a:lnSpc>
                  </a:pPr>
                  <a:r>
                    <a:rPr lang="en-ZA" sz="1100" dirty="0">
                      <a:latin typeface="Cambria" panose="02040503050406030204" pitchFamily="18" charset="0"/>
                    </a:rPr>
                    <a:t>Neural Networks</a:t>
                  </a:r>
                </a:p>
              </p:txBody>
            </p:sp>
            <p:sp>
              <p:nvSpPr>
                <p:cNvPr id="90" name="Rectangle: Rounded Corners 89">
                  <a:extLst>
                    <a:ext uri="{FF2B5EF4-FFF2-40B4-BE49-F238E27FC236}">
                      <a16:creationId xmlns:a16="http://schemas.microsoft.com/office/drawing/2014/main" id="{9E31B96D-6558-47B3-BA9B-B8C1D1CFFA0A}"/>
                    </a:ext>
                  </a:extLst>
                </p:cNvPr>
                <p:cNvSpPr/>
                <p:nvPr/>
              </p:nvSpPr>
              <p:spPr>
                <a:xfrm>
                  <a:off x="3753457" y="7679416"/>
                  <a:ext cx="889231" cy="360000"/>
                </a:xfrm>
                <a:prstGeom prst="roundRect">
                  <a:avLst/>
                </a:prstGeom>
                <a:solidFill>
                  <a:srgbClr val="333F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14000"/>
                    </a:lnSpc>
                  </a:pPr>
                  <a:r>
                    <a:rPr lang="en-ZA" sz="1100" dirty="0">
                      <a:latin typeface="Cambria" panose="02040503050406030204" pitchFamily="18" charset="0"/>
                    </a:rPr>
                    <a:t>KNIME</a:t>
                  </a:r>
                </a:p>
              </p:txBody>
            </p:sp>
          </p:grp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395A5AA-04BF-407F-B04B-3E63CAA55856}"/>
              </a:ext>
            </a:extLst>
          </p:cNvPr>
          <p:cNvGrpSpPr/>
          <p:nvPr/>
        </p:nvGrpSpPr>
        <p:grpSpPr>
          <a:xfrm>
            <a:off x="231158" y="8097750"/>
            <a:ext cx="6335714" cy="1444226"/>
            <a:chOff x="231158" y="8229045"/>
            <a:chExt cx="6335714" cy="144422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979B63B5-FBFF-4C4B-8349-8812722B9E93}"/>
                </a:ext>
              </a:extLst>
            </p:cNvPr>
            <p:cNvGrpSpPr/>
            <p:nvPr/>
          </p:nvGrpSpPr>
          <p:grpSpPr>
            <a:xfrm>
              <a:off x="231159" y="8229045"/>
              <a:ext cx="6335713" cy="360000"/>
              <a:chOff x="231159" y="8176406"/>
              <a:chExt cx="6335713" cy="360000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EBFDD767-6F3F-486D-A93B-D2ADA4BD403B}"/>
                  </a:ext>
                </a:extLst>
              </p:cNvPr>
              <p:cNvGrpSpPr/>
              <p:nvPr/>
            </p:nvGrpSpPr>
            <p:grpSpPr>
              <a:xfrm>
                <a:off x="231159" y="8214910"/>
                <a:ext cx="6335713" cy="282993"/>
                <a:chOff x="231159" y="3296816"/>
                <a:chExt cx="6335713" cy="282993"/>
              </a:xfrm>
            </p:grpSpPr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BC7C74EF-5828-44B0-91D4-0B4D34ADB3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1159" y="3440832"/>
                  <a:ext cx="6335713" cy="0"/>
                </a:xfrm>
                <a:prstGeom prst="line">
                  <a:avLst/>
                </a:prstGeom>
                <a:ln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3BDE50FF-4F07-462C-9C90-B549F8FDD3AC}"/>
                    </a:ext>
                  </a:extLst>
                </p:cNvPr>
                <p:cNvSpPr/>
                <p:nvPr/>
              </p:nvSpPr>
              <p:spPr>
                <a:xfrm>
                  <a:off x="2275882" y="3296816"/>
                  <a:ext cx="2161230" cy="28299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noAutofit/>
                </a:bodyPr>
                <a:lstStyle/>
                <a:p>
                  <a:pPr algn="ctr"/>
                  <a:r>
                    <a:rPr lang="en-ZA" sz="1300" b="1" dirty="0">
                      <a:solidFill>
                        <a:srgbClr val="333F50"/>
                      </a:solidFill>
                      <a:latin typeface="Book Antiqua" panose="02040602050305030304" pitchFamily="18" charset="0"/>
                    </a:rPr>
                    <a:t>INDUSTRY EXPOSURE</a:t>
                  </a:r>
                </a:p>
              </p:txBody>
            </p:sp>
          </p:grp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685F74EE-76DF-4599-AAB0-BA8FF2016D5B}"/>
                  </a:ext>
                </a:extLst>
              </p:cNvPr>
              <p:cNvSpPr/>
              <p:nvPr/>
            </p:nvSpPr>
            <p:spPr>
              <a:xfrm>
                <a:off x="2028496" y="8176406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333F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pic>
            <p:nvPicPr>
              <p:cNvPr id="6" name="Graphic 5" descr="Research">
                <a:extLst>
                  <a:ext uri="{FF2B5EF4-FFF2-40B4-BE49-F238E27FC236}">
                    <a16:creationId xmlns:a16="http://schemas.microsoft.com/office/drawing/2014/main" id="{B7B7B612-4870-4020-AC51-88D57410B1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2064496" y="8209903"/>
                <a:ext cx="288000" cy="288000"/>
              </a:xfrm>
              <a:prstGeom prst="rect">
                <a:avLst/>
              </a:prstGeom>
            </p:spPr>
          </p:pic>
        </p:grp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8335D249-1AF3-4A00-AD91-127FD0886A0D}"/>
                </a:ext>
              </a:extLst>
            </p:cNvPr>
            <p:cNvSpPr/>
            <p:nvPr/>
          </p:nvSpPr>
          <p:spPr>
            <a:xfrm>
              <a:off x="231158" y="8726432"/>
              <a:ext cx="2344779" cy="359999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4000"/>
                </a:lnSpc>
              </a:pPr>
              <a:r>
                <a:rPr lang="en-ZA" sz="1100" dirty="0">
                  <a:solidFill>
                    <a:schemeClr val="tx1"/>
                  </a:solidFill>
                  <a:latin typeface="Cambria" panose="02040503050406030204" pitchFamily="18" charset="0"/>
                </a:rPr>
                <a:t>Engineering and Design</a:t>
              </a:r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9FED63E0-E9BF-451C-BA4F-D934876F6508}"/>
                </a:ext>
              </a:extLst>
            </p:cNvPr>
            <p:cNvSpPr/>
            <p:nvPr/>
          </p:nvSpPr>
          <p:spPr>
            <a:xfrm>
              <a:off x="231158" y="9313271"/>
              <a:ext cx="2243600" cy="36000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4000"/>
                </a:lnSpc>
              </a:pPr>
              <a:r>
                <a:rPr lang="en-ZA" sz="1100" dirty="0">
                  <a:solidFill>
                    <a:schemeClr val="tx1"/>
                  </a:solidFill>
                  <a:latin typeface="Cambria" panose="02040503050406030204" pitchFamily="18" charset="0"/>
                </a:rPr>
                <a:t>Logistics and supply chain</a:t>
              </a:r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6E6FF857-37CA-4387-93A5-85DC2CFA55A7}"/>
                </a:ext>
              </a:extLst>
            </p:cNvPr>
            <p:cNvSpPr/>
            <p:nvPr/>
          </p:nvSpPr>
          <p:spPr>
            <a:xfrm>
              <a:off x="2772604" y="8726432"/>
              <a:ext cx="2096555" cy="359999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4000"/>
                </a:lnSpc>
              </a:pPr>
              <a:r>
                <a:rPr lang="en-ZA" sz="1100" dirty="0">
                  <a:solidFill>
                    <a:schemeClr val="tx1"/>
                  </a:solidFill>
                  <a:latin typeface="Cambria" panose="02040503050406030204" pitchFamily="18" charset="0"/>
                </a:rPr>
                <a:t>Financial services, Banking</a:t>
              </a:r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11529FC8-F7C8-4F64-AA5A-D00CA389B518}"/>
                </a:ext>
              </a:extLst>
            </p:cNvPr>
            <p:cNvSpPr/>
            <p:nvPr/>
          </p:nvSpPr>
          <p:spPr>
            <a:xfrm>
              <a:off x="2664957" y="9313271"/>
              <a:ext cx="1917526" cy="36000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4000"/>
                </a:lnSpc>
              </a:pPr>
              <a:r>
                <a:rPr lang="en-ZA" sz="1100" dirty="0">
                  <a:solidFill>
                    <a:schemeClr val="tx1"/>
                  </a:solidFill>
                  <a:latin typeface="Cambria" panose="02040503050406030204" pitchFamily="18" charset="0"/>
                </a:rPr>
                <a:t>Property development</a:t>
              </a:r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356A9E0B-CBE9-4D11-A788-CCDD7A564F4D}"/>
                </a:ext>
              </a:extLst>
            </p:cNvPr>
            <p:cNvSpPr/>
            <p:nvPr/>
          </p:nvSpPr>
          <p:spPr>
            <a:xfrm>
              <a:off x="4772682" y="9313271"/>
              <a:ext cx="1604948" cy="36000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4000"/>
                </a:lnSpc>
              </a:pPr>
              <a:r>
                <a:rPr lang="en-ZA" sz="1100" dirty="0">
                  <a:solidFill>
                    <a:schemeClr val="tx1"/>
                  </a:solidFill>
                  <a:latin typeface="Cambria" panose="02040503050406030204" pitchFamily="18" charset="0"/>
                </a:rPr>
                <a:t>Manufacturing</a:t>
              </a:r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823B1B6B-291A-478C-A645-29BC85BF18C9}"/>
                </a:ext>
              </a:extLst>
            </p:cNvPr>
            <p:cNvSpPr/>
            <p:nvPr/>
          </p:nvSpPr>
          <p:spPr>
            <a:xfrm>
              <a:off x="5065826" y="8726432"/>
              <a:ext cx="1311804" cy="359999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/>
            <a:p>
              <a:pPr algn="ctr">
                <a:lnSpc>
                  <a:spcPct val="114000"/>
                </a:lnSpc>
              </a:pPr>
              <a:r>
                <a:rPr lang="en-ZA" sz="1100" dirty="0">
                  <a:solidFill>
                    <a:schemeClr val="tx1"/>
                  </a:solidFill>
                  <a:latin typeface="Cambria" panose="02040503050406030204" pitchFamily="18" charset="0"/>
                </a:rPr>
                <a:t>Retail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BA4C9A8-BCC0-4C39-AC36-D9445D4169D5}"/>
              </a:ext>
            </a:extLst>
          </p:cNvPr>
          <p:cNvGrpSpPr/>
          <p:nvPr/>
        </p:nvGrpSpPr>
        <p:grpSpPr>
          <a:xfrm>
            <a:off x="5375726" y="809646"/>
            <a:ext cx="1384370" cy="246221"/>
            <a:chOff x="5375726" y="800104"/>
            <a:chExt cx="1384370" cy="24622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DAFC78A-A8F0-47A1-B00B-9A1DE9BC058A}"/>
                </a:ext>
              </a:extLst>
            </p:cNvPr>
            <p:cNvSpPr/>
            <p:nvPr/>
          </p:nvSpPr>
          <p:spPr>
            <a:xfrm>
              <a:off x="5814003" y="800104"/>
              <a:ext cx="94609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ZA" sz="10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hlinkClick r:id="rId20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Kaggle Profile</a:t>
              </a:r>
              <a:endParaRPr lang="en-ZA" sz="1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pic>
          <p:nvPicPr>
            <p:cNvPr id="5" name="Picture 2" descr="Kaggle - Wikipedia">
              <a:extLst>
                <a:ext uri="{FF2B5EF4-FFF2-40B4-BE49-F238E27FC236}">
                  <a16:creationId xmlns:a16="http://schemas.microsoft.com/office/drawing/2014/main" id="{991B5E20-CD23-4CDE-A353-55FBCC6855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5726" y="846427"/>
              <a:ext cx="441415" cy="1704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661FA24-BD93-4AC0-831A-F58630F26303}"/>
              </a:ext>
            </a:extLst>
          </p:cNvPr>
          <p:cNvGrpSpPr/>
          <p:nvPr/>
        </p:nvGrpSpPr>
        <p:grpSpPr>
          <a:xfrm>
            <a:off x="5442173" y="1191544"/>
            <a:ext cx="1335555" cy="308520"/>
            <a:chOff x="5442173" y="1191544"/>
            <a:chExt cx="1335555" cy="308520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3F071C7-1F6C-4B2F-A66D-52E30465707F}"/>
                </a:ext>
              </a:extLst>
            </p:cNvPr>
            <p:cNvSpPr/>
            <p:nvPr/>
          </p:nvSpPr>
          <p:spPr>
            <a:xfrm>
              <a:off x="5814003" y="1222694"/>
              <a:ext cx="96372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ZA" sz="10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hlinkClick r:id="rId2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GitHub Profile</a:t>
              </a:r>
              <a:endParaRPr lang="en-ZA" sz="1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pic>
          <p:nvPicPr>
            <p:cNvPr id="24" name="Picture 23" descr="A close up of a logo&#10;&#10;Description automatically generated">
              <a:extLst>
                <a:ext uri="{FF2B5EF4-FFF2-40B4-BE49-F238E27FC236}">
                  <a16:creationId xmlns:a16="http://schemas.microsoft.com/office/drawing/2014/main" id="{9650A10C-D5FC-4BA2-975F-E0972B6618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2173" y="1191544"/>
              <a:ext cx="308520" cy="3085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6121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EB2EEF9-4715-47C9-9795-FBEEC4FCAC5F}"/>
              </a:ext>
            </a:extLst>
          </p:cNvPr>
          <p:cNvGrpSpPr/>
          <p:nvPr/>
        </p:nvGrpSpPr>
        <p:grpSpPr>
          <a:xfrm>
            <a:off x="233625" y="311010"/>
            <a:ext cx="6335713" cy="360000"/>
            <a:chOff x="233625" y="311010"/>
            <a:chExt cx="6335713" cy="360000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00B2305E-7104-468E-B840-A6CF4ED68FCC}"/>
                </a:ext>
              </a:extLst>
            </p:cNvPr>
            <p:cNvGrpSpPr/>
            <p:nvPr/>
          </p:nvGrpSpPr>
          <p:grpSpPr>
            <a:xfrm>
              <a:off x="233625" y="361671"/>
              <a:ext cx="6335713" cy="282993"/>
              <a:chOff x="230018" y="2023390"/>
              <a:chExt cx="6335713" cy="282993"/>
            </a:xfrm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FBD2A005-02CE-40A0-BC84-3D803BDB0F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0018" y="2157251"/>
                <a:ext cx="6335713" cy="0"/>
              </a:xfrm>
              <a:prstGeom prst="line">
                <a:avLst/>
              </a:prstGeom>
              <a:ln>
                <a:solidFill>
                  <a:srgbClr val="333F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BBDAC651-B966-42CB-8D44-72238DF68A2B}"/>
                  </a:ext>
                </a:extLst>
              </p:cNvPr>
              <p:cNvSpPr/>
              <p:nvPr/>
            </p:nvSpPr>
            <p:spPr>
              <a:xfrm>
                <a:off x="2420888" y="2023390"/>
                <a:ext cx="1944788" cy="28299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noAutofit/>
              </a:bodyPr>
              <a:lstStyle/>
              <a:p>
                <a:pPr algn="ctr"/>
                <a:r>
                  <a:rPr lang="en-ZA" sz="1300" b="1" dirty="0">
                    <a:solidFill>
                      <a:srgbClr val="333F50"/>
                    </a:solidFill>
                    <a:latin typeface="Book Antiqua" panose="02040602050305030304" pitchFamily="18" charset="0"/>
                  </a:rPr>
                  <a:t>CAREER SUMMARY</a:t>
                </a:r>
              </a:p>
              <a:p>
                <a:pPr algn="ctr"/>
                <a:endParaRPr lang="en-ZA" sz="1300" b="1" dirty="0">
                  <a:solidFill>
                    <a:srgbClr val="333F50"/>
                  </a:solidFill>
                  <a:latin typeface="Book Antiqua" panose="02040602050305030304" pitchFamily="18" charset="0"/>
                </a:endParaRPr>
              </a:p>
            </p:txBody>
          </p:sp>
        </p:grp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1C846F94-622D-4B04-B9BE-C81529667A5E}"/>
                </a:ext>
              </a:extLst>
            </p:cNvPr>
            <p:cNvSpPr/>
            <p:nvPr/>
          </p:nvSpPr>
          <p:spPr>
            <a:xfrm>
              <a:off x="2152060" y="311010"/>
              <a:ext cx="360000" cy="360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333F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pic>
          <p:nvPicPr>
            <p:cNvPr id="71" name="Graphic 70" descr="Playbook">
              <a:extLst>
                <a:ext uri="{FF2B5EF4-FFF2-40B4-BE49-F238E27FC236}">
                  <a16:creationId xmlns:a16="http://schemas.microsoft.com/office/drawing/2014/main" id="{9EA907B3-6E8C-47F4-984C-E794016B8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88060" y="346174"/>
              <a:ext cx="288000" cy="288000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CB71AB5-926A-4263-8908-D850A0265AD2}"/>
              </a:ext>
            </a:extLst>
          </p:cNvPr>
          <p:cNvGrpSpPr/>
          <p:nvPr/>
        </p:nvGrpSpPr>
        <p:grpSpPr>
          <a:xfrm>
            <a:off x="206173" y="7245866"/>
            <a:ext cx="6335713" cy="2281770"/>
            <a:chOff x="235942" y="7796448"/>
            <a:chExt cx="6335713" cy="2281770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51E5020-3FF8-492F-B565-6DAD307A4F02}"/>
                </a:ext>
              </a:extLst>
            </p:cNvPr>
            <p:cNvSpPr/>
            <p:nvPr/>
          </p:nvSpPr>
          <p:spPr>
            <a:xfrm>
              <a:off x="235942" y="8264965"/>
              <a:ext cx="6335713" cy="18132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114000"/>
                </a:lnSpc>
                <a:buFont typeface="Wingdings" panose="05000000000000000000" pitchFamily="2" charset="2"/>
                <a:buChar char="§"/>
              </a:pPr>
              <a:r>
                <a:rPr lang="en-ZA" sz="1100" dirty="0">
                  <a:latin typeface="Cambria" panose="02040503050406030204" pitchFamily="18" charset="0"/>
                </a:rPr>
                <a:t>Top achievement for Entrepreneurship during MBA					2019</a:t>
              </a:r>
            </a:p>
            <a:p>
              <a:pPr marL="171450" indent="-171450">
                <a:lnSpc>
                  <a:spcPct val="114000"/>
                </a:lnSpc>
                <a:buFont typeface="Wingdings" panose="05000000000000000000" pitchFamily="2" charset="2"/>
                <a:buChar char="§"/>
              </a:pPr>
              <a:r>
                <a:rPr lang="en-ZA" sz="1100" dirty="0">
                  <a:latin typeface="Cambria" panose="02040503050406030204" pitchFamily="18" charset="0"/>
                </a:rPr>
                <a:t>Overall top postgraduate diploma (GM) student award at GIBS				2018</a:t>
              </a:r>
            </a:p>
            <a:p>
              <a:pPr marL="171450" indent="-171450">
                <a:lnSpc>
                  <a:spcPct val="114000"/>
                </a:lnSpc>
                <a:buFont typeface="Wingdings" panose="05000000000000000000" pitchFamily="2" charset="2"/>
                <a:buChar char="§"/>
              </a:pPr>
              <a:r>
                <a:rPr lang="en-ZA" sz="1100" dirty="0">
                  <a:latin typeface="Cambria" panose="02040503050406030204" pitchFamily="18" charset="0"/>
                </a:rPr>
                <a:t>Top student  performance for 5 (out of 12) PGDip (GM) courses at GIBS	 		2018</a:t>
              </a:r>
            </a:p>
            <a:p>
              <a:pPr marL="171450" indent="-171450">
                <a:lnSpc>
                  <a:spcPct val="114000"/>
                </a:lnSpc>
                <a:buFont typeface="Wingdings" panose="05000000000000000000" pitchFamily="2" charset="2"/>
                <a:buChar char="§"/>
              </a:pPr>
              <a:r>
                <a:rPr lang="en-ZA" sz="1100" dirty="0">
                  <a:latin typeface="Cambria" panose="02040503050406030204" pitchFamily="18" charset="0"/>
                </a:rPr>
                <a:t>Achieved a GMAT score of 670 (82</a:t>
              </a:r>
              <a:r>
                <a:rPr lang="en-ZA" sz="1100" baseline="30000" dirty="0">
                  <a:latin typeface="Cambria" panose="02040503050406030204" pitchFamily="18" charset="0"/>
                </a:rPr>
                <a:t>nd</a:t>
              </a:r>
              <a:r>
                <a:rPr lang="en-ZA" sz="1100" dirty="0">
                  <a:latin typeface="Cambria" panose="02040503050406030204" pitchFamily="18" charset="0"/>
                </a:rPr>
                <a:t> percentile at time of writing the exam)		2017</a:t>
              </a:r>
            </a:p>
            <a:p>
              <a:pPr marL="171450" indent="-171450">
                <a:lnSpc>
                  <a:spcPct val="114000"/>
                </a:lnSpc>
                <a:buFont typeface="Wingdings" panose="05000000000000000000" pitchFamily="2" charset="2"/>
                <a:buChar char="§"/>
              </a:pPr>
              <a:r>
                <a:rPr lang="en-ZA" sz="1100" i="1" dirty="0">
                  <a:latin typeface="Cambria" panose="02040503050406030204" pitchFamily="18" charset="0"/>
                </a:rPr>
                <a:t>Shooting Star </a:t>
              </a:r>
              <a:r>
                <a:rPr lang="en-ZA" sz="1100" dirty="0">
                  <a:latin typeface="Cambria" panose="02040503050406030204" pitchFamily="18" charset="0"/>
                </a:rPr>
                <a:t>award for “exemplary performance” on a project				2016</a:t>
              </a:r>
            </a:p>
            <a:p>
              <a:pPr marL="171450" indent="-171450">
                <a:lnSpc>
                  <a:spcPct val="114000"/>
                </a:lnSpc>
                <a:buFont typeface="Wingdings" panose="05000000000000000000" pitchFamily="2" charset="2"/>
                <a:buChar char="§"/>
              </a:pPr>
              <a:r>
                <a:rPr lang="en-ZA" sz="1100" dirty="0">
                  <a:latin typeface="Cambria" panose="02040503050406030204" pitchFamily="18" charset="0"/>
                </a:rPr>
                <a:t>Graduated 2nd in Mechanical Engineering class 						2012</a:t>
              </a:r>
            </a:p>
            <a:p>
              <a:pPr marL="171450" indent="-171450">
                <a:lnSpc>
                  <a:spcPct val="114000"/>
                </a:lnSpc>
                <a:buFont typeface="Wingdings" panose="05000000000000000000" pitchFamily="2" charset="2"/>
                <a:buChar char="§"/>
              </a:pPr>
              <a:r>
                <a:rPr lang="en-ZA" sz="1100" dirty="0">
                  <a:latin typeface="Cambria" panose="02040503050406030204" pitchFamily="18" charset="0"/>
                </a:rPr>
                <a:t>Participant of the International Scholar Laureate Programme (ISLP)				 (Engineering delegation), China 								2011</a:t>
              </a:r>
            </a:p>
            <a:p>
              <a:pPr marL="171450" indent="-171450">
                <a:lnSpc>
                  <a:spcPct val="114000"/>
                </a:lnSpc>
                <a:buFont typeface="Wingdings" panose="05000000000000000000" pitchFamily="2" charset="2"/>
                <a:buChar char="§"/>
              </a:pPr>
              <a:r>
                <a:rPr lang="en-ZA" sz="1100" dirty="0">
                  <a:latin typeface="Cambria" panose="02040503050406030204" pitchFamily="18" charset="0"/>
                </a:rPr>
                <a:t>Top Engineering student (Mechanical) 							2010</a:t>
              </a: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B16837D5-E939-49F7-A1B9-B42C465269E9}"/>
                </a:ext>
              </a:extLst>
            </p:cNvPr>
            <p:cNvGrpSpPr/>
            <p:nvPr/>
          </p:nvGrpSpPr>
          <p:grpSpPr>
            <a:xfrm>
              <a:off x="235942" y="7796448"/>
              <a:ext cx="6335713" cy="360000"/>
              <a:chOff x="235942" y="7796448"/>
              <a:chExt cx="6335713" cy="360000"/>
            </a:xfrm>
          </p:grpSpPr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3516F06E-6D09-4BC6-8E13-4160447549CB}"/>
                  </a:ext>
                </a:extLst>
              </p:cNvPr>
              <p:cNvGrpSpPr/>
              <p:nvPr/>
            </p:nvGrpSpPr>
            <p:grpSpPr>
              <a:xfrm>
                <a:off x="235942" y="7847259"/>
                <a:ext cx="6335713" cy="282993"/>
                <a:chOff x="225425" y="2023390"/>
                <a:chExt cx="6335713" cy="282993"/>
              </a:xfrm>
            </p:grpSpPr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85D9D00F-D793-4094-A6D9-6A26CB953A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5425" y="2157251"/>
                  <a:ext cx="6335713" cy="0"/>
                </a:xfrm>
                <a:prstGeom prst="line">
                  <a:avLst/>
                </a:prstGeom>
                <a:ln>
                  <a:solidFill>
                    <a:srgbClr val="333F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F1322D01-33C6-4351-88D1-35B7E5CC64C1}"/>
                    </a:ext>
                  </a:extLst>
                </p:cNvPr>
                <p:cNvSpPr/>
                <p:nvPr/>
              </p:nvSpPr>
              <p:spPr>
                <a:xfrm>
                  <a:off x="1917403" y="2023390"/>
                  <a:ext cx="2951758" cy="28299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noAutofit/>
                </a:bodyPr>
                <a:lstStyle/>
                <a:p>
                  <a:pPr algn="ctr"/>
                  <a:r>
                    <a:rPr lang="en-ZA" sz="1300" b="1" dirty="0">
                      <a:solidFill>
                        <a:srgbClr val="333F50"/>
                      </a:solidFill>
                      <a:latin typeface="Book Antiqua" panose="02040602050305030304" pitchFamily="18" charset="0"/>
                    </a:rPr>
                    <a:t>ACHIEVEMENTS AND AWARDS</a:t>
                  </a:r>
                </a:p>
                <a:p>
                  <a:pPr algn="ctr"/>
                  <a:endParaRPr lang="en-ZA" sz="1300" b="1" dirty="0">
                    <a:solidFill>
                      <a:srgbClr val="333F50"/>
                    </a:solidFill>
                    <a:latin typeface="Book Antiqua" panose="02040602050305030304" pitchFamily="18" charset="0"/>
                  </a:endParaRPr>
                </a:p>
              </p:txBody>
            </p: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FAA3186C-D7F7-4831-8E20-4317C7EA435A}"/>
                  </a:ext>
                </a:extLst>
              </p:cNvPr>
              <p:cNvGrpSpPr/>
              <p:nvPr/>
            </p:nvGrpSpPr>
            <p:grpSpPr>
              <a:xfrm>
                <a:off x="1634525" y="7796448"/>
                <a:ext cx="360000" cy="360000"/>
                <a:chOff x="1634525" y="7796448"/>
                <a:chExt cx="360000" cy="360000"/>
              </a:xfrm>
            </p:grpSpPr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BD73637B-FB59-4EF3-AD9A-725DEF3D54CE}"/>
                    </a:ext>
                  </a:extLst>
                </p:cNvPr>
                <p:cNvSpPr/>
                <p:nvPr/>
              </p:nvSpPr>
              <p:spPr>
                <a:xfrm>
                  <a:off x="1634525" y="7796448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333F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ZA"/>
                </a:p>
              </p:txBody>
            </p:sp>
            <p:pic>
              <p:nvPicPr>
                <p:cNvPr id="89" name="Graphic 88" descr="Medal">
                  <a:extLst>
                    <a:ext uri="{FF2B5EF4-FFF2-40B4-BE49-F238E27FC236}">
                      <a16:creationId xmlns:a16="http://schemas.microsoft.com/office/drawing/2014/main" id="{7BCA6A94-38B2-490B-9920-FFDB93BBF4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70525" y="7832448"/>
                  <a:ext cx="288000" cy="28800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A4AFF91-A524-4618-8998-7EEA75F7AEB8}"/>
              </a:ext>
            </a:extLst>
          </p:cNvPr>
          <p:cNvGrpSpPr/>
          <p:nvPr/>
        </p:nvGrpSpPr>
        <p:grpSpPr>
          <a:xfrm>
            <a:off x="262259" y="6160256"/>
            <a:ext cx="6302486" cy="1018253"/>
            <a:chOff x="262259" y="5844956"/>
            <a:chExt cx="6302486" cy="101825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5288FA9-42F6-48EB-8400-45687E4859FA}"/>
                </a:ext>
              </a:extLst>
            </p:cNvPr>
            <p:cNvGrpSpPr/>
            <p:nvPr/>
          </p:nvGrpSpPr>
          <p:grpSpPr>
            <a:xfrm>
              <a:off x="476672" y="5844956"/>
              <a:ext cx="6088073" cy="1018253"/>
              <a:chOff x="229032" y="4757029"/>
              <a:chExt cx="6335713" cy="1018253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0E376539-83C7-4ADF-9518-976DA058B3E1}"/>
                  </a:ext>
                </a:extLst>
              </p:cNvPr>
              <p:cNvSpPr/>
              <p:nvPr/>
            </p:nvSpPr>
            <p:spPr>
              <a:xfrm>
                <a:off x="229032" y="4757029"/>
                <a:ext cx="6335712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ZA" sz="12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Book Antiqua" panose="02040602050305030304" pitchFamily="18" charset="0"/>
                  </a:rPr>
                  <a:t>Mintek</a:t>
                </a:r>
                <a:endParaRPr lang="en-ZA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ook Antiqua" panose="02040602050305030304" pitchFamily="18" charset="0"/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BB595710-1255-4CD4-AE67-7CF602FBE180}"/>
                  </a:ext>
                </a:extLst>
              </p:cNvPr>
              <p:cNvSpPr/>
              <p:nvPr/>
            </p:nvSpPr>
            <p:spPr>
              <a:xfrm>
                <a:off x="229032" y="5313040"/>
                <a:ext cx="6335713" cy="4622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71450" indent="-171450" algn="just">
                  <a:lnSpc>
                    <a:spcPct val="114000"/>
                  </a:lnSpc>
                  <a:buFont typeface="Wingdings" panose="05000000000000000000" pitchFamily="2" charset="2"/>
                  <a:buChar char="§"/>
                </a:pPr>
                <a:r>
                  <a:rPr lang="en-ZA" sz="1100" dirty="0">
                    <a:latin typeface="Cambria" panose="02040503050406030204" pitchFamily="18" charset="0"/>
                  </a:rPr>
                  <a:t>Led the design office within </a:t>
                </a:r>
                <a:r>
                  <a:rPr lang="en-ZA" sz="1100" dirty="0" err="1">
                    <a:latin typeface="Cambria" panose="02040503050406030204" pitchFamily="18" charset="0"/>
                  </a:rPr>
                  <a:t>Mintek</a:t>
                </a:r>
                <a:r>
                  <a:rPr lang="en-ZA" sz="1100" dirty="0">
                    <a:latin typeface="Cambria" panose="02040503050406030204" pitchFamily="18" charset="0"/>
                  </a:rPr>
                  <a:t> and managed new projects focussing on the design of new equipment for pilot plants and site layouts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0BFB93B-C627-41CE-B999-656D7E530AD0}"/>
                  </a:ext>
                </a:extLst>
              </p:cNvPr>
              <p:cNvSpPr/>
              <p:nvPr/>
            </p:nvSpPr>
            <p:spPr>
              <a:xfrm>
                <a:off x="229032" y="5042729"/>
                <a:ext cx="6335712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ZA" sz="1100" b="1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Book Antiqua" panose="02040602050305030304" pitchFamily="18" charset="0"/>
                  </a:rPr>
                  <a:t>Project Engineer, January 2013 to June 2014</a:t>
                </a:r>
              </a:p>
            </p:txBody>
          </p:sp>
        </p:grp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3E9E34C-541D-40BB-9304-082B863DD2C9}"/>
                </a:ext>
              </a:extLst>
            </p:cNvPr>
            <p:cNvSpPr/>
            <p:nvPr/>
          </p:nvSpPr>
          <p:spPr>
            <a:xfrm>
              <a:off x="262259" y="5884080"/>
              <a:ext cx="216000" cy="216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0D8CEE4A-47C0-4FC4-99BD-DBF7B2E5F8D4}"/>
                </a:ext>
              </a:extLst>
            </p:cNvPr>
            <p:cNvCxnSpPr>
              <a:cxnSpLocks/>
            </p:cNvCxnSpPr>
            <p:nvPr/>
          </p:nvCxnSpPr>
          <p:spPr>
            <a:xfrm>
              <a:off x="370259" y="6100080"/>
              <a:ext cx="0" cy="763129"/>
            </a:xfrm>
            <a:prstGeom prst="lin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B218F6C-0DCD-4F10-BBBA-F73EAC0AE3A9}"/>
              </a:ext>
            </a:extLst>
          </p:cNvPr>
          <p:cNvGrpSpPr/>
          <p:nvPr/>
        </p:nvGrpSpPr>
        <p:grpSpPr>
          <a:xfrm>
            <a:off x="262259" y="4395001"/>
            <a:ext cx="6302486" cy="1622348"/>
            <a:chOff x="262259" y="3523554"/>
            <a:chExt cx="6302486" cy="162234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CF745CA-1048-4311-BBB0-FFF421B9D6B3}"/>
                </a:ext>
              </a:extLst>
            </p:cNvPr>
            <p:cNvGrpSpPr/>
            <p:nvPr/>
          </p:nvGrpSpPr>
          <p:grpSpPr>
            <a:xfrm>
              <a:off x="476672" y="3523554"/>
              <a:ext cx="6088073" cy="1597258"/>
              <a:chOff x="229032" y="2809971"/>
              <a:chExt cx="6335713" cy="1597258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60D0940-32DC-41EF-81FC-D67065703033}"/>
                  </a:ext>
                </a:extLst>
              </p:cNvPr>
              <p:cNvSpPr/>
              <p:nvPr/>
            </p:nvSpPr>
            <p:spPr>
              <a:xfrm>
                <a:off x="229032" y="2809971"/>
                <a:ext cx="6335712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ZA" sz="1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Book Antiqua" panose="02040602050305030304" pitchFamily="18" charset="0"/>
                  </a:rPr>
                  <a:t>Burlington Strategy Advisors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F9D8BA6A-C9A3-493D-AE3C-47D7DE151555}"/>
                  </a:ext>
                </a:extLst>
              </p:cNvPr>
              <p:cNvSpPr/>
              <p:nvPr/>
            </p:nvSpPr>
            <p:spPr>
              <a:xfrm>
                <a:off x="229032" y="3365982"/>
                <a:ext cx="6335713" cy="10412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71450" indent="-171450" algn="just">
                  <a:lnSpc>
                    <a:spcPct val="114000"/>
                  </a:lnSpc>
                  <a:buFont typeface="Wingdings" panose="05000000000000000000" pitchFamily="2" charset="2"/>
                  <a:buChar char="§"/>
                </a:pPr>
                <a:r>
                  <a:rPr lang="en-ZA" sz="1100" dirty="0">
                    <a:latin typeface="Cambria" panose="02040503050406030204" pitchFamily="18" charset="0"/>
                  </a:rPr>
                  <a:t>Led the creation of a financial model, which forecasts the cashflows for a property development.</a:t>
                </a:r>
              </a:p>
              <a:p>
                <a:pPr marL="171450" indent="-171450" algn="just">
                  <a:lnSpc>
                    <a:spcPct val="114000"/>
                  </a:lnSpc>
                  <a:buFont typeface="Wingdings" panose="05000000000000000000" pitchFamily="2" charset="2"/>
                  <a:buChar char="§"/>
                </a:pPr>
                <a:r>
                  <a:rPr lang="en-ZA" sz="1100" dirty="0">
                    <a:latin typeface="Cambria" panose="02040503050406030204" pitchFamily="18" charset="0"/>
                  </a:rPr>
                  <a:t>Developed a techno-financial model for a large scale engineering project that focused on a trigeneration (heated water, chilled water and electricity generation) service solution.</a:t>
                </a:r>
              </a:p>
              <a:p>
                <a:pPr marL="171450" indent="-171450" algn="just">
                  <a:lnSpc>
                    <a:spcPct val="114000"/>
                  </a:lnSpc>
                  <a:buFont typeface="Wingdings" panose="05000000000000000000" pitchFamily="2" charset="2"/>
                  <a:buChar char="§"/>
                </a:pPr>
                <a:r>
                  <a:rPr lang="en-ZA" sz="1100" dirty="0">
                    <a:latin typeface="Cambria" panose="02040503050406030204" pitchFamily="18" charset="0"/>
                  </a:rPr>
                  <a:t>Designed and developed a capital portfolio optimisation solution for one of the largest capital portfolios in South Africa, at the time.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7036FDF7-0EE1-4133-B30D-78545CAB3305}"/>
                  </a:ext>
                </a:extLst>
              </p:cNvPr>
              <p:cNvSpPr/>
              <p:nvPr/>
            </p:nvSpPr>
            <p:spPr>
              <a:xfrm>
                <a:off x="229032" y="3095671"/>
                <a:ext cx="6335712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ZA" sz="1100" b="1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Book Antiqua" panose="02040602050305030304" pitchFamily="18" charset="0"/>
                  </a:rPr>
                  <a:t>Analyst, July 2014 to September 2017</a:t>
                </a:r>
              </a:p>
            </p:txBody>
          </p:sp>
        </p:grp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DE44FB60-5265-49DF-A621-2C361F375FDA}"/>
                </a:ext>
              </a:extLst>
            </p:cNvPr>
            <p:cNvSpPr/>
            <p:nvPr/>
          </p:nvSpPr>
          <p:spPr>
            <a:xfrm>
              <a:off x="262259" y="3546180"/>
              <a:ext cx="216000" cy="216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E4A593F2-4E1E-4FB9-870F-0BB5E9CC1C1F}"/>
                </a:ext>
              </a:extLst>
            </p:cNvPr>
            <p:cNvCxnSpPr>
              <a:cxnSpLocks/>
            </p:cNvCxnSpPr>
            <p:nvPr/>
          </p:nvCxnSpPr>
          <p:spPr>
            <a:xfrm>
              <a:off x="370259" y="3762180"/>
              <a:ext cx="0" cy="1383722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05AE10A-EDEA-4B8F-8D2D-AC3939820E84}"/>
              </a:ext>
            </a:extLst>
          </p:cNvPr>
          <p:cNvGrpSpPr/>
          <p:nvPr/>
        </p:nvGrpSpPr>
        <p:grpSpPr>
          <a:xfrm>
            <a:off x="262259" y="2268834"/>
            <a:ext cx="6302486" cy="1983261"/>
            <a:chOff x="262259" y="706174"/>
            <a:chExt cx="6302486" cy="198326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F075742-FD2A-4106-A0B4-6D2D998A88C3}"/>
                </a:ext>
              </a:extLst>
            </p:cNvPr>
            <p:cNvGrpSpPr/>
            <p:nvPr/>
          </p:nvGrpSpPr>
          <p:grpSpPr>
            <a:xfrm>
              <a:off x="476672" y="706174"/>
              <a:ext cx="6088073" cy="1983261"/>
              <a:chOff x="229032" y="640140"/>
              <a:chExt cx="6335713" cy="1983261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A89F5B7-A7F3-40C9-96E1-F1BB12533848}"/>
                  </a:ext>
                </a:extLst>
              </p:cNvPr>
              <p:cNvSpPr/>
              <p:nvPr/>
            </p:nvSpPr>
            <p:spPr>
              <a:xfrm>
                <a:off x="229032" y="640140"/>
                <a:ext cx="6335712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ZA" sz="1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Book Antiqua" panose="02040602050305030304" pitchFamily="18" charset="0"/>
                  </a:rPr>
                  <a:t>Decision Inc.</a:t>
                </a: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1EC3C1AE-8651-493A-86C9-75A5D586D4F7}"/>
                  </a:ext>
                </a:extLst>
              </p:cNvPr>
              <p:cNvSpPr/>
              <p:nvPr/>
            </p:nvSpPr>
            <p:spPr>
              <a:xfrm>
                <a:off x="229032" y="1196151"/>
                <a:ext cx="6335713" cy="14272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71450" indent="-171450" algn="just">
                  <a:lnSpc>
                    <a:spcPct val="114000"/>
                  </a:lnSpc>
                  <a:buFont typeface="Wingdings" panose="05000000000000000000" pitchFamily="2" charset="2"/>
                  <a:buChar char="§"/>
                </a:pPr>
                <a:r>
                  <a:rPr lang="en-ZA" sz="1100" dirty="0">
                    <a:latin typeface="Cambria" panose="02040503050406030204" pitchFamily="18" charset="0"/>
                  </a:rPr>
                  <a:t>Advanced Analytics – co-led the Advanced Analytics team within DI (Alteryx, KNIME, Python)</a:t>
                </a:r>
              </a:p>
              <a:p>
                <a:pPr marL="171450" indent="-171450" algn="just">
                  <a:lnSpc>
                    <a:spcPct val="114000"/>
                  </a:lnSpc>
                  <a:buFont typeface="Wingdings" panose="05000000000000000000" pitchFamily="2" charset="2"/>
                  <a:buChar char="§"/>
                </a:pPr>
                <a:r>
                  <a:rPr lang="en-ZA" sz="1100" dirty="0">
                    <a:latin typeface="Cambria" panose="02040503050406030204" pitchFamily="18" charset="0"/>
                  </a:rPr>
                  <a:t>Examples of analytics projects:</a:t>
                </a:r>
              </a:p>
              <a:p>
                <a:pPr marL="628650" lvl="1" indent="-171450" algn="just">
                  <a:lnSpc>
                    <a:spcPct val="114000"/>
                  </a:lnSpc>
                  <a:buFont typeface="Cambria" panose="02040503050406030204" pitchFamily="18" charset="0"/>
                  <a:buChar char="―"/>
                </a:pPr>
                <a:r>
                  <a:rPr lang="en-ZA" sz="1100" dirty="0">
                    <a:latin typeface="Cambria" panose="02040503050406030204" pitchFamily="18" charset="0"/>
                  </a:rPr>
                  <a:t>Operations injury driver analysis (mining) (Regression analysis)</a:t>
                </a:r>
              </a:p>
              <a:p>
                <a:pPr marL="628650" lvl="1" indent="-171450" algn="just">
                  <a:lnSpc>
                    <a:spcPct val="114000"/>
                  </a:lnSpc>
                  <a:buFont typeface="Cambria" panose="02040503050406030204" pitchFamily="18" charset="0"/>
                  <a:buChar char="―"/>
                </a:pPr>
                <a:r>
                  <a:rPr lang="en-ZA" sz="1100" dirty="0">
                    <a:latin typeface="Cambria" panose="02040503050406030204" pitchFamily="18" charset="0"/>
                  </a:rPr>
                  <a:t>Sales forecasting (Timeseries forecasting), procurement spend analysis</a:t>
                </a:r>
              </a:p>
              <a:p>
                <a:pPr marL="628650" lvl="1" indent="-171450" algn="just">
                  <a:lnSpc>
                    <a:spcPct val="114000"/>
                  </a:lnSpc>
                  <a:buFont typeface="Cambria" panose="02040503050406030204" pitchFamily="18" charset="0"/>
                  <a:buChar char="―"/>
                </a:pPr>
                <a:r>
                  <a:rPr lang="en-ZA" sz="1100" dirty="0">
                    <a:latin typeface="Cambria" panose="02040503050406030204" pitchFamily="18" charset="0"/>
                  </a:rPr>
                  <a:t>Demand planning (retail logistics) and stales analysis (Timeseries analysis)</a:t>
                </a:r>
              </a:p>
              <a:p>
                <a:pPr marL="171450" indent="-171450" algn="just">
                  <a:lnSpc>
                    <a:spcPct val="114000"/>
                  </a:lnSpc>
                  <a:buFont typeface="Wingdings" panose="05000000000000000000" pitchFamily="2" charset="2"/>
                  <a:buChar char="§"/>
                </a:pPr>
                <a:r>
                  <a:rPr lang="en-ZA" sz="1100" dirty="0">
                    <a:latin typeface="Cambria" panose="02040503050406030204" pitchFamily="18" charset="0"/>
                  </a:rPr>
                  <a:t>Data Strategy Design – aligning corporate strategy with data management and IT strategy</a:t>
                </a:r>
              </a:p>
              <a:p>
                <a:pPr marL="171450" indent="-171450" algn="just">
                  <a:lnSpc>
                    <a:spcPct val="114000"/>
                  </a:lnSpc>
                  <a:buFont typeface="Wingdings" panose="05000000000000000000" pitchFamily="2" charset="2"/>
                  <a:buChar char="§"/>
                </a:pPr>
                <a:r>
                  <a:rPr lang="en-ZA" sz="1100" dirty="0">
                    <a:latin typeface="Cambria" panose="02040503050406030204" pitchFamily="18" charset="0"/>
                  </a:rPr>
                  <a:t>BI model development (PowerBI, Qlik Sense and QlikView)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9817FD6A-328B-4298-924C-8204983C2BB0}"/>
                  </a:ext>
                </a:extLst>
              </p:cNvPr>
              <p:cNvSpPr/>
              <p:nvPr/>
            </p:nvSpPr>
            <p:spPr>
              <a:xfrm>
                <a:off x="229032" y="925840"/>
                <a:ext cx="6335712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ZA" sz="1100" b="1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Book Antiqua" panose="02040602050305030304" pitchFamily="18" charset="0"/>
                  </a:rPr>
                  <a:t>Business Intelligence Consultant, April 2019 to July 2020</a:t>
                </a:r>
              </a:p>
            </p:txBody>
          </p:sp>
        </p:grp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42A6CAE0-1CFF-47B9-AF52-F99C8A7D7C83}"/>
                </a:ext>
              </a:extLst>
            </p:cNvPr>
            <p:cNvSpPr/>
            <p:nvPr/>
          </p:nvSpPr>
          <p:spPr>
            <a:xfrm>
              <a:off x="262259" y="726564"/>
              <a:ext cx="216000" cy="216000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F6DE3F6-0DE8-4AF4-A5CB-08BB321924C3}"/>
                </a:ext>
              </a:extLst>
            </p:cNvPr>
            <p:cNvCxnSpPr>
              <a:cxnSpLocks/>
            </p:cNvCxnSpPr>
            <p:nvPr/>
          </p:nvCxnSpPr>
          <p:spPr>
            <a:xfrm>
              <a:off x="370259" y="942564"/>
              <a:ext cx="0" cy="1636465"/>
            </a:xfrm>
            <a:prstGeom prst="line">
              <a:avLst/>
            </a:prstGeom>
            <a:ln>
              <a:solidFill>
                <a:srgbClr val="00206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7E816D9-ADB9-4501-ACEA-E384DF520AA1}"/>
              </a:ext>
            </a:extLst>
          </p:cNvPr>
          <p:cNvGrpSpPr/>
          <p:nvPr/>
        </p:nvGrpSpPr>
        <p:grpSpPr>
          <a:xfrm>
            <a:off x="262259" y="721671"/>
            <a:ext cx="6302486" cy="1404257"/>
            <a:chOff x="262259" y="706174"/>
            <a:chExt cx="6302486" cy="1404257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F27AAB7-8FE5-45BB-B1FD-0F7702E768EB}"/>
                </a:ext>
              </a:extLst>
            </p:cNvPr>
            <p:cNvGrpSpPr/>
            <p:nvPr/>
          </p:nvGrpSpPr>
          <p:grpSpPr>
            <a:xfrm>
              <a:off x="476672" y="706174"/>
              <a:ext cx="6088073" cy="1404257"/>
              <a:chOff x="229032" y="640140"/>
              <a:chExt cx="6335713" cy="1404257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618D5FA9-46D7-4A55-97E7-FA408A1C096A}"/>
                  </a:ext>
                </a:extLst>
              </p:cNvPr>
              <p:cNvSpPr/>
              <p:nvPr/>
            </p:nvSpPr>
            <p:spPr>
              <a:xfrm>
                <a:off x="229032" y="640140"/>
                <a:ext cx="6335712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ZA" sz="12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Book Antiqua" panose="02040602050305030304" pitchFamily="18" charset="0"/>
                  </a:rPr>
                  <a:t>AgrigateOne</a:t>
                </a:r>
                <a:endParaRPr lang="en-ZA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ook Antiqua" panose="02040602050305030304" pitchFamily="18" charset="0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16976527-0F14-4AE8-87BC-045EEEA99026}"/>
                  </a:ext>
                </a:extLst>
              </p:cNvPr>
              <p:cNvSpPr/>
              <p:nvPr/>
            </p:nvSpPr>
            <p:spPr>
              <a:xfrm>
                <a:off x="229032" y="1196151"/>
                <a:ext cx="6335713" cy="8482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71450" indent="-171450" algn="just">
                  <a:lnSpc>
                    <a:spcPct val="114000"/>
                  </a:lnSpc>
                  <a:buFont typeface="Wingdings" panose="05000000000000000000" pitchFamily="2" charset="2"/>
                  <a:buChar char="§"/>
                </a:pPr>
                <a:r>
                  <a:rPr lang="en-ZA" sz="1100" dirty="0">
                    <a:latin typeface="Cambria" panose="02040503050406030204" pitchFamily="18" charset="0"/>
                  </a:rPr>
                  <a:t>Managed the data team which was focussed on Data Analytics (dashboard and BI development using Metabase) and Data Science projects (process automation and predictive modelling)</a:t>
                </a:r>
              </a:p>
              <a:p>
                <a:pPr marL="171450" indent="-171450" algn="just">
                  <a:lnSpc>
                    <a:spcPct val="114000"/>
                  </a:lnSpc>
                  <a:buFont typeface="Wingdings" panose="05000000000000000000" pitchFamily="2" charset="2"/>
                  <a:buChar char="§"/>
                </a:pPr>
                <a:r>
                  <a:rPr lang="en-ZA" sz="1100" dirty="0">
                    <a:latin typeface="Cambria" panose="02040503050406030204" pitchFamily="18" charset="0"/>
                  </a:rPr>
                  <a:t>Responsible for product roadmaps of key features relating to data analytics and data science</a:t>
                </a:r>
              </a:p>
              <a:p>
                <a:pPr marL="171450" indent="-171450" algn="just">
                  <a:lnSpc>
                    <a:spcPct val="114000"/>
                  </a:lnSpc>
                  <a:buFont typeface="Wingdings" panose="05000000000000000000" pitchFamily="2" charset="2"/>
                  <a:buChar char="§"/>
                </a:pPr>
                <a:r>
                  <a:rPr lang="en-ZA" sz="1100" dirty="0">
                    <a:latin typeface="Cambria" panose="02040503050406030204" pitchFamily="18" charset="0"/>
                  </a:rPr>
                  <a:t>Developed several BI dashboard reporting solutions, which is a core feature of the platform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E8077F72-F7C3-46B9-9081-65343DCF7A39}"/>
                  </a:ext>
                </a:extLst>
              </p:cNvPr>
              <p:cNvSpPr/>
              <p:nvPr/>
            </p:nvSpPr>
            <p:spPr>
              <a:xfrm>
                <a:off x="229032" y="925840"/>
                <a:ext cx="6335712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ZA" sz="1100" b="1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Book Antiqua" panose="02040602050305030304" pitchFamily="18" charset="0"/>
                  </a:rPr>
                  <a:t>Data Scientist, August 2020 to present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D3E036A-6875-417E-82B2-4D69AD546440}"/>
                </a:ext>
              </a:extLst>
            </p:cNvPr>
            <p:cNvSpPr/>
            <p:nvPr/>
          </p:nvSpPr>
          <p:spPr>
            <a:xfrm>
              <a:off x="262259" y="726564"/>
              <a:ext cx="216000" cy="216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2E75B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809566E-0DD5-480F-AB35-036D5D1E9F7D}"/>
                </a:ext>
              </a:extLst>
            </p:cNvPr>
            <p:cNvCxnSpPr>
              <a:cxnSpLocks/>
            </p:cNvCxnSpPr>
            <p:nvPr/>
          </p:nvCxnSpPr>
          <p:spPr>
            <a:xfrm>
              <a:off x="370259" y="942564"/>
              <a:ext cx="0" cy="1114619"/>
            </a:xfrm>
            <a:prstGeom prst="line">
              <a:avLst/>
            </a:prstGeom>
            <a:ln>
              <a:solidFill>
                <a:srgbClr val="2E75B6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1902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A21E28BA-B12B-4DFC-A3A7-180F80D00AC7}"/>
              </a:ext>
            </a:extLst>
          </p:cNvPr>
          <p:cNvGrpSpPr/>
          <p:nvPr/>
        </p:nvGrpSpPr>
        <p:grpSpPr>
          <a:xfrm>
            <a:off x="225425" y="8045262"/>
            <a:ext cx="6498906" cy="1316418"/>
            <a:chOff x="193314" y="7303760"/>
            <a:chExt cx="6498906" cy="1316418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575F7774-ADF8-402C-8850-2469932C19D9}"/>
                </a:ext>
              </a:extLst>
            </p:cNvPr>
            <p:cNvSpPr/>
            <p:nvPr/>
          </p:nvSpPr>
          <p:spPr>
            <a:xfrm>
              <a:off x="206172" y="7771932"/>
              <a:ext cx="3510859" cy="8482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ZA" sz="1100" dirty="0">
                  <a:latin typeface="Cambria" panose="02040503050406030204" pitchFamily="18" charset="0"/>
                </a:rPr>
                <a:t>1.	Mr. Peter Gaertner</a:t>
              </a:r>
            </a:p>
            <a:p>
              <a:pPr>
                <a:lnSpc>
                  <a:spcPct val="114000"/>
                </a:lnSpc>
              </a:pPr>
              <a:r>
                <a:rPr lang="en-ZA" sz="1100" dirty="0">
                  <a:latin typeface="Cambria" panose="02040503050406030204" pitchFamily="18" charset="0"/>
                </a:rPr>
                <a:t>	Senior BI consultant (Decision Inc.)</a:t>
              </a:r>
            </a:p>
            <a:p>
              <a:pPr>
                <a:lnSpc>
                  <a:spcPct val="114000"/>
                </a:lnSpc>
              </a:pPr>
              <a:r>
                <a:rPr lang="en-ZA" sz="1100" dirty="0">
                  <a:latin typeface="Cambria" panose="02040503050406030204" pitchFamily="18" charset="0"/>
                </a:rPr>
                <a:t>	Mobile: +27 72 626 6120</a:t>
              </a:r>
            </a:p>
            <a:p>
              <a:pPr>
                <a:lnSpc>
                  <a:spcPct val="114000"/>
                </a:lnSpc>
              </a:pPr>
              <a:r>
                <a:rPr lang="en-ZA" sz="1100" dirty="0">
                  <a:latin typeface="Cambria" panose="02040503050406030204" pitchFamily="18" charset="0"/>
                </a:rPr>
                <a:t>	E-mail: </a:t>
              </a:r>
              <a:r>
                <a:rPr lang="en-ZA" sz="1100" dirty="0">
                  <a:latin typeface="Cambria" panose="02040503050406030204" pitchFamily="18" charset="0"/>
                  <a:hlinkClick r:id="rId2"/>
                </a:rPr>
                <a:t>pe.gaertner@gmail.com</a:t>
              </a:r>
              <a:endParaRPr lang="en-ZA" sz="1100" dirty="0">
                <a:latin typeface="Cambria" panose="02040503050406030204" pitchFamily="18" charset="0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F6A0C31B-F661-4FD4-B967-DC0D9241B453}"/>
                </a:ext>
              </a:extLst>
            </p:cNvPr>
            <p:cNvSpPr/>
            <p:nvPr/>
          </p:nvSpPr>
          <p:spPr>
            <a:xfrm>
              <a:off x="3361171" y="7771932"/>
              <a:ext cx="3331049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ZA" sz="1100" dirty="0">
                  <a:latin typeface="Cambria" panose="02040503050406030204" pitchFamily="18" charset="0"/>
                </a:rPr>
                <a:t>2.	Mr. Chris Fleming (character reference)	Intermediate BI Consultant (Decision Inc.)</a:t>
              </a:r>
            </a:p>
            <a:p>
              <a:pPr>
                <a:lnSpc>
                  <a:spcPct val="114000"/>
                </a:lnSpc>
              </a:pPr>
              <a:r>
                <a:rPr lang="en-ZA" sz="1100" dirty="0">
                  <a:latin typeface="Cambria" panose="02040503050406030204" pitchFamily="18" charset="0"/>
                </a:rPr>
                <a:t>	Cell: +61 402 254 723</a:t>
              </a:r>
            </a:p>
            <a:p>
              <a:pPr>
                <a:lnSpc>
                  <a:spcPct val="114000"/>
                </a:lnSpc>
              </a:pPr>
              <a:r>
                <a:rPr lang="en-ZA" sz="1100" dirty="0">
                  <a:latin typeface="Cambria" panose="02040503050406030204" pitchFamily="18" charset="0"/>
                </a:rPr>
                <a:t>	E-mail: </a:t>
              </a:r>
              <a:r>
                <a:rPr lang="en-ZA" sz="1100" dirty="0">
                  <a:latin typeface="Cambria" panose="02040503050406030204" pitchFamily="18" charset="0"/>
                  <a:hlinkClick r:id="rId3"/>
                </a:rPr>
                <a:t>howzitchris@gmail.com</a:t>
              </a:r>
              <a:endParaRPr lang="en-ZA" sz="1100" dirty="0">
                <a:latin typeface="Cambria" panose="02040503050406030204" pitchFamily="18" charset="0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6537404-0227-4253-B6D6-134998177FED}"/>
                </a:ext>
              </a:extLst>
            </p:cNvPr>
            <p:cNvGrpSpPr/>
            <p:nvPr/>
          </p:nvGrpSpPr>
          <p:grpSpPr>
            <a:xfrm>
              <a:off x="193314" y="7303760"/>
              <a:ext cx="6335713" cy="360000"/>
              <a:chOff x="221413" y="7867310"/>
              <a:chExt cx="6335713" cy="360000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7CED7BD2-0D1F-40FD-AAE3-95B3730C46B6}"/>
                  </a:ext>
                </a:extLst>
              </p:cNvPr>
              <p:cNvGrpSpPr/>
              <p:nvPr/>
            </p:nvGrpSpPr>
            <p:grpSpPr>
              <a:xfrm>
                <a:off x="221413" y="7913449"/>
                <a:ext cx="6335713" cy="282993"/>
                <a:chOff x="240665" y="2023390"/>
                <a:chExt cx="6335713" cy="282993"/>
              </a:xfrm>
            </p:grpSpPr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A9479CED-8455-465C-B235-457AB3E160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0665" y="2157251"/>
                  <a:ext cx="6335713" cy="0"/>
                </a:xfrm>
                <a:prstGeom prst="line">
                  <a:avLst/>
                </a:prstGeom>
                <a:ln>
                  <a:solidFill>
                    <a:srgbClr val="333F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516D1C27-36C9-4AE5-A2C2-6F1154C3946F}"/>
                    </a:ext>
                  </a:extLst>
                </p:cNvPr>
                <p:cNvSpPr/>
                <p:nvPr/>
              </p:nvSpPr>
              <p:spPr>
                <a:xfrm>
                  <a:off x="2728173" y="2023390"/>
                  <a:ext cx="1330218" cy="28299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noAutofit/>
                </a:bodyPr>
                <a:lstStyle/>
                <a:p>
                  <a:pPr algn="ctr"/>
                  <a:r>
                    <a:rPr lang="en-ZA" sz="1300" b="1" dirty="0">
                      <a:solidFill>
                        <a:schemeClr val="tx2">
                          <a:lumMod val="75000"/>
                        </a:schemeClr>
                      </a:solidFill>
                      <a:latin typeface="Book Antiqua" panose="02040602050305030304" pitchFamily="18" charset="0"/>
                    </a:rPr>
                    <a:t>REFERENCES</a:t>
                  </a:r>
                </a:p>
                <a:p>
                  <a:pPr algn="ctr"/>
                  <a:endParaRPr lang="en-ZA" sz="1300" b="1" dirty="0">
                    <a:solidFill>
                      <a:schemeClr val="tx2">
                        <a:lumMod val="75000"/>
                      </a:schemeClr>
                    </a:solidFill>
                    <a:latin typeface="Book Antiqua" panose="02040602050305030304" pitchFamily="18" charset="0"/>
                  </a:endParaRPr>
                </a:p>
              </p:txBody>
            </p:sp>
          </p:grp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61C71A75-55AA-4EFA-8F72-B04573F3ED7A}"/>
                  </a:ext>
                </a:extLst>
              </p:cNvPr>
              <p:cNvSpPr/>
              <p:nvPr/>
            </p:nvSpPr>
            <p:spPr>
              <a:xfrm>
                <a:off x="2401635" y="7867310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333F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pic>
            <p:nvPicPr>
              <p:cNvPr id="73" name="Graphic 72" descr="Handshake">
                <a:extLst>
                  <a:ext uri="{FF2B5EF4-FFF2-40B4-BE49-F238E27FC236}">
                    <a16:creationId xmlns:a16="http://schemas.microsoft.com/office/drawing/2014/main" id="{FA1E252C-F261-4E55-808F-526F1D645A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437635" y="7898662"/>
                <a:ext cx="288000" cy="288000"/>
              </a:xfrm>
              <a:prstGeom prst="rect">
                <a:avLst/>
              </a:prstGeom>
            </p:spPr>
          </p:pic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F4F8A2-E21A-4BD6-9465-6F59616334F7}"/>
              </a:ext>
            </a:extLst>
          </p:cNvPr>
          <p:cNvGrpSpPr/>
          <p:nvPr/>
        </p:nvGrpSpPr>
        <p:grpSpPr>
          <a:xfrm>
            <a:off x="233625" y="281416"/>
            <a:ext cx="6335713" cy="360000"/>
            <a:chOff x="233625" y="3099580"/>
            <a:chExt cx="6335713" cy="360000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EAD66158-0EF5-4DD4-BBFC-E7204A7F36FD}"/>
                </a:ext>
              </a:extLst>
            </p:cNvPr>
            <p:cNvGrpSpPr/>
            <p:nvPr/>
          </p:nvGrpSpPr>
          <p:grpSpPr>
            <a:xfrm>
              <a:off x="233625" y="3099580"/>
              <a:ext cx="6335713" cy="360000"/>
              <a:chOff x="233625" y="6056527"/>
              <a:chExt cx="6335713" cy="360000"/>
            </a:xfrm>
          </p:grpSpPr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0EBA9CD0-BA54-4861-ABA0-38B7F5265C1F}"/>
                  </a:ext>
                </a:extLst>
              </p:cNvPr>
              <p:cNvGrpSpPr/>
              <p:nvPr/>
            </p:nvGrpSpPr>
            <p:grpSpPr>
              <a:xfrm>
                <a:off x="233625" y="6102666"/>
                <a:ext cx="6335713" cy="282993"/>
                <a:chOff x="230018" y="2023390"/>
                <a:chExt cx="6335713" cy="282993"/>
              </a:xfrm>
            </p:grpSpPr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5C373610-B62B-4B16-A0BD-A0C27EFB24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0018" y="2157251"/>
                  <a:ext cx="6335713" cy="0"/>
                </a:xfrm>
                <a:prstGeom prst="line">
                  <a:avLst/>
                </a:prstGeom>
                <a:ln>
                  <a:solidFill>
                    <a:srgbClr val="333F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0D362CAC-6D49-4EB5-94D7-CF8F993CB446}"/>
                    </a:ext>
                  </a:extLst>
                </p:cNvPr>
                <p:cNvSpPr/>
                <p:nvPr/>
              </p:nvSpPr>
              <p:spPr>
                <a:xfrm>
                  <a:off x="2751032" y="2023390"/>
                  <a:ext cx="1284500" cy="28299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noAutofit/>
                </a:bodyPr>
                <a:lstStyle/>
                <a:p>
                  <a:pPr algn="ctr"/>
                  <a:r>
                    <a:rPr lang="en-ZA" sz="1300" b="1" dirty="0">
                      <a:solidFill>
                        <a:schemeClr val="tx2">
                          <a:lumMod val="75000"/>
                        </a:schemeClr>
                      </a:solidFill>
                      <a:latin typeface="Book Antiqua" panose="02040602050305030304" pitchFamily="18" charset="0"/>
                    </a:rPr>
                    <a:t>EDUCATION</a:t>
                  </a:r>
                </a:p>
              </p:txBody>
            </p:sp>
          </p:grp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25974113-CCC9-46BC-AF79-0E2850370FDA}"/>
                  </a:ext>
                </a:extLst>
              </p:cNvPr>
              <p:cNvSpPr/>
              <p:nvPr/>
            </p:nvSpPr>
            <p:spPr>
              <a:xfrm>
                <a:off x="2437635" y="6056527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333F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pic>
          <p:nvPicPr>
            <p:cNvPr id="105" name="Graphic 104" descr="Books">
              <a:extLst>
                <a:ext uri="{FF2B5EF4-FFF2-40B4-BE49-F238E27FC236}">
                  <a16:creationId xmlns:a16="http://schemas.microsoft.com/office/drawing/2014/main" id="{623BD46F-FCD8-4E6F-99F5-8426E7C993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476060" y="3135940"/>
              <a:ext cx="288000" cy="28800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E44AD66-7AA8-46E8-B01C-202C2C007841}"/>
              </a:ext>
            </a:extLst>
          </p:cNvPr>
          <p:cNvGrpSpPr/>
          <p:nvPr/>
        </p:nvGrpSpPr>
        <p:grpSpPr>
          <a:xfrm>
            <a:off x="193314" y="4338128"/>
            <a:ext cx="6246798" cy="1085987"/>
            <a:chOff x="332656" y="3797895"/>
            <a:chExt cx="6246798" cy="1085987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A08CC99-B3AC-468B-9019-61AC343AFB0C}"/>
                </a:ext>
              </a:extLst>
            </p:cNvPr>
            <p:cNvSpPr/>
            <p:nvPr/>
          </p:nvSpPr>
          <p:spPr>
            <a:xfrm>
              <a:off x="609130" y="4315072"/>
              <a:ext cx="3203574" cy="5688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ZA" sz="1100" dirty="0">
                  <a:latin typeface="Cambria" panose="02040503050406030204" pitchFamily="18" charset="0"/>
                </a:rPr>
                <a:t>Passed with 9 distinctions (A) (90% average)</a:t>
              </a: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ZA" sz="1100" dirty="0">
                  <a:latin typeface="Cambria" panose="02040503050406030204" pitchFamily="18" charset="0"/>
                </a:rPr>
                <a:t>Equivalent GPA of 3.5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65B980B-E526-4ADE-97E9-E3883EA69FB6}"/>
                </a:ext>
              </a:extLst>
            </p:cNvPr>
            <p:cNvSpPr/>
            <p:nvPr/>
          </p:nvSpPr>
          <p:spPr>
            <a:xfrm>
              <a:off x="609130" y="3797895"/>
              <a:ext cx="597032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ZA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ook Antiqua" panose="02040602050305030304" pitchFamily="18" charset="0"/>
                </a:rPr>
                <a:t>National Senior Certificate (IEB)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EBFF009-AB5F-4668-A08D-A9F7BC143E8B}"/>
                </a:ext>
              </a:extLst>
            </p:cNvPr>
            <p:cNvGrpSpPr/>
            <p:nvPr/>
          </p:nvGrpSpPr>
          <p:grpSpPr>
            <a:xfrm>
              <a:off x="332656" y="3828394"/>
              <a:ext cx="216000" cy="1055488"/>
              <a:chOff x="332656" y="3828394"/>
              <a:chExt cx="216000" cy="1055488"/>
            </a:xfrm>
            <a:solidFill>
              <a:schemeClr val="accent1">
                <a:lumMod val="60000"/>
                <a:lumOff val="4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4723EEA-9015-402C-946B-0BA5787B9538}"/>
                  </a:ext>
                </a:extLst>
              </p:cNvPr>
              <p:cNvSpPr/>
              <p:nvPr/>
            </p:nvSpPr>
            <p:spPr>
              <a:xfrm>
                <a:off x="332656" y="3828394"/>
                <a:ext cx="216000" cy="216000"/>
              </a:xfrm>
              <a:prstGeom prst="ellipse">
                <a:avLst/>
              </a:prstGeom>
              <a:grp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E972B253-6116-45B0-9DC1-4D79F233E2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0656" y="4044394"/>
                <a:ext cx="0" cy="839488"/>
              </a:xfrm>
              <a:prstGeom prst="line">
                <a:avLst/>
              </a:prstGeom>
              <a:grp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3C1238B3-AA53-4B8D-802A-CAFB66CC88B3}"/>
                </a:ext>
              </a:extLst>
            </p:cNvPr>
            <p:cNvSpPr/>
            <p:nvPr/>
          </p:nvSpPr>
          <p:spPr>
            <a:xfrm>
              <a:off x="609130" y="4028700"/>
              <a:ext cx="5970324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ZA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ook Antiqua" panose="02040602050305030304" pitchFamily="18" charset="0"/>
                </a:rPr>
                <a:t>Helpmekaar College, 2005 to 2008 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95B9E2A-2A01-48F7-AEE3-A7CFE1E68EBC}"/>
              </a:ext>
            </a:extLst>
          </p:cNvPr>
          <p:cNvGrpSpPr/>
          <p:nvPr/>
        </p:nvGrpSpPr>
        <p:grpSpPr>
          <a:xfrm>
            <a:off x="193314" y="3175693"/>
            <a:ext cx="6192680" cy="1048187"/>
            <a:chOff x="332656" y="2620673"/>
            <a:chExt cx="6192680" cy="1048187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3B0BFE8D-6B0B-4B39-A4C9-0BE143176EC2}"/>
                </a:ext>
              </a:extLst>
            </p:cNvPr>
            <p:cNvGrpSpPr/>
            <p:nvPr/>
          </p:nvGrpSpPr>
          <p:grpSpPr>
            <a:xfrm>
              <a:off x="332656" y="2650714"/>
              <a:ext cx="216000" cy="973941"/>
              <a:chOff x="332656" y="3828394"/>
              <a:chExt cx="216000" cy="973941"/>
            </a:xfrm>
            <a:solidFill>
              <a:srgbClr val="2E75B6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A8143824-B9E4-408D-BACA-0EB114AB9B9D}"/>
                  </a:ext>
                </a:extLst>
              </p:cNvPr>
              <p:cNvSpPr/>
              <p:nvPr/>
            </p:nvSpPr>
            <p:spPr>
              <a:xfrm>
                <a:off x="332656" y="3828394"/>
                <a:ext cx="216000" cy="2160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FB9545B8-7E8A-46D7-A266-BD967758B6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0656" y="4044394"/>
                <a:ext cx="0" cy="757941"/>
              </a:xfrm>
              <a:prstGeom prst="line">
                <a:avLst/>
              </a:prstGeom>
              <a:grp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8E39836-B8D2-4B5B-8D86-B25F9C1D9E86}"/>
                </a:ext>
              </a:extLst>
            </p:cNvPr>
            <p:cNvGrpSpPr/>
            <p:nvPr/>
          </p:nvGrpSpPr>
          <p:grpSpPr>
            <a:xfrm>
              <a:off x="609129" y="2620673"/>
              <a:ext cx="5916207" cy="1048187"/>
              <a:chOff x="609129" y="2620673"/>
              <a:chExt cx="5916207" cy="1048187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305BE9EF-194E-40A7-8411-4AFA8A2D7873}"/>
                  </a:ext>
                </a:extLst>
              </p:cNvPr>
              <p:cNvSpPr/>
              <p:nvPr/>
            </p:nvSpPr>
            <p:spPr>
              <a:xfrm>
                <a:off x="609129" y="3100050"/>
                <a:ext cx="5916207" cy="5688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71450" indent="-1714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ZA" sz="1100" dirty="0">
                    <a:latin typeface="Cambria" panose="02040503050406030204" pitchFamily="18" charset="0"/>
                  </a:rPr>
                  <a:t>Achieved an average of 80.2%</a:t>
                </a:r>
              </a:p>
              <a:p>
                <a:pPr marL="171450" indent="-1714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ZA" sz="1100" dirty="0">
                    <a:latin typeface="Cambria" panose="02040503050406030204" pitchFamily="18" charset="0"/>
                  </a:rPr>
                  <a:t>Second in graduating class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B9ADDC13-ABCB-415B-A923-223D9C78658A}"/>
                  </a:ext>
                </a:extLst>
              </p:cNvPr>
              <p:cNvSpPr/>
              <p:nvPr/>
            </p:nvSpPr>
            <p:spPr>
              <a:xfrm>
                <a:off x="609129" y="2620673"/>
                <a:ext cx="5916207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ZA" sz="1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Book Antiqua" panose="02040602050305030304" pitchFamily="18" charset="0"/>
                  </a:rPr>
                  <a:t>Bachelor of Engineering, Mechanical (Cum Laude)</a:t>
                </a:r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61CEBD66-DECA-41D0-8A59-4A551046896D}"/>
                  </a:ext>
                </a:extLst>
              </p:cNvPr>
              <p:cNvSpPr/>
              <p:nvPr/>
            </p:nvSpPr>
            <p:spPr>
              <a:xfrm>
                <a:off x="609129" y="2864635"/>
                <a:ext cx="5916207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ZA" sz="105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Book Antiqua" panose="02040602050305030304" pitchFamily="18" charset="0"/>
                  </a:rPr>
                  <a:t>Stellenbosch University, 2009 to 2012</a:t>
                </a:r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7262CC6-D5BB-40CC-9F85-10D99C11E730}"/>
              </a:ext>
            </a:extLst>
          </p:cNvPr>
          <p:cNvGrpSpPr/>
          <p:nvPr/>
        </p:nvGrpSpPr>
        <p:grpSpPr>
          <a:xfrm>
            <a:off x="193314" y="755664"/>
            <a:ext cx="6615790" cy="2324385"/>
            <a:chOff x="332656" y="705090"/>
            <a:chExt cx="6615790" cy="232438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CD0C5BF-E719-41DE-8569-034E13BBF594}"/>
                </a:ext>
              </a:extLst>
            </p:cNvPr>
            <p:cNvSpPr/>
            <p:nvPr/>
          </p:nvSpPr>
          <p:spPr>
            <a:xfrm>
              <a:off x="609128" y="1191087"/>
              <a:ext cx="5772199" cy="1838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ZA" sz="1100" dirty="0">
                  <a:latin typeface="Cambria" panose="02040503050406030204" pitchFamily="18" charset="0"/>
                </a:rPr>
                <a:t>Master of Business Administration (MBA) – 70% average</a:t>
              </a: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ZA" sz="1100" dirty="0">
                  <a:latin typeface="Cambria" panose="02040503050406030204" pitchFamily="18" charset="0"/>
                </a:rPr>
                <a:t>PGDip (General management) – 78% average</a:t>
              </a: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ZA" sz="1100" dirty="0">
                  <a:latin typeface="Cambria" panose="02040503050406030204" pitchFamily="18" charset="0"/>
                </a:rPr>
                <a:t>Attended a term abroad (Kelley School of Business – Indiana University, USA) (2 months)</a:t>
              </a:r>
            </a:p>
            <a:p>
              <a:pPr marL="628650" lvl="1" indent="-171450">
                <a:lnSpc>
                  <a:spcPct val="150000"/>
                </a:lnSpc>
                <a:buFont typeface="Courier New" panose="02070309020205020404" pitchFamily="49" charset="0"/>
                <a:buChar char="o"/>
              </a:pPr>
              <a:r>
                <a:rPr lang="en-ZA" sz="1100" dirty="0">
                  <a:latin typeface="Cambria" panose="02040503050406030204" pitchFamily="18" charset="0"/>
                </a:rPr>
                <a:t>Completed subjects in New Product Management, Predictive Analytics and Data Mining and International Business Environment</a:t>
              </a: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ZA" sz="1100" b="1" dirty="0">
                  <a:latin typeface="Cambria" panose="02040503050406030204" pitchFamily="18" charset="0"/>
                </a:rPr>
                <a:t>Thesis topic</a:t>
              </a:r>
              <a:r>
                <a:rPr lang="en-ZA" sz="1100" dirty="0">
                  <a:latin typeface="Cambria" panose="02040503050406030204" pitchFamily="18" charset="0"/>
                </a:rPr>
                <a:t>: </a:t>
              </a:r>
              <a:r>
                <a:rPr lang="en-ZA" sz="1100" i="1" dirty="0">
                  <a:latin typeface="Cambria" panose="02040503050406030204" pitchFamily="18" charset="0"/>
                </a:rPr>
                <a:t>The influence of management support on the drivers of business intelligence success (published online </a:t>
              </a:r>
              <a:r>
                <a:rPr lang="en-ZA" sz="1100" i="1" dirty="0">
                  <a:latin typeface="Cambria" panose="02040503050406030204" pitchFamily="18" charset="0"/>
                  <a:hlinkClick r:id="rId8"/>
                </a:rPr>
                <a:t>here</a:t>
              </a:r>
              <a:r>
                <a:rPr lang="en-ZA" sz="1100" i="1" dirty="0">
                  <a:latin typeface="Cambria" panose="02040503050406030204" pitchFamily="18" charset="0"/>
                </a:rPr>
                <a:t>)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3C9B49D-1C6C-4CE3-8CED-70C9EF143F7E}"/>
                </a:ext>
              </a:extLst>
            </p:cNvPr>
            <p:cNvSpPr/>
            <p:nvPr/>
          </p:nvSpPr>
          <p:spPr>
            <a:xfrm>
              <a:off x="627446" y="959630"/>
              <a:ext cx="3257266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ZA" sz="105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Book Antiqua" panose="02040602050305030304" pitchFamily="18" charset="0"/>
                </a:rPr>
                <a:t>GIBS, University of Pretoria, 2017 to 2019</a:t>
              </a:r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D696C77E-1205-4D3E-B675-B80AC5833D53}"/>
                </a:ext>
              </a:extLst>
            </p:cNvPr>
            <p:cNvGrpSpPr/>
            <p:nvPr/>
          </p:nvGrpSpPr>
          <p:grpSpPr>
            <a:xfrm>
              <a:off x="332656" y="734062"/>
              <a:ext cx="216000" cy="2224148"/>
              <a:chOff x="332656" y="3828394"/>
              <a:chExt cx="216000" cy="2224148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B23A89F4-2B5A-45AE-8372-8097FC7FD73A}"/>
                  </a:ext>
                </a:extLst>
              </p:cNvPr>
              <p:cNvSpPr/>
              <p:nvPr/>
            </p:nvSpPr>
            <p:spPr>
              <a:xfrm>
                <a:off x="332656" y="3828394"/>
                <a:ext cx="216000" cy="216000"/>
              </a:xfrm>
              <a:prstGeom prst="ellipse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61C21597-78CF-4F0F-BE3D-9B04FD6188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0656" y="4044394"/>
                <a:ext cx="0" cy="2008148"/>
              </a:xfrm>
              <a:prstGeom prst="line">
                <a:avLst/>
              </a:prstGeom>
              <a:ln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D53311B4-1261-4C52-908B-FAB4CBA8005C}"/>
                </a:ext>
              </a:extLst>
            </p:cNvPr>
            <p:cNvSpPr/>
            <p:nvPr/>
          </p:nvSpPr>
          <p:spPr>
            <a:xfrm>
              <a:off x="627445" y="705090"/>
              <a:ext cx="632100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ZA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Book Antiqua" panose="02040602050305030304" pitchFamily="18" charset="0"/>
                </a:rPr>
                <a:t>Master of Business Administration and Post Graduate Diploma (General Management) 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5245D62-1F71-4027-B3EB-A05D6E8FD8A4}"/>
              </a:ext>
            </a:extLst>
          </p:cNvPr>
          <p:cNvGrpSpPr/>
          <p:nvPr/>
        </p:nvGrpSpPr>
        <p:grpSpPr>
          <a:xfrm>
            <a:off x="224082" y="5538363"/>
            <a:ext cx="6335713" cy="360000"/>
            <a:chOff x="233625" y="5049136"/>
            <a:chExt cx="6335713" cy="36000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23EF9D5-F331-44C9-BF6A-273FE43BD277}"/>
                </a:ext>
              </a:extLst>
            </p:cNvPr>
            <p:cNvGrpSpPr/>
            <p:nvPr/>
          </p:nvGrpSpPr>
          <p:grpSpPr>
            <a:xfrm>
              <a:off x="233625" y="5049136"/>
              <a:ext cx="6335713" cy="360000"/>
              <a:chOff x="233625" y="6056527"/>
              <a:chExt cx="6335713" cy="360000"/>
            </a:xfrm>
          </p:grpSpPr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5111ED59-6AD7-471A-AE3C-FC242FB521A1}"/>
                  </a:ext>
                </a:extLst>
              </p:cNvPr>
              <p:cNvGrpSpPr/>
              <p:nvPr/>
            </p:nvGrpSpPr>
            <p:grpSpPr>
              <a:xfrm>
                <a:off x="233625" y="6102666"/>
                <a:ext cx="6335713" cy="282993"/>
                <a:chOff x="230018" y="2023390"/>
                <a:chExt cx="6335713" cy="282993"/>
              </a:xfrm>
            </p:grpSpPr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08E77210-08BC-40FA-90AA-50B65DE1AB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0018" y="2157251"/>
                  <a:ext cx="6335713" cy="0"/>
                </a:xfrm>
                <a:prstGeom prst="line">
                  <a:avLst/>
                </a:prstGeom>
                <a:ln>
                  <a:solidFill>
                    <a:srgbClr val="333F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F8CE5A4E-ACF7-41BE-8A8A-3BABF2C179B9}"/>
                    </a:ext>
                  </a:extLst>
                </p:cNvPr>
                <p:cNvSpPr/>
                <p:nvPr/>
              </p:nvSpPr>
              <p:spPr>
                <a:xfrm>
                  <a:off x="2785107" y="2023390"/>
                  <a:ext cx="1216350" cy="28299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noAutofit/>
                </a:bodyPr>
                <a:lstStyle/>
                <a:p>
                  <a:pPr algn="ctr"/>
                  <a:r>
                    <a:rPr lang="en-ZA" sz="1300" b="1" dirty="0">
                      <a:solidFill>
                        <a:schemeClr val="tx2">
                          <a:lumMod val="75000"/>
                        </a:schemeClr>
                      </a:solidFill>
                      <a:latin typeface="Book Antiqua" panose="02040602050305030304" pitchFamily="18" charset="0"/>
                    </a:rPr>
                    <a:t>INTERESTS</a:t>
                  </a:r>
                </a:p>
              </p:txBody>
            </p:sp>
          </p:grp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407B862A-9BAD-4CA1-AA4D-DF0DDF7BC5E8}"/>
                  </a:ext>
                </a:extLst>
              </p:cNvPr>
              <p:cNvSpPr/>
              <p:nvPr/>
            </p:nvSpPr>
            <p:spPr>
              <a:xfrm>
                <a:off x="2512060" y="6056527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333F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pic>
          <p:nvPicPr>
            <p:cNvPr id="31" name="Graphic 30" descr="Pin">
              <a:extLst>
                <a:ext uri="{FF2B5EF4-FFF2-40B4-BE49-F238E27FC236}">
                  <a16:creationId xmlns:a16="http://schemas.microsoft.com/office/drawing/2014/main" id="{9CBFE57D-4629-4D5B-9727-6C010529D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548060" y="5082097"/>
              <a:ext cx="288000" cy="288000"/>
            </a:xfrm>
            <a:prstGeom prst="rect">
              <a:avLst/>
            </a:prstGeom>
          </p:spPr>
        </p:pic>
      </p:grp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73577F06-8243-4FBB-8B8A-D3714F56DC28}"/>
              </a:ext>
            </a:extLst>
          </p:cNvPr>
          <p:cNvSpPr/>
          <p:nvPr/>
        </p:nvSpPr>
        <p:spPr>
          <a:xfrm>
            <a:off x="439276" y="6131885"/>
            <a:ext cx="1993589" cy="35999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en-GB" sz="1100" dirty="0">
                <a:solidFill>
                  <a:schemeClr val="tx1"/>
                </a:solidFill>
                <a:latin typeface="Cambria" panose="02040503050406030204" pitchFamily="18" charset="0"/>
              </a:rPr>
              <a:t>Data Science news</a:t>
            </a:r>
            <a:endParaRPr lang="en-ZA" sz="11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3D5B5CE-F906-480F-8895-F9D8EF2E67CA}"/>
              </a:ext>
            </a:extLst>
          </p:cNvPr>
          <p:cNvSpPr/>
          <p:nvPr/>
        </p:nvSpPr>
        <p:spPr>
          <a:xfrm>
            <a:off x="439277" y="6775216"/>
            <a:ext cx="1368152" cy="360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en-ZA" sz="1100" dirty="0">
                <a:solidFill>
                  <a:schemeClr val="tx1"/>
                </a:solidFill>
                <a:latin typeface="Cambria" panose="02040503050406030204" pitchFamily="18" charset="0"/>
              </a:rPr>
              <a:t>Movies and series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AA0258D7-8EE0-46F7-8317-A0B32CBD1EEB}"/>
              </a:ext>
            </a:extLst>
          </p:cNvPr>
          <p:cNvSpPr/>
          <p:nvPr/>
        </p:nvSpPr>
        <p:spPr>
          <a:xfrm>
            <a:off x="2737052" y="6139770"/>
            <a:ext cx="1747235" cy="35999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en-GB" sz="1100" dirty="0">
                <a:solidFill>
                  <a:schemeClr val="tx1"/>
                </a:solidFill>
                <a:latin typeface="Cambria" panose="02040503050406030204" pitchFamily="18" charset="0"/>
              </a:rPr>
              <a:t>Technology disruption</a:t>
            </a:r>
            <a:endParaRPr lang="en-ZA" sz="11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9AF1151C-48F3-4B74-892F-787C5FE025A2}"/>
              </a:ext>
            </a:extLst>
          </p:cNvPr>
          <p:cNvSpPr/>
          <p:nvPr/>
        </p:nvSpPr>
        <p:spPr>
          <a:xfrm>
            <a:off x="2142689" y="6775216"/>
            <a:ext cx="1747234" cy="360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en-GB" sz="1100" dirty="0">
                <a:solidFill>
                  <a:schemeClr val="tx1"/>
                </a:solidFill>
                <a:latin typeface="Cambria" panose="02040503050406030204" pitchFamily="18" charset="0"/>
              </a:rPr>
              <a:t>The future of technology</a:t>
            </a:r>
            <a:endParaRPr lang="en-ZA" sz="11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8C95445D-182D-4F19-BBBB-2937E297000F}"/>
              </a:ext>
            </a:extLst>
          </p:cNvPr>
          <p:cNvSpPr/>
          <p:nvPr/>
        </p:nvSpPr>
        <p:spPr>
          <a:xfrm>
            <a:off x="4225182" y="6775216"/>
            <a:ext cx="2042016" cy="360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en-ZA" sz="1100" dirty="0">
                <a:solidFill>
                  <a:schemeClr val="tx1"/>
                </a:solidFill>
                <a:latin typeface="Cambria" panose="02040503050406030204" pitchFamily="18" charset="0"/>
              </a:rPr>
              <a:t>Kaggle competitions in Python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2DAC5B5B-D565-4721-8887-F536CB7307C1}"/>
              </a:ext>
            </a:extLst>
          </p:cNvPr>
          <p:cNvSpPr/>
          <p:nvPr/>
        </p:nvSpPr>
        <p:spPr>
          <a:xfrm>
            <a:off x="4831399" y="6131885"/>
            <a:ext cx="1436462" cy="35999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en-ZA" sz="1100" dirty="0">
                <a:solidFill>
                  <a:schemeClr val="tx1"/>
                </a:solidFill>
                <a:latin typeface="Cambria" panose="02040503050406030204" pitchFamily="18" charset="0"/>
              </a:rPr>
              <a:t>Travelling</a:t>
            </a:r>
            <a:endParaRPr lang="en-GB" sz="11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352CB530-C8F4-4B8A-B17A-3B7ACF7BFEA8}"/>
              </a:ext>
            </a:extLst>
          </p:cNvPr>
          <p:cNvSpPr/>
          <p:nvPr/>
        </p:nvSpPr>
        <p:spPr>
          <a:xfrm>
            <a:off x="439277" y="7421620"/>
            <a:ext cx="1368152" cy="360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en-ZA" sz="1100" dirty="0">
                <a:solidFill>
                  <a:schemeClr val="tx1"/>
                </a:solidFill>
                <a:latin typeface="Cambria" panose="02040503050406030204" pitchFamily="18" charset="0"/>
              </a:rPr>
              <a:t>CrossFit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2CD69946-9D5A-4C23-8625-0C817E567FED}"/>
              </a:ext>
            </a:extLst>
          </p:cNvPr>
          <p:cNvSpPr/>
          <p:nvPr/>
        </p:nvSpPr>
        <p:spPr>
          <a:xfrm>
            <a:off x="1987733" y="7421620"/>
            <a:ext cx="1368152" cy="360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en-ZA" sz="1100" dirty="0">
                <a:solidFill>
                  <a:schemeClr val="tx1"/>
                </a:solidFill>
                <a:latin typeface="Cambria" panose="02040503050406030204" pitchFamily="18" charset="0"/>
              </a:rPr>
              <a:t>Good food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EAE8FD3A-0DD2-4101-AEB2-4FF89AFD746A}"/>
              </a:ext>
            </a:extLst>
          </p:cNvPr>
          <p:cNvSpPr/>
          <p:nvPr/>
        </p:nvSpPr>
        <p:spPr>
          <a:xfrm>
            <a:off x="3561994" y="7421620"/>
            <a:ext cx="2710677" cy="360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</a:pPr>
            <a:r>
              <a:rPr lang="en-ZA" sz="1100" dirty="0">
                <a:solidFill>
                  <a:schemeClr val="tx1"/>
                </a:solidFill>
                <a:latin typeface="Cambria" panose="02040503050406030204" pitchFamily="18" charset="0"/>
              </a:rPr>
              <a:t>Reading (Business, Psychology, Science)</a:t>
            </a:r>
          </a:p>
        </p:txBody>
      </p:sp>
    </p:spTree>
    <p:extLst>
      <p:ext uri="{BB962C8B-B14F-4D97-AF65-F5344CB8AC3E}">
        <p14:creationId xmlns:p14="http://schemas.microsoft.com/office/powerpoint/2010/main" val="216799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787</TotalTime>
  <Words>875</Words>
  <Application>Microsoft Office PowerPoint</Application>
  <PresentationFormat>A4 Paper (210x297 mm)</PresentationFormat>
  <Paragraphs>102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Book Antiqua</vt:lpstr>
      <vt:lpstr>Calibri</vt:lpstr>
      <vt:lpstr>Calibri Light</vt:lpstr>
      <vt:lpstr>Cambria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 Brill</dc:creator>
  <cp:lastModifiedBy>Charl Brill</cp:lastModifiedBy>
  <cp:revision>143</cp:revision>
  <dcterms:created xsi:type="dcterms:W3CDTF">2018-03-11T14:41:09Z</dcterms:created>
  <dcterms:modified xsi:type="dcterms:W3CDTF">2021-03-07T09:03:24Z</dcterms:modified>
</cp:coreProperties>
</file>