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1246" r:id="rId2"/>
    <p:sldId id="258" r:id="rId3"/>
    <p:sldId id="1247" r:id="rId4"/>
    <p:sldId id="1248" r:id="rId5"/>
    <p:sldId id="124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91A35-2D87-405C-A8E6-CE0328EF2E01}" type="datetimeFigureOut">
              <a:rPr lang="it-IT" smtClean="0"/>
              <a:t>28/02/2021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1EAFC-4595-4E99-8B6F-F6F334B75D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1399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50870" y="5305427"/>
            <a:ext cx="5792787" cy="24488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AFD4E4-0AEE-460E-B3B5-F1652792768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442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9509BE-525D-4FE9-968C-98AA3AB230E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5630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9509BE-525D-4FE9-968C-98AA3AB230E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369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9509BE-525D-4FE9-968C-98AA3AB230E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864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9509BE-525D-4FE9-968C-98AA3AB230E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652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A653-BA23-4C2A-BB25-0FFB2144E369}" type="datetimeFigureOut">
              <a:rPr lang="it-IT" smtClean="0"/>
              <a:t>28/02/2021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089B-05AC-44D3-AD07-04D8ABC530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917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A653-BA23-4C2A-BB25-0FFB2144E369}" type="datetimeFigureOut">
              <a:rPr lang="it-IT" smtClean="0"/>
              <a:t>28/02/2021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089B-05AC-44D3-AD07-04D8ABC530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267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A653-BA23-4C2A-BB25-0FFB2144E369}" type="datetimeFigureOut">
              <a:rPr lang="it-IT" smtClean="0"/>
              <a:t>28/02/2021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089B-05AC-44D3-AD07-04D8ABC530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9908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sicurazioni Generali Group Strategy Templat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06" y="1606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11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" y="1606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4" y="287351"/>
            <a:ext cx="861257" cy="696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J:\Transfer\PRO Allgemein\Kommunikation\Neue Powerpointvorlage - Group Brand\Balken_Titel.emf"/>
          <p:cNvPicPr preferRelativeResize="0">
            <a:picLocks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" y="18"/>
            <a:ext cx="200025" cy="68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2130426"/>
            <a:ext cx="8386686" cy="41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altLang="de-DE" sz="2041" dirty="0" smtClean="0">
                <a:solidFill>
                  <a:srgbClr val="C21C1D"/>
                </a:solidFill>
                <a:ea typeface="+mj-ea"/>
                <a:cs typeface="Arial Italic"/>
              </a:defRPr>
            </a:lvl1pPr>
          </a:lstStyle>
          <a:p>
            <a:pPr lvl="0" eaLnBrk="0" hangingPunct="0">
              <a:lnSpc>
                <a:spcPts val="3200"/>
              </a:lnSpc>
            </a:pPr>
            <a:r>
              <a:rPr lang="en-GB" dirty="0"/>
              <a:t>Click to edit Master text styles</a:t>
            </a:r>
          </a:p>
        </p:txBody>
      </p:sp>
      <p:sp>
        <p:nvSpPr>
          <p:cNvPr id="26" name="Segnaposto testo 3"/>
          <p:cNvSpPr>
            <a:spLocks noGrp="1"/>
          </p:cNvSpPr>
          <p:nvPr>
            <p:ph type="body" sz="quarter" idx="14"/>
          </p:nvPr>
        </p:nvSpPr>
        <p:spPr>
          <a:xfrm>
            <a:off x="347300" y="3105324"/>
            <a:ext cx="8386686" cy="30777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>
              <a:defRPr sz="2041" b="0" baseline="0">
                <a:solidFill>
                  <a:srgbClr val="8B8E8F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egnaposto testo 3"/>
          <p:cNvSpPr>
            <a:spLocks noGrp="1"/>
          </p:cNvSpPr>
          <p:nvPr>
            <p:ph type="body" sz="quarter" idx="11"/>
          </p:nvPr>
        </p:nvSpPr>
        <p:spPr>
          <a:xfrm>
            <a:off x="6338698" y="511079"/>
            <a:ext cx="2387600" cy="157014"/>
          </a:xfrm>
          <a:prstGeom prst="rect">
            <a:avLst/>
          </a:prstGeom>
        </p:spPr>
        <p:txBody>
          <a:bodyPr lIns="0"/>
          <a:lstStyle>
            <a:lvl1pPr marL="0" marR="0" indent="0" algn="l" defTabSz="456331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1224" b="1" kern="1200" dirty="0" smtClean="0">
                <a:solidFill>
                  <a:srgbClr val="C21C1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Segnaposto testo 3"/>
          <p:cNvSpPr>
            <a:spLocks noGrp="1"/>
          </p:cNvSpPr>
          <p:nvPr>
            <p:ph type="body" sz="quarter" idx="12"/>
          </p:nvPr>
        </p:nvSpPr>
        <p:spPr>
          <a:xfrm>
            <a:off x="6338698" y="918254"/>
            <a:ext cx="2387600" cy="188417"/>
          </a:xfrm>
          <a:prstGeom prst="rect">
            <a:avLst/>
          </a:prstGeom>
        </p:spPr>
        <p:txBody>
          <a:bodyPr lIns="0"/>
          <a:lstStyle>
            <a:lvl1pPr>
              <a:defRPr sz="1224" b="1" baseline="0">
                <a:solidFill>
                  <a:srgbClr val="8B8E8F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0" name="Segnaposto testo 3"/>
          <p:cNvSpPr>
            <a:spLocks noGrp="1"/>
          </p:cNvSpPr>
          <p:nvPr>
            <p:ph type="body" sz="quarter" idx="15"/>
          </p:nvPr>
        </p:nvSpPr>
        <p:spPr>
          <a:xfrm>
            <a:off x="347300" y="4228804"/>
            <a:ext cx="2929300" cy="235521"/>
          </a:xfrm>
          <a:prstGeom prst="rect">
            <a:avLst/>
          </a:prstGeom>
        </p:spPr>
        <p:txBody>
          <a:bodyPr/>
          <a:lstStyle>
            <a:lvl1pPr>
              <a:defRPr sz="1530" b="0" baseline="0">
                <a:solidFill>
                  <a:srgbClr val="8B8E8F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Segnaposto testo 3"/>
          <p:cNvSpPr>
            <a:spLocks noGrp="1"/>
          </p:cNvSpPr>
          <p:nvPr>
            <p:ph type="body" sz="quarter" idx="16"/>
          </p:nvPr>
        </p:nvSpPr>
        <p:spPr>
          <a:xfrm>
            <a:off x="347300" y="5200889"/>
            <a:ext cx="4418466" cy="235521"/>
          </a:xfrm>
          <a:prstGeom prst="rect">
            <a:avLst/>
          </a:prstGeom>
        </p:spPr>
        <p:txBody>
          <a:bodyPr/>
          <a:lstStyle>
            <a:lvl1pPr>
              <a:defRPr sz="1530" b="0" baseline="0">
                <a:solidFill>
                  <a:srgbClr val="8B8E8F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Segnaposto testo 3"/>
          <p:cNvSpPr>
            <a:spLocks noGrp="1"/>
          </p:cNvSpPr>
          <p:nvPr>
            <p:ph type="body" sz="quarter" idx="17"/>
          </p:nvPr>
        </p:nvSpPr>
        <p:spPr>
          <a:xfrm>
            <a:off x="347300" y="4714847"/>
            <a:ext cx="2929300" cy="235521"/>
          </a:xfrm>
          <a:prstGeom prst="rect">
            <a:avLst/>
          </a:prstGeom>
        </p:spPr>
        <p:txBody>
          <a:bodyPr/>
          <a:lstStyle>
            <a:lvl1pPr>
              <a:defRPr sz="1530" b="0" baseline="0">
                <a:solidFill>
                  <a:srgbClr val="8B8E8F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7" name="Segnaposto testo 3"/>
          <p:cNvSpPr>
            <a:spLocks noGrp="1"/>
          </p:cNvSpPr>
          <p:nvPr>
            <p:ph type="body" sz="quarter" idx="18"/>
          </p:nvPr>
        </p:nvSpPr>
        <p:spPr>
          <a:xfrm>
            <a:off x="347300" y="5686938"/>
            <a:ext cx="2929300" cy="235521"/>
          </a:xfrm>
          <a:prstGeom prst="rect">
            <a:avLst/>
          </a:prstGeom>
        </p:spPr>
        <p:txBody>
          <a:bodyPr/>
          <a:lstStyle>
            <a:lvl1pPr>
              <a:defRPr sz="1530" b="0" baseline="0">
                <a:solidFill>
                  <a:srgbClr val="8B8E8F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4934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Text: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451877"/>
            <a:ext cx="8424000" cy="504000"/>
          </a:xfrm>
        </p:spPr>
        <p:txBody>
          <a:bodyPr/>
          <a:lstStyle>
            <a:lvl1pPr>
              <a:lnSpc>
                <a:spcPts val="2200"/>
              </a:lnSpc>
              <a:defRPr sz="1800" b="0" i="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Slide Title</a:t>
            </a:r>
            <a:br>
              <a:rPr lang="en-US" noProof="0" dirty="0"/>
            </a:br>
            <a:r>
              <a:rPr lang="en-US" noProof="0" dirty="0"/>
              <a:t>Arial Regular 20/22pt</a:t>
            </a:r>
          </a:p>
        </p:txBody>
      </p:sp>
      <p:sp>
        <p:nvSpPr>
          <p:cNvPr id="15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1028091"/>
            <a:ext cx="8424000" cy="45640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1700"/>
              </a:lnSpc>
              <a:spcBef>
                <a:spcPts val="0"/>
              </a:spcBef>
              <a:buNone/>
              <a:defRPr sz="1600" baseline="0">
                <a:solidFill>
                  <a:srgbClr val="7F7F7F"/>
                </a:solidFill>
              </a:defRPr>
            </a:lvl1pPr>
            <a:lvl2pPr marL="456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Slide Subtitle</a:t>
            </a:r>
            <a:br>
              <a:rPr lang="en-US" noProof="0" dirty="0"/>
            </a:br>
            <a:r>
              <a:rPr lang="en-US" noProof="0" dirty="0"/>
              <a:t>Arial Regular 15/17pt</a:t>
            </a:r>
          </a:p>
        </p:txBody>
      </p:sp>
      <p:sp>
        <p:nvSpPr>
          <p:cNvPr id="19" name="Segnaposto testo 18"/>
          <p:cNvSpPr>
            <a:spLocks noGrp="1"/>
          </p:cNvSpPr>
          <p:nvPr>
            <p:ph type="body" sz="quarter" idx="14"/>
          </p:nvPr>
        </p:nvSpPr>
        <p:spPr>
          <a:xfrm>
            <a:off x="347664" y="1557338"/>
            <a:ext cx="8424000" cy="4608000"/>
          </a:xfrm>
        </p:spPr>
        <p:txBody>
          <a:bodyPr/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18" name="Segnaposto tes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8" y="262926"/>
            <a:ext cx="2160000" cy="144000"/>
          </a:xfrm>
        </p:spPr>
        <p:txBody>
          <a:bodyPr anchor="ctr" anchorCtr="0">
            <a:noAutofit/>
          </a:bodyPr>
          <a:lstStyle>
            <a:lvl1pPr>
              <a:lnSpc>
                <a:spcPts val="700"/>
              </a:lnSpc>
              <a:defRPr sz="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Section 00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6"/>
          <a:srcRect l="1" r="14959" b="85913"/>
          <a:stretch/>
        </p:blipFill>
        <p:spPr>
          <a:xfrm>
            <a:off x="0" y="0"/>
            <a:ext cx="216000" cy="96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7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A653-BA23-4C2A-BB25-0FFB2144E369}" type="datetimeFigureOut">
              <a:rPr lang="it-IT" smtClean="0"/>
              <a:t>28/02/2021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089B-05AC-44D3-AD07-04D8ABC530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448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A653-BA23-4C2A-BB25-0FFB2144E369}" type="datetimeFigureOut">
              <a:rPr lang="it-IT" smtClean="0"/>
              <a:t>28/02/2021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089B-05AC-44D3-AD07-04D8ABC530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51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A653-BA23-4C2A-BB25-0FFB2144E369}" type="datetimeFigureOut">
              <a:rPr lang="it-IT" smtClean="0"/>
              <a:t>28/02/2021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089B-05AC-44D3-AD07-04D8ABC530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96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A653-BA23-4C2A-BB25-0FFB2144E369}" type="datetimeFigureOut">
              <a:rPr lang="it-IT" smtClean="0"/>
              <a:t>28/02/2021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089B-05AC-44D3-AD07-04D8ABC530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402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A653-BA23-4C2A-BB25-0FFB2144E369}" type="datetimeFigureOut">
              <a:rPr lang="it-IT" smtClean="0"/>
              <a:t>28/02/2021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089B-05AC-44D3-AD07-04D8ABC530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531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A653-BA23-4C2A-BB25-0FFB2144E369}" type="datetimeFigureOut">
              <a:rPr lang="it-IT" smtClean="0"/>
              <a:t>28/02/2021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089B-05AC-44D3-AD07-04D8ABC530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02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A653-BA23-4C2A-BB25-0FFB2144E369}" type="datetimeFigureOut">
              <a:rPr lang="it-IT" smtClean="0"/>
              <a:t>28/02/2021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089B-05AC-44D3-AD07-04D8ABC530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99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A653-BA23-4C2A-BB25-0FFB2144E369}" type="datetimeFigureOut">
              <a:rPr lang="it-IT" smtClean="0"/>
              <a:t>28/02/2021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8089B-05AC-44D3-AD07-04D8ABC530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819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A653-BA23-4C2A-BB25-0FFB2144E369}" type="datetimeFigureOut">
              <a:rPr lang="it-IT" smtClean="0"/>
              <a:t>28/02/2021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8089B-05AC-44D3-AD07-04D8ABC5304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068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876" y="160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think-cell Slide" r:id="rId5" imgW="381" imgH="381" progId="TCLayout.ActiveDocument.1">
                  <p:embed/>
                </p:oleObj>
              </mc:Choice>
              <mc:Fallback>
                <p:oleObj name="think-cell Slide" r:id="rId5" imgW="381" imgH="381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6" y="1607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1043608" y="2060848"/>
            <a:ext cx="7632848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21B1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DS – Project work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21B17"/>
                </a:solidFill>
                <a:effectLst/>
                <a:uLnTx/>
                <a:uFillTx/>
                <a:latin typeface="Arial Regular"/>
                <a:ea typeface="+mn-ea"/>
                <a:cs typeface="+mn-cs"/>
              </a:rPr>
            </a:br>
            <a:r>
              <a:rPr lang="en-US" sz="2400" b="1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1. Data Exploration/Analysis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56785F1B-A606-418F-9A6F-970A191DEC45}"/>
              </a:ext>
            </a:extLst>
          </p:cNvPr>
          <p:cNvSpPr txBox="1">
            <a:spLocks/>
          </p:cNvSpPr>
          <p:nvPr/>
        </p:nvSpPr>
        <p:spPr bwMode="auto">
          <a:xfrm>
            <a:off x="794741" y="5517232"/>
            <a:ext cx="8131682" cy="71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None/>
              <a:defRPr sz="20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Arial Regular"/>
              </a:defRPr>
            </a:lvl1pPr>
            <a:lvl2pPr marL="457200" indent="0" algn="ctr" defTabSz="457200" rtl="0" eaLnBrk="0" fontAlgn="base" hangingPunc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 Regular"/>
              </a:defRPr>
            </a:lvl2pPr>
            <a:lvl3pPr marL="914400" indent="0" algn="ctr" defTabSz="457200" rtl="0" eaLnBrk="0" fontAlgn="base" hangingPunc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Font typeface="Lucida Grande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 Regular"/>
              </a:defRPr>
            </a:lvl3pPr>
            <a:lvl4pPr marL="1371600" indent="0" algn="ctr" defTabSz="457200" rtl="0" eaLnBrk="0" fontAlgn="base" hangingPunc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 Regular"/>
              </a:defRPr>
            </a:lvl4pPr>
            <a:lvl5pPr marL="1828800" indent="0" algn="ctr" defTabSz="457200" rtl="0" eaLnBrk="0" fontAlgn="base" hangingPunc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rial Regular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</a:endParaRPr>
          </a:p>
          <a:p>
            <a:pPr marL="0" marR="0" lvl="0" indent="0" algn="l" defTabSz="457200" rtl="0" eaLnBrk="0" fontAlgn="base" latinLnBrk="0" hangingPunct="0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27 February 2021</a:t>
            </a:r>
          </a:p>
        </p:txBody>
      </p:sp>
      <p:pic>
        <p:nvPicPr>
          <p:cNvPr id="5" name="Immagine 5">
            <a:extLst>
              <a:ext uri="{FF2B5EF4-FFF2-40B4-BE49-F238E27FC236}">
                <a16:creationId xmlns:a16="http://schemas.microsoft.com/office/drawing/2014/main" id="{7782CAA6-E41D-4A87-B8EF-0F5E9E0765E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6" y="1772672"/>
            <a:ext cx="399205" cy="15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8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23">
            <a:extLst>
              <a:ext uri="{FF2B5EF4-FFF2-40B4-BE49-F238E27FC236}">
                <a16:creationId xmlns:a16="http://schemas.microsoft.com/office/drawing/2014/main" id="{3DA00D8B-1471-470B-97E1-9AA103448B4F}"/>
              </a:ext>
            </a:extLst>
          </p:cNvPr>
          <p:cNvSpPr/>
          <p:nvPr/>
        </p:nvSpPr>
        <p:spPr>
          <a:xfrm>
            <a:off x="345143" y="3371509"/>
            <a:ext cx="8495864" cy="148976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04813" marR="0" lvl="1" indent="-2286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1" name="agenda_content">
            <a:extLst>
              <a:ext uri="{FF2B5EF4-FFF2-40B4-BE49-F238E27FC236}">
                <a16:creationId xmlns:a16="http://schemas.microsoft.com/office/drawing/2014/main" id="{369FEFB0-C71A-4CF1-B09C-E82864908FCC}"/>
              </a:ext>
            </a:extLst>
          </p:cNvPr>
          <p:cNvSpPr txBox="1">
            <a:spLocks noChangeArrowheads="1"/>
          </p:cNvSpPr>
          <p:nvPr/>
        </p:nvSpPr>
        <p:spPr>
          <a:xfrm>
            <a:off x="339815" y="361907"/>
            <a:ext cx="7916863" cy="4143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6816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3300" b="1" i="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marL="0" marR="0" lvl="0" indent="0" algn="l" defTabSz="913626" rtl="0" eaLnBrk="1" fontAlgn="auto" latinLnBrk="0" hangingPunct="1">
              <a:lnSpc>
                <a:spcPts val="3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B81F00"/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Focus on </a:t>
            </a:r>
            <a:r>
              <a:rPr lang="en-US" sz="1600" dirty="0">
                <a:solidFill>
                  <a:srgbClr val="B81F00"/>
                </a:solidFill>
                <a:cs typeface="Arial" pitchFamily="34" charset="0"/>
              </a:rPr>
              <a:t>Missing values or out of the Domain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B81F00"/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  <a:p>
            <a:pPr marL="0" marR="0" lvl="0" indent="0" algn="l" defTabSz="9136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CRM, FINANCE, SALES, TWITTER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sp>
        <p:nvSpPr>
          <p:cNvPr id="60" name="Rectangle 55">
            <a:extLst>
              <a:ext uri="{FF2B5EF4-FFF2-40B4-BE49-F238E27FC236}">
                <a16:creationId xmlns:a16="http://schemas.microsoft.com/office/drawing/2014/main" id="{8015D1F2-9217-4514-BCCC-6DC8D3A48069}"/>
              </a:ext>
            </a:extLst>
          </p:cNvPr>
          <p:cNvSpPr/>
          <p:nvPr/>
        </p:nvSpPr>
        <p:spPr>
          <a:xfrm>
            <a:off x="345143" y="1465069"/>
            <a:ext cx="8499112" cy="176905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82880" rIns="91440" bIns="45720" numCol="2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04863" marR="0" lvl="2" indent="-1714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804863" marR="0" lvl="2" indent="-1714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804863" marR="0" lvl="2" indent="-1714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5DB88221-C623-4AFD-A6F0-F9C5E44FABB7}"/>
              </a:ext>
            </a:extLst>
          </p:cNvPr>
          <p:cNvSpPr/>
          <p:nvPr/>
        </p:nvSpPr>
        <p:spPr>
          <a:xfrm>
            <a:off x="517327" y="1303622"/>
            <a:ext cx="424759" cy="3154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58">
            <a:extLst>
              <a:ext uri="{FF2B5EF4-FFF2-40B4-BE49-F238E27FC236}">
                <a16:creationId xmlns:a16="http://schemas.microsoft.com/office/drawing/2014/main" id="{FD777DBB-2E86-4A93-9C11-FEFC3C4E4047}"/>
              </a:ext>
            </a:extLst>
          </p:cNvPr>
          <p:cNvSpPr/>
          <p:nvPr/>
        </p:nvSpPr>
        <p:spPr>
          <a:xfrm>
            <a:off x="914107" y="1312320"/>
            <a:ext cx="1148633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C00000"/>
                </a:solidFill>
                <a:latin typeface="Arial Regular"/>
              </a:rPr>
              <a:t>CRM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egular"/>
              <a:ea typeface="+mn-ea"/>
              <a:cs typeface="+mn-cs"/>
            </a:endParaRPr>
          </a:p>
        </p:txBody>
      </p:sp>
      <p:sp>
        <p:nvSpPr>
          <p:cNvPr id="64" name="Freeform 5">
            <a:extLst>
              <a:ext uri="{FF2B5EF4-FFF2-40B4-BE49-F238E27FC236}">
                <a16:creationId xmlns:a16="http://schemas.microsoft.com/office/drawing/2014/main" id="{C1A59A40-7AAD-4AC0-9205-904458F5A85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0184" y="1314310"/>
            <a:ext cx="300316" cy="279207"/>
          </a:xfrm>
          <a:custGeom>
            <a:avLst/>
            <a:gdLst>
              <a:gd name="T0" fmla="*/ 768 w 1806"/>
              <a:gd name="T1" fmla="*/ 48 h 1804"/>
              <a:gd name="T2" fmla="*/ 1092 w 1806"/>
              <a:gd name="T3" fmla="*/ 85 h 1804"/>
              <a:gd name="T4" fmla="*/ 1028 w 1806"/>
              <a:gd name="T5" fmla="*/ 2 h 1804"/>
              <a:gd name="T6" fmla="*/ 1092 w 1806"/>
              <a:gd name="T7" fmla="*/ 85 h 1804"/>
              <a:gd name="T8" fmla="*/ 1229 w 1806"/>
              <a:gd name="T9" fmla="*/ 387 h 1804"/>
              <a:gd name="T10" fmla="*/ 990 w 1806"/>
              <a:gd name="T11" fmla="*/ 121 h 1804"/>
              <a:gd name="T12" fmla="*/ 750 w 1806"/>
              <a:gd name="T13" fmla="*/ 206 h 1804"/>
              <a:gd name="T14" fmla="*/ 639 w 1806"/>
              <a:gd name="T15" fmla="*/ 114 h 1804"/>
              <a:gd name="T16" fmla="*/ 675 w 1806"/>
              <a:gd name="T17" fmla="*/ 245 h 1804"/>
              <a:gd name="T18" fmla="*/ 665 w 1806"/>
              <a:gd name="T19" fmla="*/ 54 h 1804"/>
              <a:gd name="T20" fmla="*/ 773 w 1806"/>
              <a:gd name="T21" fmla="*/ 819 h 1804"/>
              <a:gd name="T22" fmla="*/ 379 w 1806"/>
              <a:gd name="T23" fmla="*/ 590 h 1804"/>
              <a:gd name="T24" fmla="*/ 1215 w 1806"/>
              <a:gd name="T25" fmla="*/ 47 h 1804"/>
              <a:gd name="T26" fmla="*/ 1277 w 1806"/>
              <a:gd name="T27" fmla="*/ 93 h 1804"/>
              <a:gd name="T28" fmla="*/ 653 w 1806"/>
              <a:gd name="T29" fmla="*/ 1697 h 1804"/>
              <a:gd name="T30" fmla="*/ 651 w 1806"/>
              <a:gd name="T31" fmla="*/ 1710 h 1804"/>
              <a:gd name="T32" fmla="*/ 841 w 1806"/>
              <a:gd name="T33" fmla="*/ 1796 h 1804"/>
              <a:gd name="T34" fmla="*/ 1182 w 1806"/>
              <a:gd name="T35" fmla="*/ 1748 h 1804"/>
              <a:gd name="T36" fmla="*/ 1302 w 1806"/>
              <a:gd name="T37" fmla="*/ 1523 h 1804"/>
              <a:gd name="T38" fmla="*/ 1081 w 1806"/>
              <a:gd name="T39" fmla="*/ 1392 h 1804"/>
              <a:gd name="T40" fmla="*/ 1363 w 1806"/>
              <a:gd name="T41" fmla="*/ 1002 h 1804"/>
              <a:gd name="T42" fmla="*/ 728 w 1806"/>
              <a:gd name="T43" fmla="*/ 1328 h 1804"/>
              <a:gd name="T44" fmla="*/ 1259 w 1806"/>
              <a:gd name="T45" fmla="*/ 465 h 1804"/>
              <a:gd name="T46" fmla="*/ 861 w 1806"/>
              <a:gd name="T47" fmla="*/ 847 h 1804"/>
              <a:gd name="T48" fmla="*/ 1053 w 1806"/>
              <a:gd name="T49" fmla="*/ 156 h 1804"/>
              <a:gd name="T50" fmla="*/ 117 w 1806"/>
              <a:gd name="T51" fmla="*/ 1178 h 1804"/>
              <a:gd name="T52" fmla="*/ 233 w 1806"/>
              <a:gd name="T53" fmla="*/ 1504 h 1804"/>
              <a:gd name="T54" fmla="*/ 559 w 1806"/>
              <a:gd name="T55" fmla="*/ 1687 h 1804"/>
              <a:gd name="T56" fmla="*/ 560 w 1806"/>
              <a:gd name="T57" fmla="*/ 1672 h 1804"/>
              <a:gd name="T58" fmla="*/ 117 w 1806"/>
              <a:gd name="T59" fmla="*/ 1178 h 1804"/>
              <a:gd name="T60" fmla="*/ 630 w 1806"/>
              <a:gd name="T61" fmla="*/ 1297 h 1804"/>
              <a:gd name="T62" fmla="*/ 41 w 1806"/>
              <a:gd name="T63" fmla="*/ 1185 h 1804"/>
              <a:gd name="T64" fmla="*/ 0 w 1806"/>
              <a:gd name="T65" fmla="*/ 1012 h 1804"/>
              <a:gd name="T66" fmla="*/ 154 w 1806"/>
              <a:gd name="T67" fmla="*/ 382 h 1804"/>
              <a:gd name="T68" fmla="*/ 258 w 1806"/>
              <a:gd name="T69" fmla="*/ 609 h 1804"/>
              <a:gd name="T70" fmla="*/ 1651 w 1806"/>
              <a:gd name="T71" fmla="*/ 1427 h 1804"/>
              <a:gd name="T72" fmla="*/ 1444 w 1806"/>
              <a:gd name="T73" fmla="*/ 885 h 1804"/>
              <a:gd name="T74" fmla="*/ 1329 w 1806"/>
              <a:gd name="T75" fmla="*/ 454 h 1804"/>
              <a:gd name="T76" fmla="*/ 1769 w 1806"/>
              <a:gd name="T77" fmla="*/ 648 h 1804"/>
              <a:gd name="T78" fmla="*/ 1506 w 1806"/>
              <a:gd name="T79" fmla="*/ 220 h 1804"/>
              <a:gd name="T80" fmla="*/ 1441 w 1806"/>
              <a:gd name="T81" fmla="*/ 268 h 1804"/>
              <a:gd name="T82" fmla="*/ 1210 w 1806"/>
              <a:gd name="T83" fmla="*/ 141 h 1804"/>
              <a:gd name="T84" fmla="*/ 1295 w 1806"/>
              <a:gd name="T85" fmla="*/ 379 h 1804"/>
              <a:gd name="T86" fmla="*/ 1455 w 1806"/>
              <a:gd name="T87" fmla="*/ 989 h 1804"/>
              <a:gd name="T88" fmla="*/ 1770 w 1806"/>
              <a:gd name="T89" fmla="*/ 1206 h 1804"/>
              <a:gd name="T90" fmla="*/ 1800 w 1806"/>
              <a:gd name="T91" fmla="*/ 1101 h 1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806" h="1804">
                <a:moveTo>
                  <a:pt x="1012" y="77"/>
                </a:moveTo>
                <a:cubicBezTo>
                  <a:pt x="968" y="43"/>
                  <a:pt x="923" y="20"/>
                  <a:pt x="878" y="7"/>
                </a:cubicBezTo>
                <a:cubicBezTo>
                  <a:pt x="833" y="15"/>
                  <a:pt x="795" y="29"/>
                  <a:pt x="768" y="48"/>
                </a:cubicBezTo>
                <a:cubicBezTo>
                  <a:pt x="794" y="48"/>
                  <a:pt x="819" y="49"/>
                  <a:pt x="844" y="51"/>
                </a:cubicBezTo>
                <a:cubicBezTo>
                  <a:pt x="900" y="55"/>
                  <a:pt x="956" y="64"/>
                  <a:pt x="1012" y="77"/>
                </a:cubicBezTo>
                <a:close/>
                <a:moveTo>
                  <a:pt x="1092" y="85"/>
                </a:moveTo>
                <a:cubicBezTo>
                  <a:pt x="1102" y="65"/>
                  <a:pt x="1111" y="48"/>
                  <a:pt x="1120" y="34"/>
                </a:cubicBezTo>
                <a:cubicBezTo>
                  <a:pt x="1123" y="30"/>
                  <a:pt x="1126" y="25"/>
                  <a:pt x="1128" y="21"/>
                </a:cubicBezTo>
                <a:cubicBezTo>
                  <a:pt x="1095" y="13"/>
                  <a:pt x="1061" y="7"/>
                  <a:pt x="1028" y="2"/>
                </a:cubicBezTo>
                <a:cubicBezTo>
                  <a:pt x="1023" y="2"/>
                  <a:pt x="1018" y="2"/>
                  <a:pt x="1013" y="1"/>
                </a:cubicBezTo>
                <a:cubicBezTo>
                  <a:pt x="1006" y="1"/>
                  <a:pt x="999" y="0"/>
                  <a:pt x="992" y="0"/>
                </a:cubicBezTo>
                <a:cubicBezTo>
                  <a:pt x="1026" y="22"/>
                  <a:pt x="1060" y="50"/>
                  <a:pt x="1092" y="85"/>
                </a:cubicBezTo>
                <a:close/>
                <a:moveTo>
                  <a:pt x="1022" y="365"/>
                </a:moveTo>
                <a:cubicBezTo>
                  <a:pt x="1065" y="376"/>
                  <a:pt x="1108" y="383"/>
                  <a:pt x="1150" y="387"/>
                </a:cubicBezTo>
                <a:cubicBezTo>
                  <a:pt x="1176" y="389"/>
                  <a:pt x="1203" y="389"/>
                  <a:pt x="1229" y="387"/>
                </a:cubicBezTo>
                <a:cubicBezTo>
                  <a:pt x="1192" y="302"/>
                  <a:pt x="1150" y="228"/>
                  <a:pt x="1103" y="167"/>
                </a:cubicBezTo>
                <a:cubicBezTo>
                  <a:pt x="1078" y="221"/>
                  <a:pt x="1051" y="288"/>
                  <a:pt x="1022" y="365"/>
                </a:cubicBezTo>
                <a:close/>
                <a:moveTo>
                  <a:pt x="990" y="121"/>
                </a:moveTo>
                <a:cubicBezTo>
                  <a:pt x="949" y="113"/>
                  <a:pt x="908" y="107"/>
                  <a:pt x="867" y="104"/>
                </a:cubicBezTo>
                <a:cubicBezTo>
                  <a:pt x="820" y="101"/>
                  <a:pt x="772" y="101"/>
                  <a:pt x="724" y="104"/>
                </a:cubicBezTo>
                <a:cubicBezTo>
                  <a:pt x="715" y="135"/>
                  <a:pt x="724" y="170"/>
                  <a:pt x="750" y="206"/>
                </a:cubicBezTo>
                <a:cubicBezTo>
                  <a:pt x="829" y="168"/>
                  <a:pt x="910" y="139"/>
                  <a:pt x="990" y="121"/>
                </a:cubicBezTo>
                <a:close/>
                <a:moveTo>
                  <a:pt x="675" y="245"/>
                </a:moveTo>
                <a:cubicBezTo>
                  <a:pt x="644" y="201"/>
                  <a:pt x="632" y="156"/>
                  <a:pt x="639" y="114"/>
                </a:cubicBezTo>
                <a:cubicBezTo>
                  <a:pt x="501" y="137"/>
                  <a:pt x="373" y="190"/>
                  <a:pt x="270" y="270"/>
                </a:cubicBezTo>
                <a:cubicBezTo>
                  <a:pt x="236" y="347"/>
                  <a:pt x="255" y="438"/>
                  <a:pt x="324" y="528"/>
                </a:cubicBezTo>
                <a:cubicBezTo>
                  <a:pt x="424" y="416"/>
                  <a:pt x="545" y="318"/>
                  <a:pt x="675" y="245"/>
                </a:cubicBezTo>
                <a:close/>
                <a:moveTo>
                  <a:pt x="700" y="17"/>
                </a:moveTo>
                <a:cubicBezTo>
                  <a:pt x="631" y="33"/>
                  <a:pt x="564" y="57"/>
                  <a:pt x="501" y="88"/>
                </a:cubicBezTo>
                <a:cubicBezTo>
                  <a:pt x="553" y="71"/>
                  <a:pt x="608" y="60"/>
                  <a:pt x="665" y="54"/>
                </a:cubicBezTo>
                <a:cubicBezTo>
                  <a:pt x="674" y="41"/>
                  <a:pt x="686" y="28"/>
                  <a:pt x="700" y="17"/>
                </a:cubicBezTo>
                <a:close/>
                <a:moveTo>
                  <a:pt x="379" y="590"/>
                </a:moveTo>
                <a:cubicBezTo>
                  <a:pt x="473" y="682"/>
                  <a:pt x="612" y="763"/>
                  <a:pt x="773" y="819"/>
                </a:cubicBezTo>
                <a:cubicBezTo>
                  <a:pt x="822" y="676"/>
                  <a:pt x="875" y="537"/>
                  <a:pt x="927" y="417"/>
                </a:cubicBezTo>
                <a:cubicBezTo>
                  <a:pt x="843" y="386"/>
                  <a:pt x="770" y="343"/>
                  <a:pt x="719" y="295"/>
                </a:cubicBezTo>
                <a:cubicBezTo>
                  <a:pt x="593" y="372"/>
                  <a:pt x="476" y="474"/>
                  <a:pt x="379" y="590"/>
                </a:cubicBezTo>
                <a:close/>
                <a:moveTo>
                  <a:pt x="1277" y="93"/>
                </a:moveTo>
                <a:cubicBezTo>
                  <a:pt x="1291" y="94"/>
                  <a:pt x="1304" y="96"/>
                  <a:pt x="1317" y="98"/>
                </a:cubicBezTo>
                <a:cubicBezTo>
                  <a:pt x="1287" y="79"/>
                  <a:pt x="1252" y="61"/>
                  <a:pt x="1215" y="47"/>
                </a:cubicBezTo>
                <a:cubicBezTo>
                  <a:pt x="1208" y="45"/>
                  <a:pt x="1201" y="42"/>
                  <a:pt x="1193" y="40"/>
                </a:cubicBezTo>
                <a:cubicBezTo>
                  <a:pt x="1180" y="49"/>
                  <a:pt x="1162" y="69"/>
                  <a:pt x="1143" y="96"/>
                </a:cubicBezTo>
                <a:cubicBezTo>
                  <a:pt x="1189" y="91"/>
                  <a:pt x="1234" y="90"/>
                  <a:pt x="1277" y="93"/>
                </a:cubicBezTo>
                <a:close/>
                <a:moveTo>
                  <a:pt x="1057" y="1524"/>
                </a:moveTo>
                <a:cubicBezTo>
                  <a:pt x="937" y="1515"/>
                  <a:pt x="817" y="1493"/>
                  <a:pt x="697" y="1459"/>
                </a:cubicBezTo>
                <a:cubicBezTo>
                  <a:pt x="676" y="1555"/>
                  <a:pt x="661" y="1635"/>
                  <a:pt x="653" y="1697"/>
                </a:cubicBezTo>
                <a:cubicBezTo>
                  <a:pt x="652" y="1701"/>
                  <a:pt x="652" y="1704"/>
                  <a:pt x="652" y="1708"/>
                </a:cubicBezTo>
                <a:cubicBezTo>
                  <a:pt x="651" y="1709"/>
                  <a:pt x="651" y="1709"/>
                  <a:pt x="651" y="1709"/>
                </a:cubicBezTo>
                <a:cubicBezTo>
                  <a:pt x="651" y="1710"/>
                  <a:pt x="651" y="1710"/>
                  <a:pt x="651" y="1710"/>
                </a:cubicBezTo>
                <a:cubicBezTo>
                  <a:pt x="650" y="1725"/>
                  <a:pt x="648" y="1738"/>
                  <a:pt x="647" y="1750"/>
                </a:cubicBezTo>
                <a:cubicBezTo>
                  <a:pt x="647" y="1753"/>
                  <a:pt x="647" y="1757"/>
                  <a:pt x="647" y="1760"/>
                </a:cubicBezTo>
                <a:cubicBezTo>
                  <a:pt x="710" y="1779"/>
                  <a:pt x="775" y="1791"/>
                  <a:pt x="841" y="1796"/>
                </a:cubicBezTo>
                <a:cubicBezTo>
                  <a:pt x="953" y="1804"/>
                  <a:pt x="1063" y="1792"/>
                  <a:pt x="1169" y="1762"/>
                </a:cubicBezTo>
                <a:cubicBezTo>
                  <a:pt x="1170" y="1760"/>
                  <a:pt x="1172" y="1759"/>
                  <a:pt x="1173" y="1758"/>
                </a:cubicBezTo>
                <a:cubicBezTo>
                  <a:pt x="1176" y="1755"/>
                  <a:pt x="1179" y="1751"/>
                  <a:pt x="1182" y="1748"/>
                </a:cubicBezTo>
                <a:cubicBezTo>
                  <a:pt x="1183" y="1747"/>
                  <a:pt x="1183" y="1746"/>
                  <a:pt x="1184" y="1746"/>
                </a:cubicBezTo>
                <a:cubicBezTo>
                  <a:pt x="1185" y="1744"/>
                  <a:pt x="1185" y="1744"/>
                  <a:pt x="1185" y="1744"/>
                </a:cubicBezTo>
                <a:cubicBezTo>
                  <a:pt x="1232" y="1689"/>
                  <a:pt x="1272" y="1615"/>
                  <a:pt x="1302" y="1523"/>
                </a:cubicBezTo>
                <a:cubicBezTo>
                  <a:pt x="1224" y="1530"/>
                  <a:pt x="1141" y="1530"/>
                  <a:pt x="1057" y="1524"/>
                </a:cubicBezTo>
                <a:close/>
                <a:moveTo>
                  <a:pt x="728" y="1328"/>
                </a:moveTo>
                <a:cubicBezTo>
                  <a:pt x="845" y="1362"/>
                  <a:pt x="964" y="1383"/>
                  <a:pt x="1081" y="1392"/>
                </a:cubicBezTo>
                <a:cubicBezTo>
                  <a:pt x="1170" y="1399"/>
                  <a:pt x="1256" y="1398"/>
                  <a:pt x="1337" y="1389"/>
                </a:cubicBezTo>
                <a:cubicBezTo>
                  <a:pt x="1348" y="1333"/>
                  <a:pt x="1356" y="1273"/>
                  <a:pt x="1360" y="1212"/>
                </a:cubicBezTo>
                <a:cubicBezTo>
                  <a:pt x="1366" y="1144"/>
                  <a:pt x="1366" y="1074"/>
                  <a:pt x="1363" y="1002"/>
                </a:cubicBezTo>
                <a:cubicBezTo>
                  <a:pt x="1293" y="1008"/>
                  <a:pt x="1219" y="1009"/>
                  <a:pt x="1143" y="1003"/>
                </a:cubicBezTo>
                <a:cubicBezTo>
                  <a:pt x="1040" y="995"/>
                  <a:pt x="935" y="977"/>
                  <a:pt x="831" y="947"/>
                </a:cubicBezTo>
                <a:cubicBezTo>
                  <a:pt x="792" y="1081"/>
                  <a:pt x="757" y="1209"/>
                  <a:pt x="728" y="1328"/>
                </a:cubicBezTo>
                <a:close/>
                <a:moveTo>
                  <a:pt x="1151" y="899"/>
                </a:moveTo>
                <a:cubicBezTo>
                  <a:pt x="1222" y="904"/>
                  <a:pt x="1290" y="904"/>
                  <a:pt x="1356" y="898"/>
                </a:cubicBezTo>
                <a:cubicBezTo>
                  <a:pt x="1340" y="746"/>
                  <a:pt x="1307" y="597"/>
                  <a:pt x="1259" y="465"/>
                </a:cubicBezTo>
                <a:cubicBezTo>
                  <a:pt x="1224" y="468"/>
                  <a:pt x="1187" y="468"/>
                  <a:pt x="1149" y="465"/>
                </a:cubicBezTo>
                <a:cubicBezTo>
                  <a:pt x="1098" y="461"/>
                  <a:pt x="1047" y="452"/>
                  <a:pt x="995" y="439"/>
                </a:cubicBezTo>
                <a:cubicBezTo>
                  <a:pt x="951" y="561"/>
                  <a:pt x="905" y="702"/>
                  <a:pt x="861" y="847"/>
                </a:cubicBezTo>
                <a:cubicBezTo>
                  <a:pt x="957" y="874"/>
                  <a:pt x="1055" y="892"/>
                  <a:pt x="1151" y="899"/>
                </a:cubicBezTo>
                <a:close/>
                <a:moveTo>
                  <a:pt x="958" y="345"/>
                </a:moveTo>
                <a:cubicBezTo>
                  <a:pt x="992" y="272"/>
                  <a:pt x="1024" y="208"/>
                  <a:pt x="1053" y="156"/>
                </a:cubicBezTo>
                <a:cubicBezTo>
                  <a:pt x="967" y="175"/>
                  <a:pt x="880" y="207"/>
                  <a:pt x="794" y="252"/>
                </a:cubicBezTo>
                <a:cubicBezTo>
                  <a:pt x="836" y="289"/>
                  <a:pt x="893" y="321"/>
                  <a:pt x="958" y="345"/>
                </a:cubicBezTo>
                <a:close/>
                <a:moveTo>
                  <a:pt x="117" y="1178"/>
                </a:moveTo>
                <a:cubicBezTo>
                  <a:pt x="112" y="1249"/>
                  <a:pt x="118" y="1316"/>
                  <a:pt x="134" y="1377"/>
                </a:cubicBezTo>
                <a:cubicBezTo>
                  <a:pt x="151" y="1403"/>
                  <a:pt x="169" y="1429"/>
                  <a:pt x="189" y="1453"/>
                </a:cubicBezTo>
                <a:cubicBezTo>
                  <a:pt x="203" y="1470"/>
                  <a:pt x="217" y="1487"/>
                  <a:pt x="233" y="1504"/>
                </a:cubicBezTo>
                <a:cubicBezTo>
                  <a:pt x="323" y="1601"/>
                  <a:pt x="435" y="1679"/>
                  <a:pt x="558" y="1729"/>
                </a:cubicBezTo>
                <a:cubicBezTo>
                  <a:pt x="558" y="1716"/>
                  <a:pt x="558" y="1703"/>
                  <a:pt x="559" y="1688"/>
                </a:cubicBezTo>
                <a:cubicBezTo>
                  <a:pt x="559" y="1687"/>
                  <a:pt x="559" y="1687"/>
                  <a:pt x="559" y="1687"/>
                </a:cubicBezTo>
                <a:cubicBezTo>
                  <a:pt x="559" y="1685"/>
                  <a:pt x="559" y="1685"/>
                  <a:pt x="559" y="1685"/>
                </a:cubicBezTo>
                <a:cubicBezTo>
                  <a:pt x="560" y="1678"/>
                  <a:pt x="560" y="1678"/>
                  <a:pt x="560" y="1678"/>
                </a:cubicBezTo>
                <a:cubicBezTo>
                  <a:pt x="560" y="1672"/>
                  <a:pt x="560" y="1672"/>
                  <a:pt x="560" y="1672"/>
                </a:cubicBezTo>
                <a:cubicBezTo>
                  <a:pt x="565" y="1607"/>
                  <a:pt x="579" y="1525"/>
                  <a:pt x="599" y="1429"/>
                </a:cubicBezTo>
                <a:cubicBezTo>
                  <a:pt x="406" y="1362"/>
                  <a:pt x="237" y="1265"/>
                  <a:pt x="119" y="1156"/>
                </a:cubicBezTo>
                <a:cubicBezTo>
                  <a:pt x="118" y="1163"/>
                  <a:pt x="118" y="1171"/>
                  <a:pt x="117" y="1178"/>
                </a:cubicBezTo>
                <a:close/>
                <a:moveTo>
                  <a:pt x="316" y="673"/>
                </a:moveTo>
                <a:cubicBezTo>
                  <a:pt x="237" y="783"/>
                  <a:pt x="180" y="898"/>
                  <a:pt x="147" y="1014"/>
                </a:cubicBezTo>
                <a:cubicBezTo>
                  <a:pt x="260" y="1128"/>
                  <a:pt x="431" y="1228"/>
                  <a:pt x="630" y="1297"/>
                </a:cubicBezTo>
                <a:cubicBezTo>
                  <a:pt x="660" y="1178"/>
                  <a:pt x="697" y="1050"/>
                  <a:pt x="740" y="918"/>
                </a:cubicBezTo>
                <a:cubicBezTo>
                  <a:pt x="568" y="858"/>
                  <a:pt x="418" y="771"/>
                  <a:pt x="316" y="673"/>
                </a:cubicBezTo>
                <a:close/>
                <a:moveTo>
                  <a:pt x="41" y="1185"/>
                </a:moveTo>
                <a:cubicBezTo>
                  <a:pt x="41" y="1169"/>
                  <a:pt x="41" y="1152"/>
                  <a:pt x="43" y="1136"/>
                </a:cubicBezTo>
                <a:cubicBezTo>
                  <a:pt x="44" y="1118"/>
                  <a:pt x="46" y="1100"/>
                  <a:pt x="49" y="1081"/>
                </a:cubicBezTo>
                <a:cubicBezTo>
                  <a:pt x="30" y="1058"/>
                  <a:pt x="14" y="1035"/>
                  <a:pt x="0" y="1012"/>
                </a:cubicBezTo>
                <a:cubicBezTo>
                  <a:pt x="7" y="1071"/>
                  <a:pt x="21" y="1129"/>
                  <a:pt x="41" y="1185"/>
                </a:cubicBezTo>
                <a:close/>
                <a:moveTo>
                  <a:pt x="169" y="364"/>
                </a:moveTo>
                <a:cubicBezTo>
                  <a:pt x="164" y="370"/>
                  <a:pt x="159" y="376"/>
                  <a:pt x="154" y="382"/>
                </a:cubicBezTo>
                <a:cubicBezTo>
                  <a:pt x="77" y="491"/>
                  <a:pt x="26" y="614"/>
                  <a:pt x="4" y="747"/>
                </a:cubicBezTo>
                <a:cubicBezTo>
                  <a:pt x="8" y="809"/>
                  <a:pt x="34" y="874"/>
                  <a:pt x="82" y="939"/>
                </a:cubicBezTo>
                <a:cubicBezTo>
                  <a:pt x="119" y="825"/>
                  <a:pt x="178" y="714"/>
                  <a:pt x="258" y="609"/>
                </a:cubicBezTo>
                <a:cubicBezTo>
                  <a:pt x="192" y="527"/>
                  <a:pt x="162" y="443"/>
                  <a:pt x="169" y="364"/>
                </a:cubicBezTo>
                <a:close/>
                <a:moveTo>
                  <a:pt x="1312" y="1707"/>
                </a:moveTo>
                <a:cubicBezTo>
                  <a:pt x="1447" y="1642"/>
                  <a:pt x="1563" y="1547"/>
                  <a:pt x="1651" y="1427"/>
                </a:cubicBezTo>
                <a:cubicBezTo>
                  <a:pt x="1582" y="1465"/>
                  <a:pt x="1500" y="1492"/>
                  <a:pt x="1404" y="1509"/>
                </a:cubicBezTo>
                <a:cubicBezTo>
                  <a:pt x="1380" y="1586"/>
                  <a:pt x="1349" y="1652"/>
                  <a:pt x="1312" y="1707"/>
                </a:cubicBezTo>
                <a:close/>
                <a:moveTo>
                  <a:pt x="1444" y="885"/>
                </a:moveTo>
                <a:cubicBezTo>
                  <a:pt x="1581" y="859"/>
                  <a:pt x="1684" y="804"/>
                  <a:pt x="1736" y="730"/>
                </a:cubicBezTo>
                <a:cubicBezTo>
                  <a:pt x="1680" y="599"/>
                  <a:pt x="1593" y="476"/>
                  <a:pt x="1481" y="375"/>
                </a:cubicBezTo>
                <a:cubicBezTo>
                  <a:pt x="1448" y="412"/>
                  <a:pt x="1396" y="439"/>
                  <a:pt x="1329" y="454"/>
                </a:cubicBezTo>
                <a:cubicBezTo>
                  <a:pt x="1384" y="586"/>
                  <a:pt x="1424" y="735"/>
                  <a:pt x="1444" y="885"/>
                </a:cubicBezTo>
                <a:close/>
                <a:moveTo>
                  <a:pt x="1511" y="323"/>
                </a:moveTo>
                <a:cubicBezTo>
                  <a:pt x="1620" y="415"/>
                  <a:pt x="1709" y="527"/>
                  <a:pt x="1769" y="648"/>
                </a:cubicBezTo>
                <a:cubicBezTo>
                  <a:pt x="1772" y="629"/>
                  <a:pt x="1773" y="610"/>
                  <a:pt x="1771" y="591"/>
                </a:cubicBezTo>
                <a:cubicBezTo>
                  <a:pt x="1721" y="456"/>
                  <a:pt x="1638" y="333"/>
                  <a:pt x="1530" y="235"/>
                </a:cubicBezTo>
                <a:cubicBezTo>
                  <a:pt x="1523" y="230"/>
                  <a:pt x="1514" y="225"/>
                  <a:pt x="1506" y="220"/>
                </a:cubicBezTo>
                <a:cubicBezTo>
                  <a:pt x="1520" y="255"/>
                  <a:pt x="1522" y="290"/>
                  <a:pt x="1511" y="323"/>
                </a:cubicBezTo>
                <a:close/>
                <a:moveTo>
                  <a:pt x="1210" y="141"/>
                </a:moveTo>
                <a:cubicBezTo>
                  <a:pt x="1292" y="175"/>
                  <a:pt x="1370" y="217"/>
                  <a:pt x="1441" y="268"/>
                </a:cubicBezTo>
                <a:cubicBezTo>
                  <a:pt x="1444" y="239"/>
                  <a:pt x="1432" y="206"/>
                  <a:pt x="1406" y="174"/>
                </a:cubicBezTo>
                <a:cubicBezTo>
                  <a:pt x="1358" y="157"/>
                  <a:pt x="1306" y="147"/>
                  <a:pt x="1252" y="143"/>
                </a:cubicBezTo>
                <a:cubicBezTo>
                  <a:pt x="1238" y="142"/>
                  <a:pt x="1224" y="141"/>
                  <a:pt x="1210" y="141"/>
                </a:cubicBezTo>
                <a:close/>
                <a:moveTo>
                  <a:pt x="1416" y="320"/>
                </a:moveTo>
                <a:cubicBezTo>
                  <a:pt x="1341" y="262"/>
                  <a:pt x="1259" y="213"/>
                  <a:pt x="1171" y="176"/>
                </a:cubicBezTo>
                <a:cubicBezTo>
                  <a:pt x="1217" y="235"/>
                  <a:pt x="1258" y="303"/>
                  <a:pt x="1295" y="379"/>
                </a:cubicBezTo>
                <a:cubicBezTo>
                  <a:pt x="1349" y="368"/>
                  <a:pt x="1392" y="347"/>
                  <a:pt x="1416" y="320"/>
                </a:cubicBezTo>
                <a:close/>
                <a:moveTo>
                  <a:pt x="1772" y="833"/>
                </a:moveTo>
                <a:cubicBezTo>
                  <a:pt x="1707" y="908"/>
                  <a:pt x="1595" y="963"/>
                  <a:pt x="1455" y="989"/>
                </a:cubicBezTo>
                <a:cubicBezTo>
                  <a:pt x="1461" y="1072"/>
                  <a:pt x="1461" y="1153"/>
                  <a:pt x="1455" y="1231"/>
                </a:cubicBezTo>
                <a:cubicBezTo>
                  <a:pt x="1451" y="1280"/>
                  <a:pt x="1445" y="1328"/>
                  <a:pt x="1437" y="1375"/>
                </a:cubicBezTo>
                <a:cubicBezTo>
                  <a:pt x="1590" y="1345"/>
                  <a:pt x="1705" y="1287"/>
                  <a:pt x="1770" y="1206"/>
                </a:cubicBezTo>
                <a:cubicBezTo>
                  <a:pt x="1781" y="1177"/>
                  <a:pt x="1791" y="1146"/>
                  <a:pt x="1799" y="1115"/>
                </a:cubicBezTo>
                <a:cubicBezTo>
                  <a:pt x="1799" y="1114"/>
                  <a:pt x="1799" y="1114"/>
                  <a:pt x="1799" y="1114"/>
                </a:cubicBezTo>
                <a:cubicBezTo>
                  <a:pt x="1799" y="1110"/>
                  <a:pt x="1800" y="1105"/>
                  <a:pt x="1800" y="1101"/>
                </a:cubicBezTo>
                <a:cubicBezTo>
                  <a:pt x="1806" y="1013"/>
                  <a:pt x="1797" y="923"/>
                  <a:pt x="1772" y="833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egular"/>
              <a:ea typeface="+mn-ea"/>
              <a:cs typeface="+mn-cs"/>
            </a:endParaRPr>
          </a:p>
        </p:txBody>
      </p:sp>
      <p:sp>
        <p:nvSpPr>
          <p:cNvPr id="65" name="TextBox 2">
            <a:extLst>
              <a:ext uri="{FF2B5EF4-FFF2-40B4-BE49-F238E27FC236}">
                <a16:creationId xmlns:a16="http://schemas.microsoft.com/office/drawing/2014/main" id="{4487DB16-3C42-4DDE-8DCD-4EE3347C83F6}"/>
              </a:ext>
            </a:extLst>
          </p:cNvPr>
          <p:cNvSpPr txBox="1"/>
          <p:nvPr/>
        </p:nvSpPr>
        <p:spPr>
          <a:xfrm>
            <a:off x="358327" y="1602342"/>
            <a:ext cx="4174252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marR="0" lvl="1" indent="-1714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Missing Values:</a:t>
            </a:r>
          </a:p>
          <a:p>
            <a:pPr marL="176213" marR="0" lvl="1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0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-116</a:t>
            </a:r>
            <a:r>
              <a:rPr lang="en-US" sz="10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MDR_Low_Grade</a:t>
            </a:r>
            <a:r>
              <a:rPr lang="en-US" sz="10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;</a:t>
            </a:r>
          </a:p>
          <a:p>
            <a:pPr marL="176213" lvl="1">
              <a:spcBef>
                <a:spcPts val="600"/>
              </a:spcBef>
              <a:defRPr/>
            </a:pPr>
            <a:r>
              <a:rPr lang="en-US" sz="1000" dirty="0">
                <a:solidFill>
                  <a:prstClr val="black"/>
                </a:solidFill>
                <a:cs typeface="Arial" panose="020B0604020202020204" pitchFamily="34" charset="0"/>
              </a:rPr>
              <a:t>-</a:t>
            </a:r>
            <a:r>
              <a:rPr lang="en-US" sz="1000" b="1" dirty="0">
                <a:solidFill>
                  <a:prstClr val="black"/>
                </a:solidFill>
                <a:cs typeface="Arial" panose="020B0604020202020204" pitchFamily="34" charset="0"/>
              </a:rPr>
              <a:t>116</a:t>
            </a:r>
            <a:r>
              <a:rPr lang="en-US" sz="1000" dirty="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cs typeface="Arial" panose="020B0604020202020204" pitchFamily="34" charset="0"/>
              </a:rPr>
              <a:t>MDR_High_Grade</a:t>
            </a:r>
            <a:r>
              <a:rPr lang="en-US" sz="1000" dirty="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  <a:r>
              <a:rPr lang="en-US" sz="1000" b="1" dirty="0">
                <a:solidFill>
                  <a:prstClr val="black"/>
                </a:solidFill>
                <a:cs typeface="Arial" panose="020B0604020202020204" pitchFamily="34" charset="0"/>
              </a:rPr>
              <a:t>NA(Is it not available?);</a:t>
            </a:r>
            <a:r>
              <a:rPr lang="en-US" sz="1000" dirty="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  <a:endParaRPr lang="en-US" sz="1000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176213" lvl="1">
              <a:spcBef>
                <a:spcPts val="600"/>
              </a:spcBef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-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596</a:t>
            </a: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First Meeting, Last Meeting, </a:t>
            </a:r>
            <a:r>
              <a:rPr lang="en-US" sz="1000" dirty="0" err="1">
                <a:solidFill>
                  <a:prstClr val="black"/>
                </a:solidFill>
                <a:cs typeface="Arial" panose="020B0604020202020204" pitchFamily="34" charset="0"/>
              </a:rPr>
              <a:t>DifferenceTraveltoFirstMeeting</a:t>
            </a:r>
            <a:r>
              <a:rPr lang="en-US" sz="1000" dirty="0">
                <a:solidFill>
                  <a:prstClr val="black"/>
                </a:solidFill>
                <a:cs typeface="Arial" panose="020B0604020202020204" pitchFamily="34" charset="0"/>
              </a:rPr>
              <a:t>, </a:t>
            </a:r>
            <a:r>
              <a:rPr lang="en-US" sz="1000" dirty="0" err="1">
                <a:solidFill>
                  <a:prstClr val="black"/>
                </a:solidFill>
                <a:cs typeface="Arial" panose="020B0604020202020204" pitchFamily="34" charset="0"/>
              </a:rPr>
              <a:t>DifferenceTraveltoLastMeeting</a:t>
            </a:r>
            <a:r>
              <a:rPr lang="en-US" sz="1000" dirty="0">
                <a:solidFill>
                  <a:prstClr val="black"/>
                </a:solidFill>
                <a:cs typeface="Arial" panose="020B0604020202020204" pitchFamily="34" charset="0"/>
              </a:rPr>
              <a:t>;</a:t>
            </a:r>
          </a:p>
          <a:p>
            <a:pPr marL="176213" lvl="1">
              <a:spcBef>
                <a:spcPts val="600"/>
              </a:spcBef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-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159</a:t>
            </a: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SchoolSizeIndicator</a:t>
            </a: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;</a:t>
            </a:r>
          </a:p>
          <a:p>
            <a:pPr marL="176213" lvl="1">
              <a:spcBef>
                <a:spcPts val="600"/>
              </a:spcBef>
            </a:pPr>
            <a:r>
              <a:rPr lang="en-US" sz="10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-</a:t>
            </a:r>
            <a:r>
              <a:rPr lang="en-US" sz="10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4</a:t>
            </a:r>
            <a:r>
              <a:rPr lang="en-US" sz="10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cs typeface="Arial" panose="020B0604020202020204" pitchFamily="34" charset="0"/>
              </a:rPr>
              <a:t>CRM_Segment</a:t>
            </a:r>
            <a:endParaRPr kumimoji="0" lang="en-US" sz="1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6" name="TextBox 26">
            <a:extLst>
              <a:ext uri="{FF2B5EF4-FFF2-40B4-BE49-F238E27FC236}">
                <a16:creationId xmlns:a16="http://schemas.microsoft.com/office/drawing/2014/main" id="{AEA3F59D-C758-4465-B24D-90AABE52B694}"/>
              </a:ext>
            </a:extLst>
          </p:cNvPr>
          <p:cNvSpPr txBox="1"/>
          <p:nvPr/>
        </p:nvSpPr>
        <p:spPr>
          <a:xfrm>
            <a:off x="4459716" y="1584969"/>
            <a:ext cx="4248472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marR="0" lvl="1" indent="-1714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0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Values out of the Domain</a:t>
            </a:r>
          </a:p>
          <a:p>
            <a:pPr marL="176213" marR="0" lvl="1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0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-</a:t>
            </a:r>
            <a:r>
              <a:rPr lang="en-US" sz="1000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Poverty_Code</a:t>
            </a:r>
            <a:r>
              <a:rPr lang="en-US" sz="10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=</a:t>
            </a:r>
            <a:r>
              <a:rPr lang="en-US" sz="10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0 </a:t>
            </a:r>
            <a:r>
              <a:rPr lang="en-US" sz="10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(1053 records with 0)</a:t>
            </a:r>
          </a:p>
          <a:p>
            <a:pPr marL="176213" marR="0" lvl="1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-</a:t>
            </a:r>
            <a:r>
              <a:rPr kumimoji="0" lang="en-US" sz="1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SchoolGradeType</a:t>
            </a: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sz="1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SchoolGradeTypeHigh</a:t>
            </a: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sz="1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SchoolGradeTypeLow</a:t>
            </a: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=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Undefined</a:t>
            </a:r>
          </a:p>
          <a:p>
            <a:pPr marL="176213" marR="0" lvl="1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0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-</a:t>
            </a:r>
            <a:r>
              <a:rPr lang="en-US" sz="1000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Income_Level</a:t>
            </a:r>
            <a:r>
              <a:rPr lang="en-US" sz="10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=</a:t>
            </a:r>
            <a:r>
              <a:rPr lang="en-US" sz="10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0</a:t>
            </a:r>
          </a:p>
          <a:p>
            <a:pPr marL="176213" marR="0" lvl="1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-</a:t>
            </a: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School Type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=CHD</a:t>
            </a:r>
          </a:p>
          <a:p>
            <a:pPr marL="176213" lvl="1">
              <a:spcBef>
                <a:spcPts val="600"/>
              </a:spcBef>
              <a:defRPr/>
            </a:pPr>
            <a:r>
              <a:rPr lang="en-US" sz="1000" dirty="0">
                <a:solidFill>
                  <a:prstClr val="black"/>
                </a:solidFill>
                <a:cs typeface="Arial" panose="020B0604020202020204" pitchFamily="34" charset="0"/>
              </a:rPr>
              <a:t>-</a:t>
            </a:r>
            <a:r>
              <a:rPr lang="en-US" sz="1000" dirty="0" err="1">
                <a:solidFill>
                  <a:prstClr val="black"/>
                </a:solidFill>
                <a:cs typeface="Arial" panose="020B0604020202020204" pitchFamily="34" charset="0"/>
              </a:rPr>
              <a:t>MDR_Low_Grade</a:t>
            </a:r>
            <a:r>
              <a:rPr lang="en-US" sz="1000" b="1" dirty="0">
                <a:solidFill>
                  <a:prstClr val="black"/>
                </a:solidFill>
                <a:cs typeface="Arial" panose="020B0604020202020204" pitchFamily="34" charset="0"/>
              </a:rPr>
              <a:t>=K,PK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8" name="Rectangle 24">
            <a:extLst>
              <a:ext uri="{FF2B5EF4-FFF2-40B4-BE49-F238E27FC236}">
                <a16:creationId xmlns:a16="http://schemas.microsoft.com/office/drawing/2014/main" id="{03937BC6-47BE-4455-BF3C-FB4F76CF02E3}"/>
              </a:ext>
            </a:extLst>
          </p:cNvPr>
          <p:cNvSpPr/>
          <p:nvPr/>
        </p:nvSpPr>
        <p:spPr>
          <a:xfrm>
            <a:off x="972906" y="3243669"/>
            <a:ext cx="1137613" cy="2749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C00000"/>
                </a:solidFill>
                <a:latin typeface="Arial Regular"/>
              </a:rPr>
              <a:t>FINANCE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egular"/>
              <a:ea typeface="+mn-ea"/>
              <a:cs typeface="+mn-cs"/>
            </a:endParaRPr>
          </a:p>
        </p:txBody>
      </p:sp>
      <p:sp>
        <p:nvSpPr>
          <p:cNvPr id="73" name="Rectangle 23">
            <a:extLst>
              <a:ext uri="{FF2B5EF4-FFF2-40B4-BE49-F238E27FC236}">
                <a16:creationId xmlns:a16="http://schemas.microsoft.com/office/drawing/2014/main" id="{31487900-1FF8-4849-B1FB-DAF2E013CD38}"/>
              </a:ext>
            </a:extLst>
          </p:cNvPr>
          <p:cNvSpPr/>
          <p:nvPr/>
        </p:nvSpPr>
        <p:spPr>
          <a:xfrm>
            <a:off x="349490" y="5039213"/>
            <a:ext cx="8495864" cy="148976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7663" marR="0" lvl="1" indent="-1714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176213" marR="0" lvl="1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347663" marR="0" lvl="1" indent="-1714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347663" marR="0" lvl="1" indent="-1714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74" name="Rectangle 24">
            <a:extLst>
              <a:ext uri="{FF2B5EF4-FFF2-40B4-BE49-F238E27FC236}">
                <a16:creationId xmlns:a16="http://schemas.microsoft.com/office/drawing/2014/main" id="{09351D72-1914-44FA-BEB5-34BE346E9EC3}"/>
              </a:ext>
            </a:extLst>
          </p:cNvPr>
          <p:cNvSpPr/>
          <p:nvPr/>
        </p:nvSpPr>
        <p:spPr>
          <a:xfrm>
            <a:off x="740342" y="4900713"/>
            <a:ext cx="130439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Regular"/>
                <a:ea typeface="+mn-ea"/>
                <a:cs typeface="+mn-cs"/>
              </a:rPr>
              <a:t>SALES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egular"/>
              <a:ea typeface="+mn-ea"/>
              <a:cs typeface="+mn-cs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F8D2232-0CA8-44B7-92E1-EAD1029B3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02" y="3143792"/>
            <a:ext cx="415999" cy="41599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F3F8B36-FAEA-40F7-9153-B5CDE25A6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01" y="4844045"/>
            <a:ext cx="415999" cy="415999"/>
          </a:xfrm>
          <a:prstGeom prst="rect">
            <a:avLst/>
          </a:prstGeom>
        </p:spPr>
      </p:pic>
      <p:sp>
        <p:nvSpPr>
          <p:cNvPr id="24" name="TextBox 2">
            <a:extLst>
              <a:ext uri="{FF2B5EF4-FFF2-40B4-BE49-F238E27FC236}">
                <a16:creationId xmlns:a16="http://schemas.microsoft.com/office/drawing/2014/main" id="{DAB10D05-7DCA-48A6-92A3-32BB9456CF3F}"/>
              </a:ext>
            </a:extLst>
          </p:cNvPr>
          <p:cNvSpPr txBox="1"/>
          <p:nvPr/>
        </p:nvSpPr>
        <p:spPr>
          <a:xfrm>
            <a:off x="358327" y="3569341"/>
            <a:ext cx="41742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marR="0" lvl="1" indent="-1714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Missing Values:</a:t>
            </a:r>
          </a:p>
          <a:p>
            <a:pPr marL="176213" lvl="1">
              <a:spcBef>
                <a:spcPts val="600"/>
              </a:spcBef>
            </a:pPr>
            <a:r>
              <a:rPr lang="en-US" sz="10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- 3322 </a:t>
            </a:r>
            <a:r>
              <a:rPr lang="en-US" sz="1000" dirty="0" err="1">
                <a:solidFill>
                  <a:prstClr val="black"/>
                </a:solidFill>
                <a:cs typeface="Arial" panose="020B0604020202020204" pitchFamily="34" charset="0"/>
              </a:rPr>
              <a:t>Special_Pay</a:t>
            </a:r>
            <a:r>
              <a:rPr lang="en-US" sz="1000" b="1" dirty="0">
                <a:solidFill>
                  <a:prstClr val="black"/>
                </a:solidFill>
                <a:cs typeface="Arial" panose="020B0604020202020204" pitchFamily="34" charset="0"/>
              </a:rPr>
              <a:t> NA(Is it not available?)</a:t>
            </a:r>
            <a:endParaRPr kumimoji="0" lang="en-US" sz="1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96098B2B-ED3C-4819-AB04-404BFE9AA222}"/>
              </a:ext>
            </a:extLst>
          </p:cNvPr>
          <p:cNvSpPr txBox="1"/>
          <p:nvPr/>
        </p:nvSpPr>
        <p:spPr>
          <a:xfrm>
            <a:off x="358327" y="5237793"/>
            <a:ext cx="41742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marR="0" lvl="1" indent="-1714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Missing Values:</a:t>
            </a:r>
          </a:p>
          <a:p>
            <a:pPr marL="176213" marR="0" lvl="1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0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-226</a:t>
            </a:r>
            <a:r>
              <a:rPr lang="en-US" sz="10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From_Grade</a:t>
            </a:r>
            <a:r>
              <a:rPr lang="en-US" sz="10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;                                -</a:t>
            </a:r>
            <a:r>
              <a:rPr lang="en-US" sz="10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16</a:t>
            </a:r>
            <a:r>
              <a:rPr lang="en-US" sz="10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Initial_System_Date</a:t>
            </a:r>
            <a:endParaRPr lang="en-US" sz="1000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176213" lvl="1">
              <a:spcBef>
                <a:spcPts val="600"/>
              </a:spcBef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-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269</a:t>
            </a: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To Grade</a:t>
            </a:r>
            <a:r>
              <a:rPr lang="en-US" sz="1000" dirty="0">
                <a:solidFill>
                  <a:prstClr val="black"/>
                </a:solidFill>
                <a:cs typeface="Arial" panose="020B0604020202020204" pitchFamily="34" charset="0"/>
              </a:rPr>
              <a:t>;                                      - </a:t>
            </a:r>
            <a:r>
              <a:rPr lang="en-US" sz="1000" b="1" dirty="0">
                <a:solidFill>
                  <a:prstClr val="black"/>
                </a:solidFill>
                <a:cs typeface="Arial" panose="020B0604020202020204" pitchFamily="34" charset="0"/>
              </a:rPr>
              <a:t>159</a:t>
            </a:r>
            <a:r>
              <a:rPr lang="en-US" sz="1000" dirty="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cs typeface="Arial" panose="020B0604020202020204" pitchFamily="34" charset="0"/>
              </a:rPr>
              <a:t>FPP_to_School_enrollment</a:t>
            </a:r>
            <a:endParaRPr lang="en-US" sz="10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marL="176213" lvl="1">
              <a:spcBef>
                <a:spcPts val="600"/>
              </a:spcBef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-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1168</a:t>
            </a: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Early_RPL</a:t>
            </a: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;                                   </a:t>
            </a:r>
            <a:r>
              <a:rPr lang="en-US" sz="1000" dirty="0">
                <a:solidFill>
                  <a:prstClr val="black"/>
                </a:solidFill>
                <a:cs typeface="Arial" panose="020B0604020202020204" pitchFamily="34" charset="0"/>
              </a:rPr>
              <a:t>-</a:t>
            </a:r>
            <a:r>
              <a:rPr lang="en-US" sz="1000" b="1" dirty="0">
                <a:solidFill>
                  <a:prstClr val="black"/>
                </a:solidFill>
                <a:cs typeface="Arial" panose="020B0604020202020204" pitchFamily="34" charset="0"/>
              </a:rPr>
              <a:t>37</a:t>
            </a:r>
            <a:r>
              <a:rPr lang="en-US" sz="1000" dirty="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prstClr val="black"/>
                </a:solidFill>
                <a:cs typeface="Arial" panose="020B0604020202020204" pitchFamily="34" charset="0"/>
              </a:rPr>
              <a:t>Last_RPL</a:t>
            </a:r>
            <a:r>
              <a:rPr lang="en-US" sz="1000" dirty="0">
                <a:solidFill>
                  <a:prstClr val="black"/>
                </a:solidFill>
                <a:cs typeface="Arial" panose="020B0604020202020204" pitchFamily="34" charset="0"/>
              </a:rPr>
              <a:t>;</a:t>
            </a:r>
          </a:p>
          <a:p>
            <a:pPr marL="176213" lvl="1">
              <a:spcBef>
                <a:spcPts val="600"/>
              </a:spcBef>
            </a:pPr>
            <a:endParaRPr kumimoji="0" lang="en-US" sz="1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E5C33DB2-CC59-40FF-AB23-918E4FD48A70}"/>
              </a:ext>
            </a:extLst>
          </p:cNvPr>
          <p:cNvSpPr txBox="1"/>
          <p:nvPr/>
        </p:nvSpPr>
        <p:spPr>
          <a:xfrm>
            <a:off x="4459716" y="3569341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lvl="1" indent="-171450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solidFill>
                  <a:prstClr val="black"/>
                </a:solidFill>
                <a:cs typeface="Arial" panose="020B0604020202020204" pitchFamily="34" charset="0"/>
              </a:rPr>
              <a:t>Values out of the Domain</a:t>
            </a:r>
          </a:p>
          <a:p>
            <a:pPr marL="176213" marR="0" lvl="1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0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-</a:t>
            </a:r>
            <a:r>
              <a:rPr lang="en-US" sz="1000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Special_Pay</a:t>
            </a:r>
            <a:r>
              <a:rPr lang="en-US" sz="10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=</a:t>
            </a:r>
            <a:r>
              <a:rPr lang="en-US" sz="10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0</a:t>
            </a:r>
          </a:p>
          <a:p>
            <a:pPr marL="176213" marR="0" lvl="1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-ID_FINANCE=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1389,3090,3639,4249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20C93C-5E89-4144-9061-0AABE2F676B9}"/>
              </a:ext>
            </a:extLst>
          </p:cNvPr>
          <p:cNvSpPr txBox="1"/>
          <p:nvPr/>
        </p:nvSpPr>
        <p:spPr>
          <a:xfrm>
            <a:off x="4605719" y="5243368"/>
            <a:ext cx="424847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000" b="1" dirty="0">
                <a:solidFill>
                  <a:prstClr val="black"/>
                </a:solidFill>
                <a:cs typeface="Arial" panose="020B0604020202020204" pitchFamily="34" charset="0"/>
              </a:rPr>
              <a:t>Values out of the Domain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176213" marR="0" lvl="1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0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-</a:t>
            </a:r>
            <a:r>
              <a:rPr lang="en-US" sz="1000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GroupGradeType</a:t>
            </a:r>
            <a:r>
              <a:rPr lang="en-US" sz="10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, </a:t>
            </a:r>
            <a:r>
              <a:rPr lang="en-US" sz="1000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GroupGradeTypeHigh</a:t>
            </a:r>
            <a:r>
              <a:rPr lang="en-US" sz="10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, </a:t>
            </a:r>
            <a:r>
              <a:rPr lang="en-US" sz="1000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GroupGradeTypeLow</a:t>
            </a:r>
            <a:r>
              <a:rPr lang="en-US" sz="10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= </a:t>
            </a:r>
            <a:r>
              <a:rPr lang="en-US" sz="10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Undefined</a:t>
            </a:r>
          </a:p>
          <a:p>
            <a:pPr marL="176213" marR="0" lvl="1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0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-</a:t>
            </a:r>
            <a:r>
              <a:rPr lang="en-US" sz="10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Group State=</a:t>
            </a:r>
            <a:r>
              <a:rPr lang="en-US" sz="10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Bermuda</a:t>
            </a:r>
          </a:p>
          <a:p>
            <a:pPr marL="176213" lvl="1">
              <a:spcBef>
                <a:spcPts val="600"/>
              </a:spcBef>
              <a:defRPr/>
            </a:pPr>
            <a:r>
              <a:rPr lang="en-US" sz="1000" b="1" dirty="0">
                <a:solidFill>
                  <a:prstClr val="black"/>
                </a:solidFill>
                <a:cs typeface="Arial" panose="020B0604020202020204" pitchFamily="34" charset="0"/>
              </a:rPr>
              <a:t>-</a:t>
            </a:r>
            <a:r>
              <a:rPr lang="en-US" sz="1000" dirty="0" err="1">
                <a:solidFill>
                  <a:prstClr val="black"/>
                </a:solidFill>
                <a:cs typeface="Arial" panose="020B0604020202020204" pitchFamily="34" charset="0"/>
              </a:rPr>
              <a:t>GroupGradeTypeLow</a:t>
            </a:r>
            <a:r>
              <a:rPr lang="en-US" sz="1000" b="1" dirty="0">
                <a:solidFill>
                  <a:prstClr val="black"/>
                </a:solidFill>
                <a:cs typeface="Arial" panose="020B0604020202020204" pitchFamily="34" charset="0"/>
              </a:rPr>
              <a:t>= K, PK</a:t>
            </a:r>
            <a:endParaRPr lang="en-US" sz="1000" b="1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9080ED9-DCF1-40A3-9986-CA5DD3304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2043" y="163058"/>
            <a:ext cx="1782161" cy="110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66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agenda_content">
            <a:extLst>
              <a:ext uri="{FF2B5EF4-FFF2-40B4-BE49-F238E27FC236}">
                <a16:creationId xmlns:a16="http://schemas.microsoft.com/office/drawing/2014/main" id="{369FEFB0-C71A-4CF1-B09C-E82864908FCC}"/>
              </a:ext>
            </a:extLst>
          </p:cNvPr>
          <p:cNvSpPr txBox="1">
            <a:spLocks noChangeArrowheads="1"/>
          </p:cNvSpPr>
          <p:nvPr/>
        </p:nvSpPr>
        <p:spPr>
          <a:xfrm>
            <a:off x="339815" y="361907"/>
            <a:ext cx="7916863" cy="4143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6816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3300" b="1" i="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marL="0" marR="0" lvl="0" indent="0" algn="l" defTabSz="913626" rtl="0" eaLnBrk="1" fontAlgn="auto" latinLnBrk="0" hangingPunct="1">
              <a:lnSpc>
                <a:spcPts val="3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B81F00"/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Focus CRM Dataset</a:t>
            </a:r>
          </a:p>
          <a:p>
            <a:pPr marL="0" marR="0" lvl="0" indent="0" algn="l" defTabSz="9136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CRM Domain Table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9055907-A423-4BBA-813D-BD199577E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68" y="1171604"/>
            <a:ext cx="6897063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6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agenda_content">
            <a:extLst>
              <a:ext uri="{FF2B5EF4-FFF2-40B4-BE49-F238E27FC236}">
                <a16:creationId xmlns:a16="http://schemas.microsoft.com/office/drawing/2014/main" id="{369FEFB0-C71A-4CF1-B09C-E82864908FCC}"/>
              </a:ext>
            </a:extLst>
          </p:cNvPr>
          <p:cNvSpPr txBox="1">
            <a:spLocks noChangeArrowheads="1"/>
          </p:cNvSpPr>
          <p:nvPr/>
        </p:nvSpPr>
        <p:spPr>
          <a:xfrm>
            <a:off x="339815" y="361907"/>
            <a:ext cx="7916863" cy="4143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6816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3300" b="1" i="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marL="0" marR="0" lvl="0" indent="0" algn="l" defTabSz="913626" rtl="0" eaLnBrk="1" fontAlgn="auto" latinLnBrk="0" hangingPunct="1">
              <a:lnSpc>
                <a:spcPts val="3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B81F00"/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Focus SALES Dataset</a:t>
            </a:r>
          </a:p>
          <a:p>
            <a:pPr marL="0" marR="0" lvl="0" indent="0" algn="l" defTabSz="9136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SALES Domain Table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A21AEB1-5108-4BDA-90FE-E135F74A6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75" y="977892"/>
            <a:ext cx="6729354" cy="588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50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agenda_content">
            <a:extLst>
              <a:ext uri="{FF2B5EF4-FFF2-40B4-BE49-F238E27FC236}">
                <a16:creationId xmlns:a16="http://schemas.microsoft.com/office/drawing/2014/main" id="{369FEFB0-C71A-4CF1-B09C-E82864908FCC}"/>
              </a:ext>
            </a:extLst>
          </p:cNvPr>
          <p:cNvSpPr txBox="1">
            <a:spLocks noChangeArrowheads="1"/>
          </p:cNvSpPr>
          <p:nvPr/>
        </p:nvSpPr>
        <p:spPr>
          <a:xfrm>
            <a:off x="339815" y="361907"/>
            <a:ext cx="7916863" cy="4143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6816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3300" b="1" i="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marL="0" marR="0" lvl="0" indent="0" algn="l" defTabSz="913626" rtl="0" eaLnBrk="1" fontAlgn="auto" latinLnBrk="0" hangingPunct="1">
              <a:lnSpc>
                <a:spcPts val="3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B81F00"/>
                </a:solidFill>
                <a:effectLst/>
                <a:uLnTx/>
                <a:uFillTx/>
                <a:latin typeface="Arial"/>
                <a:ea typeface="+mj-ea"/>
                <a:cs typeface="Arial" pitchFamily="34" charset="0"/>
              </a:rPr>
              <a:t>Focus FINANCE Dataset</a:t>
            </a:r>
          </a:p>
          <a:p>
            <a:pPr marL="0" marR="0" lvl="0" indent="0" algn="l" defTabSz="9136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FINANCE Domain Table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+mj-ea"/>
              <a:cs typeface="Arial" pitchFamily="34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8C7194F-72C8-4B90-96FB-D20666AE7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705" y="1785708"/>
            <a:ext cx="6906589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683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</TotalTime>
  <Words>239</Words>
  <Application>Microsoft Office PowerPoint</Application>
  <PresentationFormat>Presentazione su schermo (4:3)</PresentationFormat>
  <Paragraphs>47</Paragraphs>
  <Slides>5</Slides>
  <Notes>5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3" baseType="lpstr">
      <vt:lpstr>Arial</vt:lpstr>
      <vt:lpstr>Arial Italic</vt:lpstr>
      <vt:lpstr>Arial Regular</vt:lpstr>
      <vt:lpstr>Calibri</vt:lpstr>
      <vt:lpstr>Calibri Light</vt:lpstr>
      <vt:lpstr>Wingdings</vt:lpstr>
      <vt:lpstr>1_Tema di Office</vt:lpstr>
      <vt:lpstr>think-cell Slide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Santoloce Simona</dc:creator>
  <cp:lastModifiedBy>Santoloce Simona</cp:lastModifiedBy>
  <cp:revision>17</cp:revision>
  <dcterms:created xsi:type="dcterms:W3CDTF">2021-02-27T14:04:31Z</dcterms:created>
  <dcterms:modified xsi:type="dcterms:W3CDTF">2021-02-28T10:26:42Z</dcterms:modified>
</cp:coreProperties>
</file>