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7" autoAdjust="0"/>
    <p:restoredTop sz="94660"/>
  </p:normalViewPr>
  <p:slideViewPr>
    <p:cSldViewPr snapToGrid="0">
      <p:cViewPr>
        <p:scale>
          <a:sx n="75" d="100"/>
          <a:sy n="75" d="100"/>
        </p:scale>
        <p:origin x="931" y="29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338DE-BBCA-4D4B-A606-BD5DEA0331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BD85F5-D699-46CF-BBBE-5C04755475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0BCC46-D0DC-467D-83ED-9BE645CDF03D}"/>
              </a:ext>
            </a:extLst>
          </p:cNvPr>
          <p:cNvSpPr>
            <a:spLocks noGrp="1"/>
          </p:cNvSpPr>
          <p:nvPr>
            <p:ph type="dt" sz="half" idx="10"/>
          </p:nvPr>
        </p:nvSpPr>
        <p:spPr/>
        <p:txBody>
          <a:bodyPr/>
          <a:lstStyle/>
          <a:p>
            <a:fld id="{88798F32-B479-470C-A596-F0FD8CAF4E27}" type="datetimeFigureOut">
              <a:rPr lang="en-US" smtClean="0"/>
              <a:t>5/7/2019</a:t>
            </a:fld>
            <a:endParaRPr lang="en-US"/>
          </a:p>
        </p:txBody>
      </p:sp>
      <p:sp>
        <p:nvSpPr>
          <p:cNvPr id="5" name="Footer Placeholder 4">
            <a:extLst>
              <a:ext uri="{FF2B5EF4-FFF2-40B4-BE49-F238E27FC236}">
                <a16:creationId xmlns:a16="http://schemas.microsoft.com/office/drawing/2014/main" id="{233983EE-08A4-4E48-9FBD-E4A9728EB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A555F-F9EE-40F2-8524-E3BAB03D7AED}"/>
              </a:ext>
            </a:extLst>
          </p:cNvPr>
          <p:cNvSpPr>
            <a:spLocks noGrp="1"/>
          </p:cNvSpPr>
          <p:nvPr>
            <p:ph type="sldNum" sz="quarter" idx="12"/>
          </p:nvPr>
        </p:nvSpPr>
        <p:spPr/>
        <p:txBody>
          <a:bodyPr/>
          <a:lstStyle/>
          <a:p>
            <a:fld id="{FC9A2143-0704-4DF2-82A7-B691FECDD3FB}" type="slidenum">
              <a:rPr lang="en-US" smtClean="0"/>
              <a:t>‹#›</a:t>
            </a:fld>
            <a:endParaRPr lang="en-US"/>
          </a:p>
        </p:txBody>
      </p:sp>
    </p:spTree>
    <p:extLst>
      <p:ext uri="{BB962C8B-B14F-4D97-AF65-F5344CB8AC3E}">
        <p14:creationId xmlns:p14="http://schemas.microsoft.com/office/powerpoint/2010/main" val="3704473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7E4F6-97B6-4B76-90C1-4438AFB99E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E93C9E-2B51-4896-A413-50651E9EB1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1A7080-F232-4B2B-A0D5-EFB709317308}"/>
              </a:ext>
            </a:extLst>
          </p:cNvPr>
          <p:cNvSpPr>
            <a:spLocks noGrp="1"/>
          </p:cNvSpPr>
          <p:nvPr>
            <p:ph type="dt" sz="half" idx="10"/>
          </p:nvPr>
        </p:nvSpPr>
        <p:spPr/>
        <p:txBody>
          <a:bodyPr/>
          <a:lstStyle/>
          <a:p>
            <a:fld id="{88798F32-B479-470C-A596-F0FD8CAF4E27}" type="datetimeFigureOut">
              <a:rPr lang="en-US" smtClean="0"/>
              <a:t>5/7/2019</a:t>
            </a:fld>
            <a:endParaRPr lang="en-US"/>
          </a:p>
        </p:txBody>
      </p:sp>
      <p:sp>
        <p:nvSpPr>
          <p:cNvPr id="5" name="Footer Placeholder 4">
            <a:extLst>
              <a:ext uri="{FF2B5EF4-FFF2-40B4-BE49-F238E27FC236}">
                <a16:creationId xmlns:a16="http://schemas.microsoft.com/office/drawing/2014/main" id="{3FD72401-FE62-4EF8-BBC5-EFBADFDFF0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843F3A-050E-40B8-9C50-38EF6AB7D5BD}"/>
              </a:ext>
            </a:extLst>
          </p:cNvPr>
          <p:cNvSpPr>
            <a:spLocks noGrp="1"/>
          </p:cNvSpPr>
          <p:nvPr>
            <p:ph type="sldNum" sz="quarter" idx="12"/>
          </p:nvPr>
        </p:nvSpPr>
        <p:spPr/>
        <p:txBody>
          <a:bodyPr/>
          <a:lstStyle/>
          <a:p>
            <a:fld id="{FC9A2143-0704-4DF2-82A7-B691FECDD3FB}" type="slidenum">
              <a:rPr lang="en-US" smtClean="0"/>
              <a:t>‹#›</a:t>
            </a:fld>
            <a:endParaRPr lang="en-US"/>
          </a:p>
        </p:txBody>
      </p:sp>
    </p:spTree>
    <p:extLst>
      <p:ext uri="{BB962C8B-B14F-4D97-AF65-F5344CB8AC3E}">
        <p14:creationId xmlns:p14="http://schemas.microsoft.com/office/powerpoint/2010/main" val="1681463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4C364F-7D58-481D-A293-D45A04B9B1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2EF434-C56D-4488-B25D-EC2C47D2D9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895E79-3D47-4CD9-8A87-3603CCB997FA}"/>
              </a:ext>
            </a:extLst>
          </p:cNvPr>
          <p:cNvSpPr>
            <a:spLocks noGrp="1"/>
          </p:cNvSpPr>
          <p:nvPr>
            <p:ph type="dt" sz="half" idx="10"/>
          </p:nvPr>
        </p:nvSpPr>
        <p:spPr/>
        <p:txBody>
          <a:bodyPr/>
          <a:lstStyle/>
          <a:p>
            <a:fld id="{88798F32-B479-470C-A596-F0FD8CAF4E27}" type="datetimeFigureOut">
              <a:rPr lang="en-US" smtClean="0"/>
              <a:t>5/7/2019</a:t>
            </a:fld>
            <a:endParaRPr lang="en-US"/>
          </a:p>
        </p:txBody>
      </p:sp>
      <p:sp>
        <p:nvSpPr>
          <p:cNvPr id="5" name="Footer Placeholder 4">
            <a:extLst>
              <a:ext uri="{FF2B5EF4-FFF2-40B4-BE49-F238E27FC236}">
                <a16:creationId xmlns:a16="http://schemas.microsoft.com/office/drawing/2014/main" id="{7EF6E769-D090-443A-A689-AB51798D4B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8C3F08-3FF2-4BA8-94A7-3ECB441D1512}"/>
              </a:ext>
            </a:extLst>
          </p:cNvPr>
          <p:cNvSpPr>
            <a:spLocks noGrp="1"/>
          </p:cNvSpPr>
          <p:nvPr>
            <p:ph type="sldNum" sz="quarter" idx="12"/>
          </p:nvPr>
        </p:nvSpPr>
        <p:spPr/>
        <p:txBody>
          <a:bodyPr/>
          <a:lstStyle/>
          <a:p>
            <a:fld id="{FC9A2143-0704-4DF2-82A7-B691FECDD3FB}" type="slidenum">
              <a:rPr lang="en-US" smtClean="0"/>
              <a:t>‹#›</a:t>
            </a:fld>
            <a:endParaRPr lang="en-US"/>
          </a:p>
        </p:txBody>
      </p:sp>
    </p:spTree>
    <p:extLst>
      <p:ext uri="{BB962C8B-B14F-4D97-AF65-F5344CB8AC3E}">
        <p14:creationId xmlns:p14="http://schemas.microsoft.com/office/powerpoint/2010/main" val="2691521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41E1E-AAA5-4239-B756-D15BC85D97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16E124-60EC-44E1-ADA8-F2030C2E6B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EB8BC1-62BA-49B6-A0FA-086A69BE2E4B}"/>
              </a:ext>
            </a:extLst>
          </p:cNvPr>
          <p:cNvSpPr>
            <a:spLocks noGrp="1"/>
          </p:cNvSpPr>
          <p:nvPr>
            <p:ph type="dt" sz="half" idx="10"/>
          </p:nvPr>
        </p:nvSpPr>
        <p:spPr/>
        <p:txBody>
          <a:bodyPr/>
          <a:lstStyle/>
          <a:p>
            <a:fld id="{88798F32-B479-470C-A596-F0FD8CAF4E27}" type="datetimeFigureOut">
              <a:rPr lang="en-US" smtClean="0"/>
              <a:t>5/7/2019</a:t>
            </a:fld>
            <a:endParaRPr lang="en-US"/>
          </a:p>
        </p:txBody>
      </p:sp>
      <p:sp>
        <p:nvSpPr>
          <p:cNvPr id="5" name="Footer Placeholder 4">
            <a:extLst>
              <a:ext uri="{FF2B5EF4-FFF2-40B4-BE49-F238E27FC236}">
                <a16:creationId xmlns:a16="http://schemas.microsoft.com/office/drawing/2014/main" id="{A49EA793-0DE4-4378-BAD9-017144560F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F907B4-EF47-44C6-B779-F3915092AABA}"/>
              </a:ext>
            </a:extLst>
          </p:cNvPr>
          <p:cNvSpPr>
            <a:spLocks noGrp="1"/>
          </p:cNvSpPr>
          <p:nvPr>
            <p:ph type="sldNum" sz="quarter" idx="12"/>
          </p:nvPr>
        </p:nvSpPr>
        <p:spPr/>
        <p:txBody>
          <a:bodyPr/>
          <a:lstStyle/>
          <a:p>
            <a:fld id="{FC9A2143-0704-4DF2-82A7-B691FECDD3FB}" type="slidenum">
              <a:rPr lang="en-US" smtClean="0"/>
              <a:t>‹#›</a:t>
            </a:fld>
            <a:endParaRPr lang="en-US"/>
          </a:p>
        </p:txBody>
      </p:sp>
    </p:spTree>
    <p:extLst>
      <p:ext uri="{BB962C8B-B14F-4D97-AF65-F5344CB8AC3E}">
        <p14:creationId xmlns:p14="http://schemas.microsoft.com/office/powerpoint/2010/main" val="340644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D5D9F-FD31-4C9C-AB61-104FA0A317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3EA6C5-7DAB-4BF6-A5EC-F2C7FAA1B8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05C160-BFC8-466C-9DA5-0771A302B349}"/>
              </a:ext>
            </a:extLst>
          </p:cNvPr>
          <p:cNvSpPr>
            <a:spLocks noGrp="1"/>
          </p:cNvSpPr>
          <p:nvPr>
            <p:ph type="dt" sz="half" idx="10"/>
          </p:nvPr>
        </p:nvSpPr>
        <p:spPr/>
        <p:txBody>
          <a:bodyPr/>
          <a:lstStyle/>
          <a:p>
            <a:fld id="{88798F32-B479-470C-A596-F0FD8CAF4E27}" type="datetimeFigureOut">
              <a:rPr lang="en-US" smtClean="0"/>
              <a:t>5/7/2019</a:t>
            </a:fld>
            <a:endParaRPr lang="en-US"/>
          </a:p>
        </p:txBody>
      </p:sp>
      <p:sp>
        <p:nvSpPr>
          <p:cNvPr id="5" name="Footer Placeholder 4">
            <a:extLst>
              <a:ext uri="{FF2B5EF4-FFF2-40B4-BE49-F238E27FC236}">
                <a16:creationId xmlns:a16="http://schemas.microsoft.com/office/drawing/2014/main" id="{FAB65CB0-149A-47D0-A9BC-D6422A73D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227F3E-8507-48D1-98F7-72B4A3D93638}"/>
              </a:ext>
            </a:extLst>
          </p:cNvPr>
          <p:cNvSpPr>
            <a:spLocks noGrp="1"/>
          </p:cNvSpPr>
          <p:nvPr>
            <p:ph type="sldNum" sz="quarter" idx="12"/>
          </p:nvPr>
        </p:nvSpPr>
        <p:spPr/>
        <p:txBody>
          <a:bodyPr/>
          <a:lstStyle/>
          <a:p>
            <a:fld id="{FC9A2143-0704-4DF2-82A7-B691FECDD3FB}" type="slidenum">
              <a:rPr lang="en-US" smtClean="0"/>
              <a:t>‹#›</a:t>
            </a:fld>
            <a:endParaRPr lang="en-US"/>
          </a:p>
        </p:txBody>
      </p:sp>
    </p:spTree>
    <p:extLst>
      <p:ext uri="{BB962C8B-B14F-4D97-AF65-F5344CB8AC3E}">
        <p14:creationId xmlns:p14="http://schemas.microsoft.com/office/powerpoint/2010/main" val="949561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420C-AE58-43A0-BB77-5EC7612469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DFEAF8-0983-4578-AD6D-992E4A5308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B116BB-4068-4E0B-881D-0CC665B2B1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489891-8C4D-42F5-B420-119E02D9B27A}"/>
              </a:ext>
            </a:extLst>
          </p:cNvPr>
          <p:cNvSpPr>
            <a:spLocks noGrp="1"/>
          </p:cNvSpPr>
          <p:nvPr>
            <p:ph type="dt" sz="half" idx="10"/>
          </p:nvPr>
        </p:nvSpPr>
        <p:spPr/>
        <p:txBody>
          <a:bodyPr/>
          <a:lstStyle/>
          <a:p>
            <a:fld id="{88798F32-B479-470C-A596-F0FD8CAF4E27}" type="datetimeFigureOut">
              <a:rPr lang="en-US" smtClean="0"/>
              <a:t>5/7/2019</a:t>
            </a:fld>
            <a:endParaRPr lang="en-US"/>
          </a:p>
        </p:txBody>
      </p:sp>
      <p:sp>
        <p:nvSpPr>
          <p:cNvPr id="6" name="Footer Placeholder 5">
            <a:extLst>
              <a:ext uri="{FF2B5EF4-FFF2-40B4-BE49-F238E27FC236}">
                <a16:creationId xmlns:a16="http://schemas.microsoft.com/office/drawing/2014/main" id="{2B877BD5-1AA9-4E14-84D3-45CE5127B1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382737-C667-4A2C-ABAA-090DEC943EF0}"/>
              </a:ext>
            </a:extLst>
          </p:cNvPr>
          <p:cNvSpPr>
            <a:spLocks noGrp="1"/>
          </p:cNvSpPr>
          <p:nvPr>
            <p:ph type="sldNum" sz="quarter" idx="12"/>
          </p:nvPr>
        </p:nvSpPr>
        <p:spPr/>
        <p:txBody>
          <a:bodyPr/>
          <a:lstStyle/>
          <a:p>
            <a:fld id="{FC9A2143-0704-4DF2-82A7-B691FECDD3FB}" type="slidenum">
              <a:rPr lang="en-US" smtClean="0"/>
              <a:t>‹#›</a:t>
            </a:fld>
            <a:endParaRPr lang="en-US"/>
          </a:p>
        </p:txBody>
      </p:sp>
    </p:spTree>
    <p:extLst>
      <p:ext uri="{BB962C8B-B14F-4D97-AF65-F5344CB8AC3E}">
        <p14:creationId xmlns:p14="http://schemas.microsoft.com/office/powerpoint/2010/main" val="2409335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1F594-0467-4E67-B784-1A33B5F665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071C33-33FB-489D-8E96-A35325B95C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2761CA-D0EF-4E08-889D-1077C7EF4F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BF8EB5-6B0C-4207-85D9-8D4CAD0554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23A019-F2CC-4CE3-AAC0-82E8EAD794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6A5939-8A50-438A-9CE9-258B01826138}"/>
              </a:ext>
            </a:extLst>
          </p:cNvPr>
          <p:cNvSpPr>
            <a:spLocks noGrp="1"/>
          </p:cNvSpPr>
          <p:nvPr>
            <p:ph type="dt" sz="half" idx="10"/>
          </p:nvPr>
        </p:nvSpPr>
        <p:spPr/>
        <p:txBody>
          <a:bodyPr/>
          <a:lstStyle/>
          <a:p>
            <a:fld id="{88798F32-B479-470C-A596-F0FD8CAF4E27}" type="datetimeFigureOut">
              <a:rPr lang="en-US" smtClean="0"/>
              <a:t>5/7/2019</a:t>
            </a:fld>
            <a:endParaRPr lang="en-US"/>
          </a:p>
        </p:txBody>
      </p:sp>
      <p:sp>
        <p:nvSpPr>
          <p:cNvPr id="8" name="Footer Placeholder 7">
            <a:extLst>
              <a:ext uri="{FF2B5EF4-FFF2-40B4-BE49-F238E27FC236}">
                <a16:creationId xmlns:a16="http://schemas.microsoft.com/office/drawing/2014/main" id="{634BA148-B096-432B-A738-875E920CF4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8081E4C-7B6C-4859-8D5D-33EFD9AE5D2C}"/>
              </a:ext>
            </a:extLst>
          </p:cNvPr>
          <p:cNvSpPr>
            <a:spLocks noGrp="1"/>
          </p:cNvSpPr>
          <p:nvPr>
            <p:ph type="sldNum" sz="quarter" idx="12"/>
          </p:nvPr>
        </p:nvSpPr>
        <p:spPr/>
        <p:txBody>
          <a:bodyPr/>
          <a:lstStyle/>
          <a:p>
            <a:fld id="{FC9A2143-0704-4DF2-82A7-B691FECDD3FB}" type="slidenum">
              <a:rPr lang="en-US" smtClean="0"/>
              <a:t>‹#›</a:t>
            </a:fld>
            <a:endParaRPr lang="en-US"/>
          </a:p>
        </p:txBody>
      </p:sp>
    </p:spTree>
    <p:extLst>
      <p:ext uri="{BB962C8B-B14F-4D97-AF65-F5344CB8AC3E}">
        <p14:creationId xmlns:p14="http://schemas.microsoft.com/office/powerpoint/2010/main" val="3692370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F6359-6F7D-4906-83D4-E63DE23A18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228E5D-7C3C-4D35-8F44-08769BF89298}"/>
              </a:ext>
            </a:extLst>
          </p:cNvPr>
          <p:cNvSpPr>
            <a:spLocks noGrp="1"/>
          </p:cNvSpPr>
          <p:nvPr>
            <p:ph type="dt" sz="half" idx="10"/>
          </p:nvPr>
        </p:nvSpPr>
        <p:spPr/>
        <p:txBody>
          <a:bodyPr/>
          <a:lstStyle/>
          <a:p>
            <a:fld id="{88798F32-B479-470C-A596-F0FD8CAF4E27}" type="datetimeFigureOut">
              <a:rPr lang="en-US" smtClean="0"/>
              <a:t>5/7/2019</a:t>
            </a:fld>
            <a:endParaRPr lang="en-US"/>
          </a:p>
        </p:txBody>
      </p:sp>
      <p:sp>
        <p:nvSpPr>
          <p:cNvPr id="4" name="Footer Placeholder 3">
            <a:extLst>
              <a:ext uri="{FF2B5EF4-FFF2-40B4-BE49-F238E27FC236}">
                <a16:creationId xmlns:a16="http://schemas.microsoft.com/office/drawing/2014/main" id="{F4FB16E6-DDF3-4F78-9B10-54A08C18D0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9D509C-2665-44B6-8E90-027F9F4F4DFD}"/>
              </a:ext>
            </a:extLst>
          </p:cNvPr>
          <p:cNvSpPr>
            <a:spLocks noGrp="1"/>
          </p:cNvSpPr>
          <p:nvPr>
            <p:ph type="sldNum" sz="quarter" idx="12"/>
          </p:nvPr>
        </p:nvSpPr>
        <p:spPr/>
        <p:txBody>
          <a:bodyPr/>
          <a:lstStyle/>
          <a:p>
            <a:fld id="{FC9A2143-0704-4DF2-82A7-B691FECDD3FB}" type="slidenum">
              <a:rPr lang="en-US" smtClean="0"/>
              <a:t>‹#›</a:t>
            </a:fld>
            <a:endParaRPr lang="en-US"/>
          </a:p>
        </p:txBody>
      </p:sp>
    </p:spTree>
    <p:extLst>
      <p:ext uri="{BB962C8B-B14F-4D97-AF65-F5344CB8AC3E}">
        <p14:creationId xmlns:p14="http://schemas.microsoft.com/office/powerpoint/2010/main" val="3935487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3C7B3B-6D5B-43B1-BB4C-1FE74586C929}"/>
              </a:ext>
            </a:extLst>
          </p:cNvPr>
          <p:cNvSpPr>
            <a:spLocks noGrp="1"/>
          </p:cNvSpPr>
          <p:nvPr>
            <p:ph type="dt" sz="half" idx="10"/>
          </p:nvPr>
        </p:nvSpPr>
        <p:spPr/>
        <p:txBody>
          <a:bodyPr/>
          <a:lstStyle/>
          <a:p>
            <a:fld id="{88798F32-B479-470C-A596-F0FD8CAF4E27}" type="datetimeFigureOut">
              <a:rPr lang="en-US" smtClean="0"/>
              <a:t>5/7/2019</a:t>
            </a:fld>
            <a:endParaRPr lang="en-US"/>
          </a:p>
        </p:txBody>
      </p:sp>
      <p:sp>
        <p:nvSpPr>
          <p:cNvPr id="3" name="Footer Placeholder 2">
            <a:extLst>
              <a:ext uri="{FF2B5EF4-FFF2-40B4-BE49-F238E27FC236}">
                <a16:creationId xmlns:a16="http://schemas.microsoft.com/office/drawing/2014/main" id="{9742D761-40A9-4EC9-B948-5130006372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6862D1-8CAB-4B76-AB22-DCB6A8B488C3}"/>
              </a:ext>
            </a:extLst>
          </p:cNvPr>
          <p:cNvSpPr>
            <a:spLocks noGrp="1"/>
          </p:cNvSpPr>
          <p:nvPr>
            <p:ph type="sldNum" sz="quarter" idx="12"/>
          </p:nvPr>
        </p:nvSpPr>
        <p:spPr/>
        <p:txBody>
          <a:bodyPr/>
          <a:lstStyle/>
          <a:p>
            <a:fld id="{FC9A2143-0704-4DF2-82A7-B691FECDD3FB}" type="slidenum">
              <a:rPr lang="en-US" smtClean="0"/>
              <a:t>‹#›</a:t>
            </a:fld>
            <a:endParaRPr lang="en-US"/>
          </a:p>
        </p:txBody>
      </p:sp>
    </p:spTree>
    <p:extLst>
      <p:ext uri="{BB962C8B-B14F-4D97-AF65-F5344CB8AC3E}">
        <p14:creationId xmlns:p14="http://schemas.microsoft.com/office/powerpoint/2010/main" val="2291673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2F5B9-E12E-4BA4-AEB4-403AAD37AB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DB044B-E155-48CB-908E-204D4F67C2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E1AA87-0385-4730-AE46-C3D72D18B4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AC0698-3557-40BD-8FBD-3D2D4F432BC5}"/>
              </a:ext>
            </a:extLst>
          </p:cNvPr>
          <p:cNvSpPr>
            <a:spLocks noGrp="1"/>
          </p:cNvSpPr>
          <p:nvPr>
            <p:ph type="dt" sz="half" idx="10"/>
          </p:nvPr>
        </p:nvSpPr>
        <p:spPr/>
        <p:txBody>
          <a:bodyPr/>
          <a:lstStyle/>
          <a:p>
            <a:fld id="{88798F32-B479-470C-A596-F0FD8CAF4E27}" type="datetimeFigureOut">
              <a:rPr lang="en-US" smtClean="0"/>
              <a:t>5/7/2019</a:t>
            </a:fld>
            <a:endParaRPr lang="en-US"/>
          </a:p>
        </p:txBody>
      </p:sp>
      <p:sp>
        <p:nvSpPr>
          <p:cNvPr id="6" name="Footer Placeholder 5">
            <a:extLst>
              <a:ext uri="{FF2B5EF4-FFF2-40B4-BE49-F238E27FC236}">
                <a16:creationId xmlns:a16="http://schemas.microsoft.com/office/drawing/2014/main" id="{2794CFC6-C697-4770-9724-0996DCC2E6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9CCEFC-7916-44D2-A46A-83B62485EBB1}"/>
              </a:ext>
            </a:extLst>
          </p:cNvPr>
          <p:cNvSpPr>
            <a:spLocks noGrp="1"/>
          </p:cNvSpPr>
          <p:nvPr>
            <p:ph type="sldNum" sz="quarter" idx="12"/>
          </p:nvPr>
        </p:nvSpPr>
        <p:spPr/>
        <p:txBody>
          <a:bodyPr/>
          <a:lstStyle/>
          <a:p>
            <a:fld id="{FC9A2143-0704-4DF2-82A7-B691FECDD3FB}" type="slidenum">
              <a:rPr lang="en-US" smtClean="0"/>
              <a:t>‹#›</a:t>
            </a:fld>
            <a:endParaRPr lang="en-US"/>
          </a:p>
        </p:txBody>
      </p:sp>
    </p:spTree>
    <p:extLst>
      <p:ext uri="{BB962C8B-B14F-4D97-AF65-F5344CB8AC3E}">
        <p14:creationId xmlns:p14="http://schemas.microsoft.com/office/powerpoint/2010/main" val="359807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45637-2AAB-4746-9E4A-2A8B2566BC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113243-2CC2-4E49-BBEC-243A03A4A9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C5CF93-A25F-42C3-9F75-B020B27CF2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F0AD54-AC61-4A12-917C-E4EEF98D7928}"/>
              </a:ext>
            </a:extLst>
          </p:cNvPr>
          <p:cNvSpPr>
            <a:spLocks noGrp="1"/>
          </p:cNvSpPr>
          <p:nvPr>
            <p:ph type="dt" sz="half" idx="10"/>
          </p:nvPr>
        </p:nvSpPr>
        <p:spPr/>
        <p:txBody>
          <a:bodyPr/>
          <a:lstStyle/>
          <a:p>
            <a:fld id="{88798F32-B479-470C-A596-F0FD8CAF4E27}" type="datetimeFigureOut">
              <a:rPr lang="en-US" smtClean="0"/>
              <a:t>5/7/2019</a:t>
            </a:fld>
            <a:endParaRPr lang="en-US"/>
          </a:p>
        </p:txBody>
      </p:sp>
      <p:sp>
        <p:nvSpPr>
          <p:cNvPr id="6" name="Footer Placeholder 5">
            <a:extLst>
              <a:ext uri="{FF2B5EF4-FFF2-40B4-BE49-F238E27FC236}">
                <a16:creationId xmlns:a16="http://schemas.microsoft.com/office/drawing/2014/main" id="{4B4F348E-06F1-47B5-BCA6-EF9690B47D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F98BE0-1391-4D28-93F0-DC36B49E3AA3}"/>
              </a:ext>
            </a:extLst>
          </p:cNvPr>
          <p:cNvSpPr>
            <a:spLocks noGrp="1"/>
          </p:cNvSpPr>
          <p:nvPr>
            <p:ph type="sldNum" sz="quarter" idx="12"/>
          </p:nvPr>
        </p:nvSpPr>
        <p:spPr/>
        <p:txBody>
          <a:bodyPr/>
          <a:lstStyle/>
          <a:p>
            <a:fld id="{FC9A2143-0704-4DF2-82A7-B691FECDD3FB}" type="slidenum">
              <a:rPr lang="en-US" smtClean="0"/>
              <a:t>‹#›</a:t>
            </a:fld>
            <a:endParaRPr lang="en-US"/>
          </a:p>
        </p:txBody>
      </p:sp>
    </p:spTree>
    <p:extLst>
      <p:ext uri="{BB962C8B-B14F-4D97-AF65-F5344CB8AC3E}">
        <p14:creationId xmlns:p14="http://schemas.microsoft.com/office/powerpoint/2010/main" val="2507058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DF320F-2E6D-4F07-9126-1243BCF31D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C1D736-C6B0-4F3F-893D-F2EDEB0D17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DBB521-B7F1-4B0E-B538-177973A1A3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98F32-B479-470C-A596-F0FD8CAF4E27}" type="datetimeFigureOut">
              <a:rPr lang="en-US" smtClean="0"/>
              <a:t>5/7/2019</a:t>
            </a:fld>
            <a:endParaRPr lang="en-US"/>
          </a:p>
        </p:txBody>
      </p:sp>
      <p:sp>
        <p:nvSpPr>
          <p:cNvPr id="5" name="Footer Placeholder 4">
            <a:extLst>
              <a:ext uri="{FF2B5EF4-FFF2-40B4-BE49-F238E27FC236}">
                <a16:creationId xmlns:a16="http://schemas.microsoft.com/office/drawing/2014/main" id="{9C43F3AB-B8B7-49EB-AD25-CDDB5A3982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38CA72-3773-40D1-A690-7EA5BF4D8A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9A2143-0704-4DF2-82A7-B691FECDD3FB}" type="slidenum">
              <a:rPr lang="en-US" smtClean="0"/>
              <a:t>‹#›</a:t>
            </a:fld>
            <a:endParaRPr lang="en-US"/>
          </a:p>
        </p:txBody>
      </p:sp>
    </p:spTree>
    <p:extLst>
      <p:ext uri="{BB962C8B-B14F-4D97-AF65-F5344CB8AC3E}">
        <p14:creationId xmlns:p14="http://schemas.microsoft.com/office/powerpoint/2010/main" val="2352050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E8109-9535-4438-A7ED-AC4136ACFEAA}"/>
              </a:ext>
            </a:extLst>
          </p:cNvPr>
          <p:cNvSpPr>
            <a:spLocks noGrp="1"/>
          </p:cNvSpPr>
          <p:nvPr>
            <p:ph type="ctrTitle"/>
          </p:nvPr>
        </p:nvSpPr>
        <p:spPr/>
        <p:txBody>
          <a:bodyPr/>
          <a:lstStyle/>
          <a:p>
            <a:r>
              <a:rPr lang="en-US" dirty="0"/>
              <a:t>MIS 670 Final Project</a:t>
            </a:r>
          </a:p>
        </p:txBody>
      </p:sp>
      <p:sp>
        <p:nvSpPr>
          <p:cNvPr id="3" name="Subtitle 2">
            <a:extLst>
              <a:ext uri="{FF2B5EF4-FFF2-40B4-BE49-F238E27FC236}">
                <a16:creationId xmlns:a16="http://schemas.microsoft.com/office/drawing/2014/main" id="{915CCBB4-0CAB-4BFA-85D5-29B62644A10E}"/>
              </a:ext>
            </a:extLst>
          </p:cNvPr>
          <p:cNvSpPr>
            <a:spLocks noGrp="1"/>
          </p:cNvSpPr>
          <p:nvPr>
            <p:ph type="subTitle" idx="1"/>
          </p:nvPr>
        </p:nvSpPr>
        <p:spPr/>
        <p:txBody>
          <a:bodyPr/>
          <a:lstStyle/>
          <a:p>
            <a:r>
              <a:rPr lang="en-US" dirty="0"/>
              <a:t>Noah </a:t>
            </a:r>
            <a:r>
              <a:rPr lang="en-US" dirty="0" err="1"/>
              <a:t>Modean</a:t>
            </a:r>
            <a:r>
              <a:rPr lang="en-US" dirty="0"/>
              <a:t> / Charles Mayfield</a:t>
            </a:r>
          </a:p>
        </p:txBody>
      </p:sp>
    </p:spTree>
    <p:extLst>
      <p:ext uri="{BB962C8B-B14F-4D97-AF65-F5344CB8AC3E}">
        <p14:creationId xmlns:p14="http://schemas.microsoft.com/office/powerpoint/2010/main" val="2613580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6E733-8D48-4DA2-841B-B851ACA7E82D}"/>
              </a:ext>
            </a:extLst>
          </p:cNvPr>
          <p:cNvSpPr>
            <a:spLocks noGrp="1"/>
          </p:cNvSpPr>
          <p:nvPr>
            <p:ph type="title"/>
          </p:nvPr>
        </p:nvSpPr>
        <p:spPr/>
        <p:txBody>
          <a:bodyPr>
            <a:normAutofit/>
          </a:bodyPr>
          <a:lstStyle/>
          <a:p>
            <a:r>
              <a:rPr lang="en-US" sz="4000" dirty="0"/>
              <a:t>Which console is best to invest in: Xbox1 or Ps4?</a:t>
            </a:r>
          </a:p>
        </p:txBody>
      </p:sp>
      <p:sp>
        <p:nvSpPr>
          <p:cNvPr id="3" name="Content Placeholder 2">
            <a:extLst>
              <a:ext uri="{FF2B5EF4-FFF2-40B4-BE49-F238E27FC236}">
                <a16:creationId xmlns:a16="http://schemas.microsoft.com/office/drawing/2014/main" id="{8361F9F0-7B50-493D-8242-1C57358239F5}"/>
              </a:ext>
            </a:extLst>
          </p:cNvPr>
          <p:cNvSpPr>
            <a:spLocks noGrp="1"/>
          </p:cNvSpPr>
          <p:nvPr>
            <p:ph idx="1"/>
          </p:nvPr>
        </p:nvSpPr>
        <p:spPr/>
        <p:txBody>
          <a:bodyPr/>
          <a:lstStyle/>
          <a:p>
            <a:r>
              <a:rPr lang="en-US" dirty="0"/>
              <a:t>Using Twitter analytics, sentiment analysis, text analysis, and web crawling we collected and evaluated data to prove to companies which console they should invest in and customers which console they should purchase</a:t>
            </a:r>
          </a:p>
        </p:txBody>
      </p:sp>
    </p:spTree>
    <p:extLst>
      <p:ext uri="{BB962C8B-B14F-4D97-AF65-F5344CB8AC3E}">
        <p14:creationId xmlns:p14="http://schemas.microsoft.com/office/powerpoint/2010/main" val="2144991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87084-4656-4FB7-A11B-247FD61D95A0}"/>
              </a:ext>
            </a:extLst>
          </p:cNvPr>
          <p:cNvSpPr>
            <a:spLocks noGrp="1"/>
          </p:cNvSpPr>
          <p:nvPr>
            <p:ph type="title"/>
          </p:nvPr>
        </p:nvSpPr>
        <p:spPr/>
        <p:txBody>
          <a:bodyPr/>
          <a:lstStyle/>
          <a:p>
            <a:r>
              <a:rPr lang="en-US" dirty="0"/>
              <a:t>Findings - Rating</a:t>
            </a:r>
          </a:p>
        </p:txBody>
      </p:sp>
      <p:sp>
        <p:nvSpPr>
          <p:cNvPr id="3" name="Content Placeholder 2">
            <a:extLst>
              <a:ext uri="{FF2B5EF4-FFF2-40B4-BE49-F238E27FC236}">
                <a16:creationId xmlns:a16="http://schemas.microsoft.com/office/drawing/2014/main" id="{F7290F7F-68AE-445D-92D4-342BA25706E2}"/>
              </a:ext>
            </a:extLst>
          </p:cNvPr>
          <p:cNvSpPr>
            <a:spLocks noGrp="1"/>
          </p:cNvSpPr>
          <p:nvPr>
            <p:ph idx="1"/>
          </p:nvPr>
        </p:nvSpPr>
        <p:spPr/>
        <p:txBody>
          <a:bodyPr/>
          <a:lstStyle/>
          <a:p>
            <a:r>
              <a:rPr lang="en-US" dirty="0"/>
              <a:t>Overall ratings are an important thing to factor into decision making whether that be for purchase or investment</a:t>
            </a:r>
          </a:p>
          <a:p>
            <a:endParaRPr lang="en-US" dirty="0"/>
          </a:p>
          <a:p>
            <a:r>
              <a:rPr lang="en-US" dirty="0"/>
              <a:t>Ps4</a:t>
            </a:r>
          </a:p>
          <a:p>
            <a:pPr lvl="1"/>
            <a:r>
              <a:rPr lang="en-US" dirty="0"/>
              <a:t>Overall Average Console Ranking: 8.6/10</a:t>
            </a:r>
          </a:p>
          <a:p>
            <a:pPr lvl="1"/>
            <a:endParaRPr lang="en-US" dirty="0"/>
          </a:p>
          <a:p>
            <a:r>
              <a:rPr lang="en-US" dirty="0"/>
              <a:t>Xbox 1</a:t>
            </a:r>
          </a:p>
          <a:p>
            <a:pPr lvl="1"/>
            <a:r>
              <a:rPr lang="en-US" dirty="0"/>
              <a:t>Overall Average Console Ranking: 8.2/10</a:t>
            </a:r>
          </a:p>
        </p:txBody>
      </p:sp>
    </p:spTree>
    <p:extLst>
      <p:ext uri="{BB962C8B-B14F-4D97-AF65-F5344CB8AC3E}">
        <p14:creationId xmlns:p14="http://schemas.microsoft.com/office/powerpoint/2010/main" val="2554521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A680D-CDB5-4C21-A575-CEA980977AF5}"/>
              </a:ext>
            </a:extLst>
          </p:cNvPr>
          <p:cNvSpPr>
            <a:spLocks noGrp="1"/>
          </p:cNvSpPr>
          <p:nvPr>
            <p:ph type="title"/>
          </p:nvPr>
        </p:nvSpPr>
        <p:spPr/>
        <p:txBody>
          <a:bodyPr/>
          <a:lstStyle/>
          <a:p>
            <a:r>
              <a:rPr lang="en-US" dirty="0"/>
              <a:t>Findings  - Sentiment</a:t>
            </a:r>
          </a:p>
        </p:txBody>
      </p:sp>
      <p:sp>
        <p:nvSpPr>
          <p:cNvPr id="3" name="Content Placeholder 2">
            <a:extLst>
              <a:ext uri="{FF2B5EF4-FFF2-40B4-BE49-F238E27FC236}">
                <a16:creationId xmlns:a16="http://schemas.microsoft.com/office/drawing/2014/main" id="{B5476FE2-8AEC-4C17-84B1-B4B1ECE05174}"/>
              </a:ext>
            </a:extLst>
          </p:cNvPr>
          <p:cNvSpPr>
            <a:spLocks noGrp="1"/>
          </p:cNvSpPr>
          <p:nvPr>
            <p:ph idx="1"/>
          </p:nvPr>
        </p:nvSpPr>
        <p:spPr/>
        <p:txBody>
          <a:bodyPr/>
          <a:lstStyle/>
          <a:p>
            <a:r>
              <a:rPr lang="en-US" dirty="0"/>
              <a:t>Twitter analytics allowed us to see how people tweeting about the consoles felt about them</a:t>
            </a:r>
          </a:p>
          <a:p>
            <a:endParaRPr lang="en-US" dirty="0"/>
          </a:p>
          <a:p>
            <a:r>
              <a:rPr lang="en-US" dirty="0"/>
              <a:t>Ps4 – 107 Positive tweets, 45 Neutral tweets, 179 Negative tweets</a:t>
            </a:r>
          </a:p>
          <a:p>
            <a:endParaRPr lang="en-US" dirty="0"/>
          </a:p>
          <a:p>
            <a:r>
              <a:rPr lang="en-US" dirty="0"/>
              <a:t>Xbox 1 – 90 Positive tweets, 29 Neutral tweets, 87 Negative tweets</a:t>
            </a:r>
          </a:p>
        </p:txBody>
      </p:sp>
    </p:spTree>
    <p:extLst>
      <p:ext uri="{BB962C8B-B14F-4D97-AF65-F5344CB8AC3E}">
        <p14:creationId xmlns:p14="http://schemas.microsoft.com/office/powerpoint/2010/main" val="1792512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EA931C9-C0F8-47CF-A071-7BF4253C5F51}"/>
              </a:ext>
            </a:extLst>
          </p:cNvPr>
          <p:cNvSpPr>
            <a:spLocks noGrp="1"/>
          </p:cNvSpPr>
          <p:nvPr>
            <p:ph type="title"/>
          </p:nvPr>
        </p:nvSpPr>
        <p:spPr/>
        <p:txBody>
          <a:bodyPr/>
          <a:lstStyle/>
          <a:p>
            <a:endParaRPr lang="en-US"/>
          </a:p>
        </p:txBody>
      </p:sp>
      <p:sp>
        <p:nvSpPr>
          <p:cNvPr id="7" name="Content Placeholder 6">
            <a:extLst>
              <a:ext uri="{FF2B5EF4-FFF2-40B4-BE49-F238E27FC236}">
                <a16:creationId xmlns:a16="http://schemas.microsoft.com/office/drawing/2014/main" id="{DBBE0487-7EC3-48E6-AD23-665E5F353B74}"/>
              </a:ext>
            </a:extLst>
          </p:cNvPr>
          <p:cNvSpPr>
            <a:spLocks noGrp="1"/>
          </p:cNvSpPr>
          <p:nvPr>
            <p:ph idx="1"/>
          </p:nvPr>
        </p:nvSpPr>
        <p:spPr/>
        <p:txBody>
          <a:bodyPr/>
          <a:lstStyle/>
          <a:p>
            <a:r>
              <a:rPr lang="en-US" dirty="0"/>
              <a:t>Ps4 had  107 negative tweets but also</a:t>
            </a:r>
          </a:p>
          <a:p>
            <a:pPr marL="0" indent="0">
              <a:buNone/>
            </a:pPr>
            <a:r>
              <a:rPr lang="en-US" dirty="0"/>
              <a:t>   179 negative tweets</a:t>
            </a:r>
          </a:p>
          <a:p>
            <a:pPr marL="0" indent="0">
              <a:buNone/>
            </a:pPr>
            <a:endParaRPr lang="en-US" dirty="0"/>
          </a:p>
          <a:p>
            <a:r>
              <a:rPr lang="en-US" dirty="0"/>
              <a:t>Graphics, team, YouTube, and</a:t>
            </a:r>
          </a:p>
          <a:p>
            <a:pPr marL="0" indent="0">
              <a:buNone/>
            </a:pPr>
            <a:r>
              <a:rPr lang="en-US" dirty="0"/>
              <a:t>   </a:t>
            </a:r>
            <a:r>
              <a:rPr lang="en-US" dirty="0" err="1"/>
              <a:t>BluRay</a:t>
            </a:r>
            <a:r>
              <a:rPr lang="en-US" dirty="0"/>
              <a:t> were some of the most</a:t>
            </a:r>
          </a:p>
          <a:p>
            <a:pPr marL="0" indent="0">
              <a:buNone/>
            </a:pPr>
            <a:r>
              <a:rPr lang="en-US" dirty="0"/>
              <a:t>   important words found in these tweets</a:t>
            </a:r>
          </a:p>
        </p:txBody>
      </p:sp>
      <p:pic>
        <p:nvPicPr>
          <p:cNvPr id="8" name="Content Placeholder 4">
            <a:extLst>
              <a:ext uri="{FF2B5EF4-FFF2-40B4-BE49-F238E27FC236}">
                <a16:creationId xmlns:a16="http://schemas.microsoft.com/office/drawing/2014/main" id="{F6CB621B-DFB0-4E5F-9B08-337098DE4D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2085" y="2083022"/>
            <a:ext cx="4517304" cy="3836544"/>
          </a:xfrm>
          <a:prstGeom prst="rect">
            <a:avLst/>
          </a:prstGeom>
        </p:spPr>
      </p:pic>
    </p:spTree>
    <p:extLst>
      <p:ext uri="{BB962C8B-B14F-4D97-AF65-F5344CB8AC3E}">
        <p14:creationId xmlns:p14="http://schemas.microsoft.com/office/powerpoint/2010/main" val="3921974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80D71-0F9A-47D1-A778-393B215BCB88}"/>
              </a:ext>
            </a:extLst>
          </p:cNvPr>
          <p:cNvSpPr>
            <a:spLocks noGrp="1"/>
          </p:cNvSpPr>
          <p:nvPr>
            <p:ph type="title"/>
          </p:nvPr>
        </p:nvSpPr>
        <p:spPr/>
        <p:txBody>
          <a:bodyPr/>
          <a:lstStyle/>
          <a:p>
            <a:r>
              <a:rPr lang="en-US" dirty="0"/>
              <a:t>Findings – Sentiment (cont.)</a:t>
            </a:r>
          </a:p>
        </p:txBody>
      </p:sp>
      <p:sp>
        <p:nvSpPr>
          <p:cNvPr id="7" name="Content Placeholder 6">
            <a:extLst>
              <a:ext uri="{FF2B5EF4-FFF2-40B4-BE49-F238E27FC236}">
                <a16:creationId xmlns:a16="http://schemas.microsoft.com/office/drawing/2014/main" id="{6298E3F9-1DDD-4E1C-9620-CE12C691107C}"/>
              </a:ext>
            </a:extLst>
          </p:cNvPr>
          <p:cNvSpPr>
            <a:spLocks noGrp="1"/>
          </p:cNvSpPr>
          <p:nvPr>
            <p:ph idx="1"/>
          </p:nvPr>
        </p:nvSpPr>
        <p:spPr/>
        <p:txBody>
          <a:bodyPr/>
          <a:lstStyle/>
          <a:p>
            <a:r>
              <a:rPr lang="en-US" dirty="0"/>
              <a:t>While Xbox 1 had 90 positive tweets,</a:t>
            </a:r>
          </a:p>
          <a:p>
            <a:pPr marL="0" indent="0">
              <a:buNone/>
            </a:pPr>
            <a:r>
              <a:rPr lang="en-US" dirty="0"/>
              <a:t>   it also only had 87 negative tweets</a:t>
            </a:r>
          </a:p>
          <a:p>
            <a:pPr marL="0" indent="0">
              <a:buNone/>
            </a:pPr>
            <a:endParaRPr lang="en-US" dirty="0"/>
          </a:p>
          <a:p>
            <a:r>
              <a:rPr lang="en-US" dirty="0"/>
              <a:t>Ninja, </a:t>
            </a:r>
            <a:r>
              <a:rPr lang="en-US" dirty="0" err="1"/>
              <a:t>fortnite</a:t>
            </a:r>
            <a:r>
              <a:rPr lang="en-US" dirty="0"/>
              <a:t>, </a:t>
            </a:r>
            <a:r>
              <a:rPr lang="en-US" dirty="0" err="1"/>
              <a:t>Gaiden</a:t>
            </a:r>
            <a:r>
              <a:rPr lang="en-US" dirty="0"/>
              <a:t>, and trailer</a:t>
            </a:r>
          </a:p>
          <a:p>
            <a:pPr marL="0" indent="0">
              <a:buNone/>
            </a:pPr>
            <a:r>
              <a:rPr lang="en-US" dirty="0"/>
              <a:t>   were some of the most important</a:t>
            </a:r>
            <a:br>
              <a:rPr lang="en-US" dirty="0"/>
            </a:br>
            <a:r>
              <a:rPr lang="en-US" dirty="0"/>
              <a:t>   words from these tweets.</a:t>
            </a:r>
          </a:p>
        </p:txBody>
      </p:sp>
      <p:pic>
        <p:nvPicPr>
          <p:cNvPr id="8" name="Content Placeholder 4">
            <a:extLst>
              <a:ext uri="{FF2B5EF4-FFF2-40B4-BE49-F238E27FC236}">
                <a16:creationId xmlns:a16="http://schemas.microsoft.com/office/drawing/2014/main" id="{D2FF5008-20F3-417C-92CC-A76EE01FC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1090" y="2088272"/>
            <a:ext cx="4612710" cy="3992418"/>
          </a:xfrm>
          <a:prstGeom prst="rect">
            <a:avLst/>
          </a:prstGeom>
        </p:spPr>
      </p:pic>
    </p:spTree>
    <p:extLst>
      <p:ext uri="{BB962C8B-B14F-4D97-AF65-F5344CB8AC3E}">
        <p14:creationId xmlns:p14="http://schemas.microsoft.com/office/powerpoint/2010/main" val="1468927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4140D-D2CC-4173-9D06-2839C403BEED}"/>
              </a:ext>
            </a:extLst>
          </p:cNvPr>
          <p:cNvSpPr>
            <a:spLocks noGrp="1"/>
          </p:cNvSpPr>
          <p:nvPr>
            <p:ph type="title"/>
          </p:nvPr>
        </p:nvSpPr>
        <p:spPr/>
        <p:txBody>
          <a:bodyPr/>
          <a:lstStyle/>
          <a:p>
            <a:r>
              <a:rPr lang="en-US" dirty="0"/>
              <a:t>Findings – The Numbers</a:t>
            </a:r>
          </a:p>
        </p:txBody>
      </p:sp>
      <p:sp>
        <p:nvSpPr>
          <p:cNvPr id="3" name="Content Placeholder 2">
            <a:extLst>
              <a:ext uri="{FF2B5EF4-FFF2-40B4-BE49-F238E27FC236}">
                <a16:creationId xmlns:a16="http://schemas.microsoft.com/office/drawing/2014/main" id="{BD4AB01F-6FE2-47E8-9720-157CBD4D1C73}"/>
              </a:ext>
            </a:extLst>
          </p:cNvPr>
          <p:cNvSpPr>
            <a:spLocks noGrp="1"/>
          </p:cNvSpPr>
          <p:nvPr>
            <p:ph idx="1"/>
          </p:nvPr>
        </p:nvSpPr>
        <p:spPr/>
        <p:txBody>
          <a:bodyPr/>
          <a:lstStyle/>
          <a:p>
            <a:r>
              <a:rPr lang="en-US" dirty="0"/>
              <a:t>World wide sales (millions)</a:t>
            </a:r>
          </a:p>
          <a:p>
            <a:pPr lvl="1"/>
            <a:endParaRPr lang="en-US" dirty="0"/>
          </a:p>
          <a:p>
            <a:pPr lvl="1"/>
            <a:r>
              <a:rPr lang="en-US" dirty="0"/>
              <a:t>Ps4 – 95.47</a:t>
            </a:r>
          </a:p>
          <a:p>
            <a:pPr lvl="1"/>
            <a:r>
              <a:rPr lang="en-US" dirty="0"/>
              <a:t>Xbox1 – 43.78</a:t>
            </a:r>
          </a:p>
          <a:p>
            <a:pPr lvl="1"/>
            <a:endParaRPr lang="en-US" dirty="0"/>
          </a:p>
          <a:p>
            <a:r>
              <a:rPr lang="en-US" dirty="0"/>
              <a:t>NA sales (millions)</a:t>
            </a:r>
          </a:p>
          <a:p>
            <a:endParaRPr lang="en-US" dirty="0"/>
          </a:p>
          <a:p>
            <a:pPr lvl="1"/>
            <a:r>
              <a:rPr lang="en-US" dirty="0"/>
              <a:t>Ps4 – 31.96</a:t>
            </a:r>
          </a:p>
          <a:p>
            <a:pPr lvl="1"/>
            <a:r>
              <a:rPr lang="en-US" dirty="0"/>
              <a:t>Xbox1 – 27.46</a:t>
            </a:r>
          </a:p>
        </p:txBody>
      </p:sp>
    </p:spTree>
    <p:extLst>
      <p:ext uri="{BB962C8B-B14F-4D97-AF65-F5344CB8AC3E}">
        <p14:creationId xmlns:p14="http://schemas.microsoft.com/office/powerpoint/2010/main" val="2306379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EEF09-6822-43B9-86A2-1190CE4E961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3459EA3-38E2-4BC4-B065-058797B855C7}"/>
              </a:ext>
            </a:extLst>
          </p:cNvPr>
          <p:cNvSpPr>
            <a:spLocks noGrp="1"/>
          </p:cNvSpPr>
          <p:nvPr>
            <p:ph idx="1"/>
          </p:nvPr>
        </p:nvSpPr>
        <p:spPr/>
        <p:txBody>
          <a:bodyPr>
            <a:normAutofit fontScale="92500" lnSpcReduction="10000"/>
          </a:bodyPr>
          <a:lstStyle/>
          <a:p>
            <a:r>
              <a:rPr lang="en-US" dirty="0"/>
              <a:t>Ratings – Ratings tell us that Ps4 Outright beats Xbox1</a:t>
            </a:r>
          </a:p>
          <a:p>
            <a:endParaRPr lang="en-US" dirty="0"/>
          </a:p>
          <a:p>
            <a:endParaRPr lang="en-US" dirty="0"/>
          </a:p>
          <a:p>
            <a:r>
              <a:rPr lang="en-US" dirty="0"/>
              <a:t>Tweets / Sentiment – Looking at tweets it seems that Xbox1 has a better ratio of positive to negative tweets even though there are more people tweeting about Ps4</a:t>
            </a:r>
          </a:p>
          <a:p>
            <a:endParaRPr lang="en-US" dirty="0"/>
          </a:p>
          <a:p>
            <a:endParaRPr lang="en-US" dirty="0"/>
          </a:p>
          <a:p>
            <a:r>
              <a:rPr lang="en-US" dirty="0"/>
              <a:t>Numbers – The numbers of sales show us that Ps4 is in fact more popular and looking at all of the data, would most likely be the better choice for investment or purchase unless you want an Xbox1 specific game</a:t>
            </a:r>
          </a:p>
        </p:txBody>
      </p:sp>
    </p:spTree>
    <p:extLst>
      <p:ext uri="{BB962C8B-B14F-4D97-AF65-F5344CB8AC3E}">
        <p14:creationId xmlns:p14="http://schemas.microsoft.com/office/powerpoint/2010/main" val="546508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314</Words>
  <Application>Microsoft Office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MIS 670 Final Project</vt:lpstr>
      <vt:lpstr>Which console is best to invest in: Xbox1 or Ps4?</vt:lpstr>
      <vt:lpstr>Findings - Rating</vt:lpstr>
      <vt:lpstr>Findings  - Sentiment</vt:lpstr>
      <vt:lpstr>PowerPoint Presentation</vt:lpstr>
      <vt:lpstr>Findings – Sentiment (cont.)</vt:lpstr>
      <vt:lpstr>Findings – The Numbers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 670 Final Project</dc:title>
  <dc:creator>Charles Mayfield</dc:creator>
  <cp:lastModifiedBy>Charles Mayfield</cp:lastModifiedBy>
  <cp:revision>2</cp:revision>
  <dcterms:created xsi:type="dcterms:W3CDTF">2019-05-08T00:55:45Z</dcterms:created>
  <dcterms:modified xsi:type="dcterms:W3CDTF">2019-05-08T01:03:53Z</dcterms:modified>
</cp:coreProperties>
</file>