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5" r:id="rId6"/>
    <p:sldId id="267" r:id="rId7"/>
    <p:sldId id="270" r:id="rId8"/>
    <p:sldId id="269" r:id="rId9"/>
    <p:sldId id="271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7D7"/>
    <a:srgbClr val="FB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5252F-E4A2-4F14-B157-AD6C78DC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6609C6-9A5B-4EF3-9316-4B5E66A46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75E8B5-1923-4038-A28E-D98D85C3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94F24-EB1C-45C2-8637-11A839B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862A4-E699-42FD-B925-68F2E1FA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C3830-5E87-473C-84D3-96313413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983116-A9AA-4863-9840-36A7A92F7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CDC8E-1D62-4C6C-9108-9CA2A6F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E53DE-29C6-4203-9C8C-BD916367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33825-DEF4-4A68-BC4D-05C30CF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8A33C6-D7E5-472A-809C-E0EBA046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3E6C4-4C73-4DDD-9D7B-C69C2E69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F0EC6-F199-404A-A66C-AC1D444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749A6-D99D-4F07-8F9C-6E86DCF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A917A-83DD-4D5B-B267-63A3BF4A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70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C817D-489C-4E19-8D67-0B97BC01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ECD06-53F9-4E63-9F85-C6C8AB77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49651-A12F-4C98-B1AA-AC92C984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0B686-E269-4D25-801F-ADD39EF4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E14C-0A7B-4568-8E94-C24BBCD7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2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9EA7B-DFC5-42B1-A1DF-5C958C1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3ED2EB-E619-4836-BA58-F1E0CF72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D1CDA-A641-4EB2-8BD0-7CABF9A3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92BBB-3F26-49BC-8516-D2BF0560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D870EE-7A18-402A-B934-B8FC565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2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B64B1-90D8-4EFD-82F9-DD6C91E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7241A-B70A-407D-A518-8638BBCD8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D57B87-9BCC-4DED-BFC8-54397691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3A8F90-CEE0-4DAF-B3C1-2A73B0F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EC115A-068E-470F-9D95-65BD739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31044F-B1B1-46E4-9B87-256C9916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41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AE85-2148-41E1-93AC-3E2FA702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21D6BF-4712-48A1-BAEE-9B57463F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6895D4-70A6-467D-BCBA-83CF139E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F37FAB-69AA-46EC-90BB-69FBDEA5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BF55A2-94E3-4F70-9180-769FD1527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373AFF-324B-4A89-AF2A-18A1FF6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FC6351-7D43-4D20-8C7F-B0B337BB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B02B4C-AF8B-4B5B-AF09-B12DDE9A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4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5842-5CE9-43D7-847D-E69F45D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3F882-F243-4386-AF22-2AC58514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AB2BC1-78DB-482B-8EAB-03ABFCA0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A8B9D5-AFB5-4098-8E38-7F2584E4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4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4DB954-1C2F-40C6-B416-F2FF3F90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43CE73-5898-43CB-A087-BBA9AF9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D9A104-B85C-40CC-9E90-11582D0F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6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C7FA-81B2-489A-B0C9-30BFCBCE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BA4B1-0449-4CBF-8244-5F5D9F4A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4AACA-FA34-45E0-8EDA-D0B9800D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531EF6-FBB5-4EF0-B4B3-8689B31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481020-DDC0-4B8C-B242-7E41CF6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396D49-0106-4A1E-A6E8-064A87BF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7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82194-07CD-4D86-98A7-77D19CAA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4D96BC-23C7-4C28-A752-11E4EA46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FF446-5AF6-439D-B091-652A0A36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5C9BE2-2A02-45A7-80EB-391D1C07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9DF63-C994-47F9-9092-DB1C9BEE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AE337C-8E43-4FCA-8C2E-614CC0B5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87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0438B2-EF8F-4369-B2EB-A184BD78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FE7E4A-C082-4629-9058-57BF4893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96C5F-FF62-4EB8-B1D1-C7DDD6EFE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B620-E1AC-4F29-AD8A-0C7C61FEBD7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3F7AE-F4A6-4462-B0BC-CA6E580A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0FF6E8-053D-4C46-AA99-B6BE786C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FE58-B11B-4C80-B183-71AD34217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79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274"/>
            <a:ext cx="9144000" cy="2643689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“Kinect Fusion: HW Implementation and Acceleration of a Dense SLAM Algorithm”</a:t>
            </a:r>
            <a:br>
              <a:rPr lang="en-US" altLang="zh-TW" sz="4000" dirty="0"/>
            </a:br>
            <a:r>
              <a:rPr lang="en-US" altLang="zh-TW" sz="4000" dirty="0"/>
              <a:t>Final Report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386"/>
            <a:ext cx="9144000" cy="1655762"/>
          </a:xfrm>
        </p:spPr>
        <p:txBody>
          <a:bodyPr/>
          <a:lstStyle/>
          <a:p>
            <a:r>
              <a:rPr lang="en-US" altLang="zh-TW" dirty="0"/>
              <a:t>ITRI EOSL Summer Intern Program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 李承澔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NTHU</a:t>
            </a:r>
            <a:r>
              <a:rPr lang="zh-TW" altLang="en-US" dirty="0"/>
              <a:t> </a:t>
            </a:r>
            <a:r>
              <a:rPr lang="en-US" altLang="zh-TW" dirty="0"/>
              <a:t>EECS24 109020014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8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5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8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5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Kinect Fusion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	Which is a algorithm reconstructs the 3D scenario from a depth map acquired from depth map by a depth camera or a stereo camera set. </a:t>
            </a:r>
          </a:p>
          <a:p>
            <a:pPr algn="l"/>
            <a:r>
              <a:rPr lang="en-US" altLang="zh-TW" dirty="0"/>
              <a:t>	</a:t>
            </a:r>
          </a:p>
          <a:p>
            <a:pPr algn="l"/>
            <a:r>
              <a:rPr lang="en-US" altLang="zh-TW" dirty="0"/>
              <a:t>	It follows the workflow:</a:t>
            </a:r>
          </a:p>
          <a:p>
            <a:pPr algn="l"/>
            <a:r>
              <a:rPr lang="en-US" altLang="zh-TW" dirty="0"/>
              <a:t>	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C66E8B-259B-4F37-BE93-005BE8D82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76"/>
          <a:stretch/>
        </p:blipFill>
        <p:spPr>
          <a:xfrm>
            <a:off x="2051791" y="2528273"/>
            <a:ext cx="8088417" cy="36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Kinect Fusion SW Implementation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3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a) Depth Map Conversion – Bilateral Filter Kernel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The algorithm applies bilateral filter to reduce the noise of input depth.</a:t>
            </a:r>
          </a:p>
          <a:p>
            <a:pPr algn="l"/>
            <a:r>
              <a:rPr lang="en-US" altLang="zh-TW" dirty="0"/>
              <a:t>Which applies a 5x5 slide window filter, which result in lots read operation.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Hence we implement line and window buffer in HW, to cache and reduce transactions.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7C88CA-30A8-4627-9769-22B6639B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24452"/>
              </p:ext>
            </p:extLst>
          </p:nvPr>
        </p:nvGraphicFramePr>
        <p:xfrm>
          <a:off x="2419676" y="3489158"/>
          <a:ext cx="75371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68969257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14699291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64558273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296398454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76795960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8962382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40112426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046794466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533643866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914573642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06364580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4049127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266511786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78903763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80265702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84161652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28722666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808235963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465638006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933425674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68681831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1420621016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700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55551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9141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362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8848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13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26357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748FCF-1057-4C8E-A44B-3141209D8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00957"/>
              </p:ext>
            </p:extLst>
          </p:nvPr>
        </p:nvGraphicFramePr>
        <p:xfrm>
          <a:off x="2419677" y="3489158"/>
          <a:ext cx="1731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2">
                  <a:extLst>
                    <a:ext uri="{9D8B030D-6E8A-4147-A177-3AD203B41FA5}">
                      <a16:colId xmlns:a16="http://schemas.microsoft.com/office/drawing/2014/main" val="742109900"/>
                    </a:ext>
                  </a:extLst>
                </a:gridCol>
                <a:gridCol w="346282">
                  <a:extLst>
                    <a:ext uri="{9D8B030D-6E8A-4147-A177-3AD203B41FA5}">
                      <a16:colId xmlns:a16="http://schemas.microsoft.com/office/drawing/2014/main" val="2063324476"/>
                    </a:ext>
                  </a:extLst>
                </a:gridCol>
                <a:gridCol w="346282">
                  <a:extLst>
                    <a:ext uri="{9D8B030D-6E8A-4147-A177-3AD203B41FA5}">
                      <a16:colId xmlns:a16="http://schemas.microsoft.com/office/drawing/2014/main" val="3744877529"/>
                    </a:ext>
                  </a:extLst>
                </a:gridCol>
                <a:gridCol w="346282">
                  <a:extLst>
                    <a:ext uri="{9D8B030D-6E8A-4147-A177-3AD203B41FA5}">
                      <a16:colId xmlns:a16="http://schemas.microsoft.com/office/drawing/2014/main" val="3192008173"/>
                    </a:ext>
                  </a:extLst>
                </a:gridCol>
                <a:gridCol w="346282">
                  <a:extLst>
                    <a:ext uri="{9D8B030D-6E8A-4147-A177-3AD203B41FA5}">
                      <a16:colId xmlns:a16="http://schemas.microsoft.com/office/drawing/2014/main" val="2200342063"/>
                    </a:ext>
                  </a:extLst>
                </a:gridCol>
              </a:tblGrid>
              <a:tr h="30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79950"/>
                  </a:ext>
                </a:extLst>
              </a:tr>
              <a:tr h="309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59723"/>
                  </a:ext>
                </a:extLst>
              </a:tr>
              <a:tr h="30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83892"/>
                  </a:ext>
                </a:extLst>
              </a:tr>
              <a:tr h="309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681259"/>
                  </a:ext>
                </a:extLst>
              </a:tr>
              <a:tr h="30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53548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1CFFA9-5A26-437E-8648-54B67160ADA6}"/>
              </a:ext>
            </a:extLst>
          </p:cNvPr>
          <p:cNvCxnSpPr>
            <a:cxnSpLocks/>
          </p:cNvCxnSpPr>
          <p:nvPr/>
        </p:nvCxnSpPr>
        <p:spPr>
          <a:xfrm>
            <a:off x="4151087" y="5138057"/>
            <a:ext cx="58057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EF6FECA-15F2-40F5-8B35-74EA0A582333}"/>
              </a:ext>
            </a:extLst>
          </p:cNvPr>
          <p:cNvCxnSpPr>
            <a:cxnSpLocks/>
          </p:cNvCxnSpPr>
          <p:nvPr/>
        </p:nvCxnSpPr>
        <p:spPr>
          <a:xfrm>
            <a:off x="2416630" y="5508171"/>
            <a:ext cx="75401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8EAF690-227D-47C4-AB85-D3FD8B4B96DB}"/>
              </a:ext>
            </a:extLst>
          </p:cNvPr>
          <p:cNvCxnSpPr>
            <a:cxnSpLocks/>
          </p:cNvCxnSpPr>
          <p:nvPr/>
        </p:nvCxnSpPr>
        <p:spPr>
          <a:xfrm>
            <a:off x="2416630" y="5892800"/>
            <a:ext cx="75401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2A4C031-E35C-4FD1-876B-A545D287CE00}"/>
              </a:ext>
            </a:extLst>
          </p:cNvPr>
          <p:cNvCxnSpPr>
            <a:cxnSpLocks/>
          </p:cNvCxnSpPr>
          <p:nvPr/>
        </p:nvCxnSpPr>
        <p:spPr>
          <a:xfrm>
            <a:off x="2416630" y="6226629"/>
            <a:ext cx="75401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5E35B4B-70D7-46B1-B34A-B59AF29E18B5}"/>
              </a:ext>
            </a:extLst>
          </p:cNvPr>
          <p:cNvGrpSpPr/>
          <p:nvPr/>
        </p:nvGrpSpPr>
        <p:grpSpPr>
          <a:xfrm>
            <a:off x="2044700" y="5133296"/>
            <a:ext cx="8191500" cy="376511"/>
            <a:chOff x="2044700" y="5133296"/>
            <a:chExt cx="8191500" cy="376511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FB61138-1A5E-4EC4-A8BA-B23AEB6F93D7}"/>
                </a:ext>
              </a:extLst>
            </p:cNvPr>
            <p:cNvGrpSpPr/>
            <p:nvPr/>
          </p:nvGrpSpPr>
          <p:grpSpPr>
            <a:xfrm>
              <a:off x="9232900" y="5133296"/>
              <a:ext cx="1003300" cy="184658"/>
              <a:chOff x="9232900" y="5138058"/>
              <a:chExt cx="1003300" cy="138791"/>
            </a:xfrm>
          </p:grpSpPr>
          <p:sp>
            <p:nvSpPr>
              <p:cNvPr id="27" name="弧形 26">
                <a:extLst>
                  <a:ext uri="{FF2B5EF4-FFF2-40B4-BE49-F238E27FC236}">
                    <a16:creationId xmlns:a16="http://schemas.microsoft.com/office/drawing/2014/main" id="{181AAE3F-A863-4330-9D0D-6F2536FB7330}"/>
                  </a:ext>
                </a:extLst>
              </p:cNvPr>
              <p:cNvSpPr/>
              <p:nvPr/>
            </p:nvSpPr>
            <p:spPr>
              <a:xfrm>
                <a:off x="9512300" y="5138058"/>
                <a:ext cx="723900" cy="1387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弧形 29">
                <a:extLst>
                  <a:ext uri="{FF2B5EF4-FFF2-40B4-BE49-F238E27FC236}">
                    <a16:creationId xmlns:a16="http://schemas.microsoft.com/office/drawing/2014/main" id="{060FBCD3-83FC-4B36-B493-690C867DCCB2}"/>
                  </a:ext>
                </a:extLst>
              </p:cNvPr>
              <p:cNvSpPr/>
              <p:nvPr/>
            </p:nvSpPr>
            <p:spPr>
              <a:xfrm rot="10800000" flipH="1">
                <a:off x="9232900" y="5146957"/>
                <a:ext cx="1003300" cy="1216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740C401B-29B7-40BB-AA39-E96C5F9C4B5E}"/>
                </a:ext>
              </a:extLst>
            </p:cNvPr>
            <p:cNvGrpSpPr/>
            <p:nvPr/>
          </p:nvGrpSpPr>
          <p:grpSpPr>
            <a:xfrm rot="10800000">
              <a:off x="2044700" y="5325149"/>
              <a:ext cx="1003300" cy="184658"/>
              <a:chOff x="9232900" y="5138058"/>
              <a:chExt cx="1003300" cy="138791"/>
            </a:xfrm>
          </p:grpSpPr>
          <p:sp>
            <p:nvSpPr>
              <p:cNvPr id="33" name="弧形 32">
                <a:extLst>
                  <a:ext uri="{FF2B5EF4-FFF2-40B4-BE49-F238E27FC236}">
                    <a16:creationId xmlns:a16="http://schemas.microsoft.com/office/drawing/2014/main" id="{3C334C69-6C1D-44AC-A390-623C1D9E94D4}"/>
                  </a:ext>
                </a:extLst>
              </p:cNvPr>
              <p:cNvSpPr/>
              <p:nvPr/>
            </p:nvSpPr>
            <p:spPr>
              <a:xfrm>
                <a:off x="9512300" y="5138058"/>
                <a:ext cx="723900" cy="1387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C81FE154-D873-4A08-864D-8641A6D5C37A}"/>
                  </a:ext>
                </a:extLst>
              </p:cNvPr>
              <p:cNvSpPr/>
              <p:nvPr/>
            </p:nvSpPr>
            <p:spPr>
              <a:xfrm rot="10800000" flipH="1">
                <a:off x="9232900" y="5146957"/>
                <a:ext cx="1003300" cy="1216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0CE56D6-31BE-472B-8CF2-40C44B45211E}"/>
                </a:ext>
              </a:extLst>
            </p:cNvPr>
            <p:cNvCxnSpPr>
              <a:cxnSpLocks/>
              <a:stCxn id="34" idx="0"/>
              <a:endCxn id="30" idx="0"/>
            </p:cNvCxnSpPr>
            <p:nvPr/>
          </p:nvCxnSpPr>
          <p:spPr>
            <a:xfrm flipV="1">
              <a:off x="2546350" y="5307007"/>
              <a:ext cx="7188200" cy="29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3F485745-572C-4F91-8600-6B909F3E4B96}"/>
              </a:ext>
            </a:extLst>
          </p:cNvPr>
          <p:cNvGrpSpPr/>
          <p:nvPr/>
        </p:nvGrpSpPr>
        <p:grpSpPr>
          <a:xfrm>
            <a:off x="2070100" y="5504768"/>
            <a:ext cx="8191500" cy="376511"/>
            <a:chOff x="2044700" y="5133296"/>
            <a:chExt cx="8191500" cy="376511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44D30CCD-F05A-45C7-846E-D058FFCF3932}"/>
                </a:ext>
              </a:extLst>
            </p:cNvPr>
            <p:cNvGrpSpPr/>
            <p:nvPr/>
          </p:nvGrpSpPr>
          <p:grpSpPr>
            <a:xfrm>
              <a:off x="9232900" y="5133296"/>
              <a:ext cx="1003300" cy="184658"/>
              <a:chOff x="9232900" y="5138058"/>
              <a:chExt cx="1003300" cy="138791"/>
            </a:xfrm>
          </p:grpSpPr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8D0D5B6-9785-486D-8137-C1281C3B0346}"/>
                  </a:ext>
                </a:extLst>
              </p:cNvPr>
              <p:cNvSpPr/>
              <p:nvPr/>
            </p:nvSpPr>
            <p:spPr>
              <a:xfrm>
                <a:off x="9512300" y="5138058"/>
                <a:ext cx="723900" cy="1387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9E4906B8-347B-456F-BDD8-ED037242DFD6}"/>
                  </a:ext>
                </a:extLst>
              </p:cNvPr>
              <p:cNvSpPr/>
              <p:nvPr/>
            </p:nvSpPr>
            <p:spPr>
              <a:xfrm rot="10800000" flipH="1">
                <a:off x="9232900" y="5146957"/>
                <a:ext cx="1003300" cy="1216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E141FCA-3579-4FC4-99D1-3B0419B386A1}"/>
                </a:ext>
              </a:extLst>
            </p:cNvPr>
            <p:cNvGrpSpPr/>
            <p:nvPr/>
          </p:nvGrpSpPr>
          <p:grpSpPr>
            <a:xfrm rot="10800000">
              <a:off x="2044700" y="5325149"/>
              <a:ext cx="1003300" cy="184658"/>
              <a:chOff x="9232900" y="5138058"/>
              <a:chExt cx="1003300" cy="138791"/>
            </a:xfrm>
          </p:grpSpPr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45124A98-91B3-41A0-B881-4A42C7F84F44}"/>
                  </a:ext>
                </a:extLst>
              </p:cNvPr>
              <p:cNvSpPr/>
              <p:nvPr/>
            </p:nvSpPr>
            <p:spPr>
              <a:xfrm>
                <a:off x="9512300" y="5138058"/>
                <a:ext cx="723900" cy="1387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id="{96AD7243-32DD-4699-BC9E-499E02A746E4}"/>
                  </a:ext>
                </a:extLst>
              </p:cNvPr>
              <p:cNvSpPr/>
              <p:nvPr/>
            </p:nvSpPr>
            <p:spPr>
              <a:xfrm rot="10800000" flipH="1">
                <a:off x="9232900" y="5146957"/>
                <a:ext cx="1003300" cy="1216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5A27A5F4-D0CC-408F-87F8-BCE459BACB19}"/>
                </a:ext>
              </a:extLst>
            </p:cNvPr>
            <p:cNvCxnSpPr>
              <a:cxnSpLocks/>
              <a:stCxn id="45" idx="0"/>
              <a:endCxn id="47" idx="0"/>
            </p:cNvCxnSpPr>
            <p:nvPr/>
          </p:nvCxnSpPr>
          <p:spPr>
            <a:xfrm flipV="1">
              <a:off x="2546350" y="5307007"/>
              <a:ext cx="7188200" cy="29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CD363466-F64B-4CB9-BEE1-627703D74C28}"/>
              </a:ext>
            </a:extLst>
          </p:cNvPr>
          <p:cNvGrpSpPr/>
          <p:nvPr/>
        </p:nvGrpSpPr>
        <p:grpSpPr>
          <a:xfrm>
            <a:off x="2070100" y="5882606"/>
            <a:ext cx="8191500" cy="376511"/>
            <a:chOff x="2044700" y="5133296"/>
            <a:chExt cx="8191500" cy="376511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C09571AE-2A64-46C8-9032-0D07B4AAFC94}"/>
                </a:ext>
              </a:extLst>
            </p:cNvPr>
            <p:cNvGrpSpPr/>
            <p:nvPr/>
          </p:nvGrpSpPr>
          <p:grpSpPr>
            <a:xfrm>
              <a:off x="9232900" y="5133296"/>
              <a:ext cx="1003300" cy="184658"/>
              <a:chOff x="9232900" y="5138058"/>
              <a:chExt cx="1003300" cy="138791"/>
            </a:xfrm>
          </p:grpSpPr>
          <p:sp>
            <p:nvSpPr>
              <p:cNvPr id="54" name="弧形 53">
                <a:extLst>
                  <a:ext uri="{FF2B5EF4-FFF2-40B4-BE49-F238E27FC236}">
                    <a16:creationId xmlns:a16="http://schemas.microsoft.com/office/drawing/2014/main" id="{8E95A5C0-B04E-436C-9E24-D67BDD141F4A}"/>
                  </a:ext>
                </a:extLst>
              </p:cNvPr>
              <p:cNvSpPr/>
              <p:nvPr/>
            </p:nvSpPr>
            <p:spPr>
              <a:xfrm>
                <a:off x="9512300" y="5138058"/>
                <a:ext cx="723900" cy="1387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BFE7DAD7-0F73-409B-BF2B-A0BA46BB3342}"/>
                  </a:ext>
                </a:extLst>
              </p:cNvPr>
              <p:cNvSpPr/>
              <p:nvPr/>
            </p:nvSpPr>
            <p:spPr>
              <a:xfrm rot="10800000" flipH="1">
                <a:off x="9232900" y="5146957"/>
                <a:ext cx="1003300" cy="1216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EAADCD21-0859-4F1F-8A95-445540FECA6D}"/>
                </a:ext>
              </a:extLst>
            </p:cNvPr>
            <p:cNvGrpSpPr/>
            <p:nvPr/>
          </p:nvGrpSpPr>
          <p:grpSpPr>
            <a:xfrm rot="10800000">
              <a:off x="2044700" y="5325149"/>
              <a:ext cx="1003300" cy="184658"/>
              <a:chOff x="9232900" y="5138058"/>
              <a:chExt cx="1003300" cy="138791"/>
            </a:xfrm>
          </p:grpSpPr>
          <p:sp>
            <p:nvSpPr>
              <p:cNvPr id="52" name="弧形 51">
                <a:extLst>
                  <a:ext uri="{FF2B5EF4-FFF2-40B4-BE49-F238E27FC236}">
                    <a16:creationId xmlns:a16="http://schemas.microsoft.com/office/drawing/2014/main" id="{F06C2356-7F73-4E15-B89B-5AACF03FD82D}"/>
                  </a:ext>
                </a:extLst>
              </p:cNvPr>
              <p:cNvSpPr/>
              <p:nvPr/>
            </p:nvSpPr>
            <p:spPr>
              <a:xfrm>
                <a:off x="9512300" y="5138058"/>
                <a:ext cx="723900" cy="13879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弧形 52">
                <a:extLst>
                  <a:ext uri="{FF2B5EF4-FFF2-40B4-BE49-F238E27FC236}">
                    <a16:creationId xmlns:a16="http://schemas.microsoft.com/office/drawing/2014/main" id="{C2A49218-D736-400F-B60C-0322138322D6}"/>
                  </a:ext>
                </a:extLst>
              </p:cNvPr>
              <p:cNvSpPr/>
              <p:nvPr/>
            </p:nvSpPr>
            <p:spPr>
              <a:xfrm rot="10800000" flipH="1">
                <a:off x="9232900" y="5146957"/>
                <a:ext cx="1003300" cy="1216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3040095-D3BF-4B11-B79A-2E38EFDFD0A3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2546350" y="5307007"/>
              <a:ext cx="7188200" cy="29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57DCFB-4571-4624-9135-DD7962CCB6AF}"/>
              </a:ext>
            </a:extLst>
          </p:cNvPr>
          <p:cNvSpPr txBox="1"/>
          <p:nvPr/>
        </p:nvSpPr>
        <p:spPr>
          <a:xfrm>
            <a:off x="10333755" y="5465337"/>
            <a:ext cx="130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Input Pixel Stream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BDC08CB-0BA6-45A0-B5CF-37473B82F28C}"/>
              </a:ext>
            </a:extLst>
          </p:cNvPr>
          <p:cNvSpPr txBox="1"/>
          <p:nvPr/>
        </p:nvSpPr>
        <p:spPr>
          <a:xfrm>
            <a:off x="2580532" y="3116826"/>
            <a:ext cx="176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Window Buffer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F366522-752D-4FDF-9166-A53866BC68DB}"/>
              </a:ext>
            </a:extLst>
          </p:cNvPr>
          <p:cNvSpPr txBox="1"/>
          <p:nvPr/>
        </p:nvSpPr>
        <p:spPr>
          <a:xfrm>
            <a:off x="2718782" y="3809252"/>
            <a:ext cx="176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Output Pixel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B743B7A-1031-4170-AA94-556D36909B48}"/>
              </a:ext>
            </a:extLst>
          </p:cNvPr>
          <p:cNvSpPr txBox="1"/>
          <p:nvPr/>
        </p:nvSpPr>
        <p:spPr>
          <a:xfrm>
            <a:off x="10353603" y="3432459"/>
            <a:ext cx="1764152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Line Buffer 1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Line Buffer 2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Line Buffer 3</a:t>
            </a:r>
            <a:endParaRPr lang="zh-TW" altLang="en-US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Line Buffer 4</a:t>
            </a:r>
            <a:endParaRPr lang="zh-TW" altLang="en-US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Line Buffer 5</a:t>
            </a:r>
            <a:endParaRPr lang="zh-TW" altLang="en-US" sz="1600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4B153DBE-A202-4B65-8CA8-DF3E7F88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68" y="-2334864"/>
            <a:ext cx="4687264" cy="311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6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a) Depth Map Conversion – Half Sample Kernel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After the filter, Kinect Fusion construct scale pyramid and prepare scaled down depth map to compute vertex and normal in the latter stages.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7C88CA-30A8-4627-9769-22B6639B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72112"/>
              </p:ext>
            </p:extLst>
          </p:nvPr>
        </p:nvGraphicFramePr>
        <p:xfrm>
          <a:off x="933776" y="3311358"/>
          <a:ext cx="27407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68969257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14699291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64558273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296398454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76795960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8962382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40112426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046794466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700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55551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9141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362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8848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13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26357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72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70993F8-872F-A523-931F-86FEC913D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2514"/>
              </p:ext>
            </p:extLst>
          </p:nvPr>
        </p:nvGraphicFramePr>
        <p:xfrm>
          <a:off x="4828939" y="2605238"/>
          <a:ext cx="1370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3557229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429007789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84577819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1435586154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7788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6009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7542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74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C0E4AA9-D9EB-9D1D-6531-B34EB5CC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56699"/>
              </p:ext>
            </p:extLst>
          </p:nvPr>
        </p:nvGraphicFramePr>
        <p:xfrm>
          <a:off x="6884521" y="2209812"/>
          <a:ext cx="6851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2951624722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87219892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1820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31093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C35EB2F-C218-7473-AF03-B17E0D56FDD4}"/>
              </a:ext>
            </a:extLst>
          </p:cNvPr>
          <p:cNvCxnSpPr>
            <a:cxnSpLocks/>
          </p:cNvCxnSpPr>
          <p:nvPr/>
        </p:nvCxnSpPr>
        <p:spPr>
          <a:xfrm flipV="1">
            <a:off x="933776" y="2209812"/>
            <a:ext cx="5950745" cy="1101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9F8066C-40DB-1A8F-EAD5-62B5A9CCDB0F}"/>
              </a:ext>
            </a:extLst>
          </p:cNvPr>
          <p:cNvCxnSpPr>
            <a:cxnSpLocks/>
          </p:cNvCxnSpPr>
          <p:nvPr/>
        </p:nvCxnSpPr>
        <p:spPr>
          <a:xfrm flipV="1">
            <a:off x="3674552" y="2941332"/>
            <a:ext cx="3895163" cy="32961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706095-7431-61AE-2DAC-724FD1916735}"/>
              </a:ext>
            </a:extLst>
          </p:cNvPr>
          <p:cNvCxnSpPr>
            <a:cxnSpLocks/>
          </p:cNvCxnSpPr>
          <p:nvPr/>
        </p:nvCxnSpPr>
        <p:spPr>
          <a:xfrm flipV="1">
            <a:off x="3674552" y="3003229"/>
            <a:ext cx="1154387" cy="320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AF38CF0-4021-F2BC-4A23-1A5D2D3296C8}"/>
              </a:ext>
            </a:extLst>
          </p:cNvPr>
          <p:cNvCxnSpPr>
            <a:cxnSpLocks/>
          </p:cNvCxnSpPr>
          <p:nvPr/>
        </p:nvCxnSpPr>
        <p:spPr>
          <a:xfrm flipV="1">
            <a:off x="6199327" y="2424166"/>
            <a:ext cx="685194" cy="190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7A49A8B-E422-556D-7AAF-F858831E07A5}"/>
              </a:ext>
            </a:extLst>
          </p:cNvPr>
          <p:cNvCxnSpPr>
            <a:cxnSpLocks/>
          </p:cNvCxnSpPr>
          <p:nvPr/>
        </p:nvCxnSpPr>
        <p:spPr>
          <a:xfrm flipV="1">
            <a:off x="895020" y="2950690"/>
            <a:ext cx="5989501" cy="32555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030255B-B2D4-A02C-3574-498447B8121B}"/>
              </a:ext>
            </a:extLst>
          </p:cNvPr>
          <p:cNvSpPr txBox="1"/>
          <p:nvPr/>
        </p:nvSpPr>
        <p:spPr>
          <a:xfrm>
            <a:off x="1167771" y="6256814"/>
            <a:ext cx="227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Scaled Depth </a:t>
            </a:r>
          </a:p>
          <a:p>
            <a:pPr algn="ctr"/>
            <a:r>
              <a:rPr lang="en-US" altLang="zh-TW" dirty="0"/>
              <a:t>Level 0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EEED3C5-E7E0-67E0-4B02-7928B58AB2A4}"/>
              </a:ext>
            </a:extLst>
          </p:cNvPr>
          <p:cNvSpPr txBox="1"/>
          <p:nvPr/>
        </p:nvSpPr>
        <p:spPr>
          <a:xfrm>
            <a:off x="4377740" y="4173717"/>
            <a:ext cx="227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Scaled Depth</a:t>
            </a:r>
          </a:p>
          <a:p>
            <a:pPr algn="ctr"/>
            <a:r>
              <a:rPr lang="en-US" altLang="zh-TW" dirty="0"/>
              <a:t>Level 1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B07E774-3399-E196-359A-7B9BA01EF1A1}"/>
              </a:ext>
            </a:extLst>
          </p:cNvPr>
          <p:cNvSpPr txBox="1"/>
          <p:nvPr/>
        </p:nvSpPr>
        <p:spPr>
          <a:xfrm>
            <a:off x="6166734" y="3198756"/>
            <a:ext cx="227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Scaled Depth</a:t>
            </a:r>
          </a:p>
          <a:p>
            <a:pPr algn="ctr"/>
            <a:r>
              <a:rPr lang="en-US" altLang="zh-TW" dirty="0"/>
              <a:t>Level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30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a) Depth Map Conversion – Depth 2 Vertex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Kinect Fusion will traverse all 3 scaled depth map and produce 3 set of vertex. 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7C88CA-30A8-4627-9769-22B6639B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51963"/>
              </p:ext>
            </p:extLst>
          </p:nvPr>
        </p:nvGraphicFramePr>
        <p:xfrm>
          <a:off x="933776" y="3311358"/>
          <a:ext cx="27407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68969257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14699291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64558273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296398454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76795960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8962382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40112426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046794466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700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55551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9141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362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8848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13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26357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72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70993F8-872F-A523-931F-86FEC913D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97374"/>
              </p:ext>
            </p:extLst>
          </p:nvPr>
        </p:nvGraphicFramePr>
        <p:xfrm>
          <a:off x="4828939" y="2605238"/>
          <a:ext cx="1370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3557229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429007789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84577819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1435586154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7788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6009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7542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74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C0E4AA9-D9EB-9D1D-6531-B34EB5CC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16531"/>
              </p:ext>
            </p:extLst>
          </p:nvPr>
        </p:nvGraphicFramePr>
        <p:xfrm>
          <a:off x="6884521" y="2209812"/>
          <a:ext cx="6851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2951624722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87219892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1820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31093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C35EB2F-C218-7473-AF03-B17E0D56FDD4}"/>
              </a:ext>
            </a:extLst>
          </p:cNvPr>
          <p:cNvCxnSpPr>
            <a:cxnSpLocks/>
          </p:cNvCxnSpPr>
          <p:nvPr/>
        </p:nvCxnSpPr>
        <p:spPr>
          <a:xfrm flipV="1">
            <a:off x="933776" y="2209812"/>
            <a:ext cx="5950745" cy="1101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9F8066C-40DB-1A8F-EAD5-62B5A9CCDB0F}"/>
              </a:ext>
            </a:extLst>
          </p:cNvPr>
          <p:cNvCxnSpPr>
            <a:cxnSpLocks/>
          </p:cNvCxnSpPr>
          <p:nvPr/>
        </p:nvCxnSpPr>
        <p:spPr>
          <a:xfrm flipV="1">
            <a:off x="3674552" y="2941332"/>
            <a:ext cx="3895163" cy="32961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706095-7431-61AE-2DAC-724FD1916735}"/>
              </a:ext>
            </a:extLst>
          </p:cNvPr>
          <p:cNvCxnSpPr>
            <a:cxnSpLocks/>
          </p:cNvCxnSpPr>
          <p:nvPr/>
        </p:nvCxnSpPr>
        <p:spPr>
          <a:xfrm flipV="1">
            <a:off x="3674552" y="3003229"/>
            <a:ext cx="1154387" cy="320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AF38CF0-4021-F2BC-4A23-1A5D2D3296C8}"/>
              </a:ext>
            </a:extLst>
          </p:cNvPr>
          <p:cNvCxnSpPr>
            <a:cxnSpLocks/>
          </p:cNvCxnSpPr>
          <p:nvPr/>
        </p:nvCxnSpPr>
        <p:spPr>
          <a:xfrm flipV="1">
            <a:off x="6199327" y="2424166"/>
            <a:ext cx="685194" cy="190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7A49A8B-E422-556D-7AAF-F858831E07A5}"/>
              </a:ext>
            </a:extLst>
          </p:cNvPr>
          <p:cNvCxnSpPr>
            <a:cxnSpLocks/>
          </p:cNvCxnSpPr>
          <p:nvPr/>
        </p:nvCxnSpPr>
        <p:spPr>
          <a:xfrm flipV="1">
            <a:off x="895020" y="2950690"/>
            <a:ext cx="5989501" cy="32555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CCCDD1-DBE0-1371-E29E-D83824C483B7}"/>
              </a:ext>
            </a:extLst>
          </p:cNvPr>
          <p:cNvSpPr txBox="1"/>
          <p:nvPr/>
        </p:nvSpPr>
        <p:spPr>
          <a:xfrm>
            <a:off x="6568472" y="5606723"/>
            <a:ext cx="525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the depth of the target pixel is larger then threshold, </a:t>
            </a:r>
          </a:p>
          <a:p>
            <a:r>
              <a:rPr lang="en-US" altLang="zh-TW" dirty="0"/>
              <a:t>It notates the pixel a vertex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C4243D1-423E-F0D9-CB59-F5D2D3ABF306}"/>
                  </a:ext>
                </a:extLst>
              </p:cNvPr>
              <p:cNvSpPr txBox="1"/>
              <p:nvPr/>
            </p:nvSpPr>
            <p:spPr>
              <a:xfrm>
                <a:off x="1910400" y="2193770"/>
                <a:ext cx="1764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</a:rPr>
                  <a:t>Output Vertex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C4243D1-423E-F0D9-CB59-F5D2D3ABF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00" y="2193770"/>
                <a:ext cx="1764152" cy="584775"/>
              </a:xfrm>
              <a:prstGeom prst="rect">
                <a:avLst/>
              </a:prstGeom>
              <a:blipFill>
                <a:blip r:embed="rId2"/>
                <a:stretch>
                  <a:fillRect t="-3125" b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3A99871-964E-9A37-8B1C-B88B4C605BF5}"/>
                  </a:ext>
                </a:extLst>
              </p:cNvPr>
              <p:cNvSpPr txBox="1"/>
              <p:nvPr/>
            </p:nvSpPr>
            <p:spPr>
              <a:xfrm>
                <a:off x="4777772" y="1788155"/>
                <a:ext cx="1764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</a:rPr>
                  <a:t>Output Vertex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3A99871-964E-9A37-8B1C-B88B4C60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772" y="1788155"/>
                <a:ext cx="1764152" cy="584775"/>
              </a:xfrm>
              <a:prstGeom prst="rect">
                <a:avLst/>
              </a:prstGeom>
              <a:blipFill>
                <a:blip r:embed="rId3"/>
                <a:stretch>
                  <a:fillRect t="-3125" b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DC32DA0-3CB0-1176-FCE3-0635BB72E9F2}"/>
                  </a:ext>
                </a:extLst>
              </p:cNvPr>
              <p:cNvSpPr txBox="1"/>
              <p:nvPr/>
            </p:nvSpPr>
            <p:spPr>
              <a:xfrm>
                <a:off x="6351765" y="1479983"/>
                <a:ext cx="1764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</a:rPr>
                  <a:t>Output Vertex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DC32DA0-3CB0-1176-FCE3-0635BB72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765" y="1479983"/>
                <a:ext cx="1764152" cy="584775"/>
              </a:xfrm>
              <a:prstGeom prst="rect">
                <a:avLst/>
              </a:prstGeom>
              <a:blipFill>
                <a:blip r:embed="rId4"/>
                <a:stretch>
                  <a:fillRect t="-3125" b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8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a) Depth Map Conversion – Vertex 2 Normal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Kinect Fusion will</a:t>
            </a:r>
            <a:r>
              <a:rPr lang="zh-TW" altLang="en-US" dirty="0"/>
              <a:t> </a:t>
            </a:r>
            <a:r>
              <a:rPr lang="en-US" altLang="zh-TW" dirty="0"/>
              <a:t>also traverse all 3 scaled vertex map and produce 3 set of </a:t>
            </a:r>
            <a:r>
              <a:rPr lang="en-US" altLang="zh-TW" dirty="0" err="1"/>
              <a:t>normals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7C88CA-30A8-4627-9769-22B6639BDA2D}"/>
              </a:ext>
            </a:extLst>
          </p:cNvPr>
          <p:cNvGraphicFramePr>
            <a:graphicFrameLocks noGrp="1"/>
          </p:cNvGraphicFramePr>
          <p:nvPr/>
        </p:nvGraphicFramePr>
        <p:xfrm>
          <a:off x="933776" y="3311358"/>
          <a:ext cx="27407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68969257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14699291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64558273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296398454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767959601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8962382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3401124260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046794466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700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55551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9141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362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8848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139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26357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72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70993F8-872F-A523-931F-86FEC913DF0C}"/>
              </a:ext>
            </a:extLst>
          </p:cNvPr>
          <p:cNvGraphicFramePr>
            <a:graphicFrameLocks noGrp="1"/>
          </p:cNvGraphicFramePr>
          <p:nvPr/>
        </p:nvGraphicFramePr>
        <p:xfrm>
          <a:off x="4828939" y="2605238"/>
          <a:ext cx="1370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3355722948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429007789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2784577819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1435586154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7788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6009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7542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74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C0E4AA9-D9EB-9D1D-6531-B34EB5CCEE69}"/>
              </a:ext>
            </a:extLst>
          </p:cNvPr>
          <p:cNvGraphicFramePr>
            <a:graphicFrameLocks noGrp="1"/>
          </p:cNvGraphicFramePr>
          <p:nvPr/>
        </p:nvGraphicFramePr>
        <p:xfrm>
          <a:off x="6884521" y="2209812"/>
          <a:ext cx="6851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7">
                  <a:extLst>
                    <a:ext uri="{9D8B030D-6E8A-4147-A177-3AD203B41FA5}">
                      <a16:colId xmlns:a16="http://schemas.microsoft.com/office/drawing/2014/main" val="2951624722"/>
                    </a:ext>
                  </a:extLst>
                </a:gridCol>
                <a:gridCol w="342597">
                  <a:extLst>
                    <a:ext uri="{9D8B030D-6E8A-4147-A177-3AD203B41FA5}">
                      <a16:colId xmlns:a16="http://schemas.microsoft.com/office/drawing/2014/main" val="87219892"/>
                    </a:ext>
                  </a:extLst>
                </a:gridCol>
              </a:tblGrid>
              <a:tr h="3353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1820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31093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C35EB2F-C218-7473-AF03-B17E0D56FDD4}"/>
              </a:ext>
            </a:extLst>
          </p:cNvPr>
          <p:cNvCxnSpPr>
            <a:cxnSpLocks/>
          </p:cNvCxnSpPr>
          <p:nvPr/>
        </p:nvCxnSpPr>
        <p:spPr>
          <a:xfrm flipV="1">
            <a:off x="933776" y="2209812"/>
            <a:ext cx="5950745" cy="1101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9F8066C-40DB-1A8F-EAD5-62B5A9CCDB0F}"/>
              </a:ext>
            </a:extLst>
          </p:cNvPr>
          <p:cNvCxnSpPr>
            <a:cxnSpLocks/>
          </p:cNvCxnSpPr>
          <p:nvPr/>
        </p:nvCxnSpPr>
        <p:spPr>
          <a:xfrm flipV="1">
            <a:off x="3674552" y="2941332"/>
            <a:ext cx="3895163" cy="32961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706095-7431-61AE-2DAC-724FD1916735}"/>
              </a:ext>
            </a:extLst>
          </p:cNvPr>
          <p:cNvCxnSpPr>
            <a:cxnSpLocks/>
          </p:cNvCxnSpPr>
          <p:nvPr/>
        </p:nvCxnSpPr>
        <p:spPr>
          <a:xfrm flipV="1">
            <a:off x="3674552" y="3003229"/>
            <a:ext cx="1154387" cy="3208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AF38CF0-4021-F2BC-4A23-1A5D2D3296C8}"/>
              </a:ext>
            </a:extLst>
          </p:cNvPr>
          <p:cNvCxnSpPr>
            <a:cxnSpLocks/>
          </p:cNvCxnSpPr>
          <p:nvPr/>
        </p:nvCxnSpPr>
        <p:spPr>
          <a:xfrm flipV="1">
            <a:off x="6199327" y="2424166"/>
            <a:ext cx="685194" cy="1904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7A49A8B-E422-556D-7AAF-F858831E07A5}"/>
              </a:ext>
            </a:extLst>
          </p:cNvPr>
          <p:cNvCxnSpPr>
            <a:cxnSpLocks/>
          </p:cNvCxnSpPr>
          <p:nvPr/>
        </p:nvCxnSpPr>
        <p:spPr>
          <a:xfrm flipV="1">
            <a:off x="895020" y="2950690"/>
            <a:ext cx="5989501" cy="32555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CCCDD1-DBE0-1371-E29E-D83824C483B7}"/>
              </a:ext>
            </a:extLst>
          </p:cNvPr>
          <p:cNvSpPr txBox="1"/>
          <p:nvPr/>
        </p:nvSpPr>
        <p:spPr>
          <a:xfrm>
            <a:off x="6541924" y="5314108"/>
            <a:ext cx="5255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first examine the neighbors(up, down, left, right) </a:t>
            </a:r>
          </a:p>
          <a:p>
            <a:r>
              <a:rPr lang="en-US" altLang="zh-TW" dirty="0"/>
              <a:t>of the target pixel</a:t>
            </a:r>
          </a:p>
          <a:p>
            <a:r>
              <a:rPr lang="en-US" altLang="zh-TW" dirty="0"/>
              <a:t>Then produce the normal of the pixel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C4243D1-423E-F0D9-CB59-F5D2D3ABF306}"/>
                  </a:ext>
                </a:extLst>
              </p:cNvPr>
              <p:cNvSpPr txBox="1"/>
              <p:nvPr/>
            </p:nvSpPr>
            <p:spPr>
              <a:xfrm>
                <a:off x="1910400" y="2193770"/>
                <a:ext cx="1764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</a:rPr>
                  <a:t>Output Normal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C4243D1-423E-F0D9-CB59-F5D2D3ABF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00" y="2193770"/>
                <a:ext cx="1764152" cy="584775"/>
              </a:xfrm>
              <a:prstGeom prst="rect">
                <a:avLst/>
              </a:prstGeom>
              <a:blipFill>
                <a:blip r:embed="rId2"/>
                <a:stretch>
                  <a:fillRect t="-3125" b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3A99871-964E-9A37-8B1C-B88B4C605BF5}"/>
                  </a:ext>
                </a:extLst>
              </p:cNvPr>
              <p:cNvSpPr txBox="1"/>
              <p:nvPr/>
            </p:nvSpPr>
            <p:spPr>
              <a:xfrm>
                <a:off x="4777772" y="1788155"/>
                <a:ext cx="1764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</a:rPr>
                  <a:t>Output Normal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3A99871-964E-9A37-8B1C-B88B4C60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772" y="1788155"/>
                <a:ext cx="1764152" cy="584775"/>
              </a:xfrm>
              <a:prstGeom prst="rect">
                <a:avLst/>
              </a:prstGeom>
              <a:blipFill>
                <a:blip r:embed="rId3"/>
                <a:stretch>
                  <a:fillRect t="-3125" b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DC32DA0-3CB0-1176-FCE3-0635BB72E9F2}"/>
                  </a:ext>
                </a:extLst>
              </p:cNvPr>
              <p:cNvSpPr txBox="1"/>
              <p:nvPr/>
            </p:nvSpPr>
            <p:spPr>
              <a:xfrm>
                <a:off x="6351765" y="1479983"/>
                <a:ext cx="1764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</a:rPr>
                  <a:t>Output Normal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DC32DA0-3CB0-1176-FCE3-0635BB72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765" y="1479983"/>
                <a:ext cx="1764152" cy="584775"/>
              </a:xfrm>
              <a:prstGeom prst="rect">
                <a:avLst/>
              </a:prstGeom>
              <a:blipFill>
                <a:blip r:embed="rId4"/>
                <a:stretch>
                  <a:fillRect t="-3125" b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b) Camera Tracking – ICP Algorithm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Kinect Fusion will traverse all pixels, and match the vertex according to the depth and normal.</a:t>
            </a:r>
          </a:p>
          <a:p>
            <a:pPr algn="l"/>
            <a:r>
              <a:rPr lang="en-US" altLang="zh-TW" dirty="0"/>
              <a:t>The algorithm uses an iterative approach to solve a least-squares problem, and gives the camera transformation matrix.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810A3B-297C-AF32-554A-F6C72A31C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9" t="9591" r="51032" b="64329"/>
          <a:stretch/>
        </p:blipFill>
        <p:spPr>
          <a:xfrm>
            <a:off x="4323376" y="4953001"/>
            <a:ext cx="1958419" cy="14819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B7CE8C-5BF4-C5EF-B332-C6F0FE447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" t="44023" r="78004" b="30198"/>
          <a:stretch/>
        </p:blipFill>
        <p:spPr>
          <a:xfrm>
            <a:off x="569443" y="2784331"/>
            <a:ext cx="1958419" cy="14647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18123E9-5A85-9BFD-D962-B519DC26F881}"/>
              </a:ext>
            </a:extLst>
          </p:cNvPr>
          <p:cNvSpPr txBox="1"/>
          <p:nvPr/>
        </p:nvSpPr>
        <p:spPr>
          <a:xfrm>
            <a:off x="0" y="2467249"/>
            <a:ext cx="3097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Vertex and Normal at time i-1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B425049-D58E-F678-8115-EE1F699CF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" t="44023" r="78004" b="30198"/>
          <a:stretch/>
        </p:blipFill>
        <p:spPr>
          <a:xfrm>
            <a:off x="569443" y="4970217"/>
            <a:ext cx="1958419" cy="14647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C920B0D-69D0-B3D8-F175-80E815357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9" t="9591" r="51032" b="64329"/>
          <a:stretch/>
        </p:blipFill>
        <p:spPr>
          <a:xfrm>
            <a:off x="4302627" y="2793975"/>
            <a:ext cx="1958419" cy="148191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8987DD3-ED2E-3177-2E5C-70FC0A8E4636}"/>
              </a:ext>
            </a:extLst>
          </p:cNvPr>
          <p:cNvSpPr txBox="1"/>
          <p:nvPr/>
        </p:nvSpPr>
        <p:spPr>
          <a:xfrm>
            <a:off x="3846633" y="2441994"/>
            <a:ext cx="267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ICP outliers at time i-1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30837F3-5A10-66FF-B06F-99ED5A5D7365}"/>
              </a:ext>
            </a:extLst>
          </p:cNvPr>
          <p:cNvSpPr txBox="1"/>
          <p:nvPr/>
        </p:nvSpPr>
        <p:spPr>
          <a:xfrm>
            <a:off x="0" y="4650046"/>
            <a:ext cx="3097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Vertex and Normal at time </a:t>
            </a:r>
            <a:r>
              <a:rPr lang="en-US" altLang="zh-TW" sz="1600" dirty="0" err="1"/>
              <a:t>i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DC9AB7B-1BE3-05F1-5B59-42F05BA57875}"/>
              </a:ext>
            </a:extLst>
          </p:cNvPr>
          <p:cNvSpPr txBox="1"/>
          <p:nvPr/>
        </p:nvSpPr>
        <p:spPr>
          <a:xfrm>
            <a:off x="3846632" y="4650046"/>
            <a:ext cx="267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ICP outliers at time </a:t>
            </a:r>
            <a:r>
              <a:rPr lang="en-US" altLang="zh-TW" sz="1600" dirty="0" err="1"/>
              <a:t>i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5091762-AE07-3724-4560-4C10CD68B2DE}"/>
              </a:ext>
            </a:extLst>
          </p:cNvPr>
          <p:cNvCxnSpPr>
            <a:cxnSpLocks/>
          </p:cNvCxnSpPr>
          <p:nvPr/>
        </p:nvCxnSpPr>
        <p:spPr>
          <a:xfrm>
            <a:off x="2628070" y="3534934"/>
            <a:ext cx="15742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2699CF1-131C-81E0-1878-C56264DF44F2}"/>
              </a:ext>
            </a:extLst>
          </p:cNvPr>
          <p:cNvCxnSpPr>
            <a:cxnSpLocks/>
          </p:cNvCxnSpPr>
          <p:nvPr/>
        </p:nvCxnSpPr>
        <p:spPr>
          <a:xfrm>
            <a:off x="2628070" y="5693960"/>
            <a:ext cx="15742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E51FC99-FFBD-3633-674E-0E4391C8E928}"/>
              </a:ext>
            </a:extLst>
          </p:cNvPr>
          <p:cNvGrpSpPr/>
          <p:nvPr/>
        </p:nvGrpSpPr>
        <p:grpSpPr>
          <a:xfrm>
            <a:off x="7507867" y="3692888"/>
            <a:ext cx="2023619" cy="1481918"/>
            <a:chOff x="7366654" y="3741874"/>
            <a:chExt cx="2023619" cy="1481918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A31DE96-B12F-E790-B55E-3AB62058C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30539" t="9591" r="51032" b="64329"/>
            <a:stretch/>
          </p:blipFill>
          <p:spPr>
            <a:xfrm>
              <a:off x="7431854" y="3741874"/>
              <a:ext cx="1958419" cy="1481918"/>
            </a:xfrm>
            <a:prstGeom prst="rect">
              <a:avLst/>
            </a:prstGeom>
            <a:scene3d>
              <a:camera prst="orthographicFront">
                <a:rot lat="0" lon="1200000" rev="0"/>
              </a:camera>
              <a:lightRig rig="threePt" dir="t"/>
            </a:scene3d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D67B8106-AAF9-69AF-1111-CBC0CBDB1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30539" t="9591" r="51032" b="64329"/>
            <a:stretch/>
          </p:blipFill>
          <p:spPr>
            <a:xfrm>
              <a:off x="7366654" y="3741874"/>
              <a:ext cx="1958419" cy="1481918"/>
            </a:xfrm>
            <a:prstGeom prst="rect">
              <a:avLst/>
            </a:prstGeom>
            <a:scene3d>
              <a:camera prst="orthographicFront">
                <a:rot lat="600000" lon="600000" rev="0"/>
              </a:camera>
              <a:lightRig rig="threePt" dir="t"/>
            </a:scene3d>
          </p:spPr>
        </p:pic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82348A9-FF45-CF6F-86F7-D6C752B41AAF}"/>
              </a:ext>
            </a:extLst>
          </p:cNvPr>
          <p:cNvCxnSpPr>
            <a:cxnSpLocks/>
          </p:cNvCxnSpPr>
          <p:nvPr/>
        </p:nvCxnSpPr>
        <p:spPr>
          <a:xfrm>
            <a:off x="6281795" y="3513759"/>
            <a:ext cx="1226072" cy="920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6BD8998-6D22-C82B-29CE-8E3D14B2785B}"/>
              </a:ext>
            </a:extLst>
          </p:cNvPr>
          <p:cNvCxnSpPr>
            <a:cxnSpLocks/>
          </p:cNvCxnSpPr>
          <p:nvPr/>
        </p:nvCxnSpPr>
        <p:spPr>
          <a:xfrm flipV="1">
            <a:off x="6379215" y="4433847"/>
            <a:ext cx="1128652" cy="11521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D0FB4D9-94C3-A7B4-7EC2-1B959DA7FF8E}"/>
              </a:ext>
            </a:extLst>
          </p:cNvPr>
          <p:cNvCxnSpPr>
            <a:cxnSpLocks/>
          </p:cNvCxnSpPr>
          <p:nvPr/>
        </p:nvCxnSpPr>
        <p:spPr>
          <a:xfrm>
            <a:off x="9559072" y="4433847"/>
            <a:ext cx="1035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E717717-BD55-6723-7227-A670F5E32327}"/>
              </a:ext>
            </a:extLst>
          </p:cNvPr>
          <p:cNvSpPr txBox="1"/>
          <p:nvPr/>
        </p:nvSpPr>
        <p:spPr>
          <a:xfrm>
            <a:off x="10388606" y="4003715"/>
            <a:ext cx="180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Transformation</a:t>
            </a:r>
          </a:p>
          <a:p>
            <a:pPr algn="ctr"/>
            <a:r>
              <a:rPr lang="en-US" altLang="zh-TW" dirty="0"/>
              <a:t>Matrix</a:t>
            </a:r>
            <a:endParaRPr lang="en-US" altLang="zh-TW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2855422-B988-220D-C369-53E6FAEEE29E}"/>
              </a:ext>
            </a:extLst>
          </p:cNvPr>
          <p:cNvSpPr txBox="1"/>
          <p:nvPr/>
        </p:nvSpPr>
        <p:spPr>
          <a:xfrm>
            <a:off x="9175309" y="3629562"/>
            <a:ext cx="180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least-squares problem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2813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1C7EF-4EE8-45F8-9FE1-BE4E4668A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435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c) Volumetric Integration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78B06-90FB-47E7-B5D1-D3B2AB0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5" y="972457"/>
            <a:ext cx="10716127" cy="5885543"/>
          </a:xfrm>
        </p:spPr>
        <p:txBody>
          <a:bodyPr/>
          <a:lstStyle/>
          <a:p>
            <a:pPr algn="l"/>
            <a:r>
              <a:rPr lang="en-US" altLang="zh-TW" dirty="0"/>
              <a:t>Kinect Fusion update the 3D voxels according the current camera position and vertex depth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90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393</Words>
  <Application>Microsoft Office PowerPoint</Application>
  <PresentationFormat>寬螢幕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Cambria Math</vt:lpstr>
      <vt:lpstr>Office 佈景主題</vt:lpstr>
      <vt:lpstr>“Kinect Fusion: HW Implementation and Acceleration of a Dense SLAM Algorithm” Final Report</vt:lpstr>
      <vt:lpstr>Kinect Fusion</vt:lpstr>
      <vt:lpstr>Kinect Fusion SW Implementation</vt:lpstr>
      <vt:lpstr>a) Depth Map Conversion – Bilateral Filter Kernel</vt:lpstr>
      <vt:lpstr>a) Depth Map Conversion – Half Sample Kernel</vt:lpstr>
      <vt:lpstr>a) Depth Map Conversion – Depth 2 Vertex</vt:lpstr>
      <vt:lpstr>a) Depth Map Conversion – Vertex 2 Normal</vt:lpstr>
      <vt:lpstr>b) Camera Tracking – ICP Algorithm</vt:lpstr>
      <vt:lpstr>c) Volumetric Integration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“Kinect Fusion: HW Implementation and Acceleration of Dense SLAM algorithm” Final Report</dc:title>
  <dc:creator>User</dc:creator>
  <cp:lastModifiedBy>承澔 李</cp:lastModifiedBy>
  <cp:revision>14</cp:revision>
  <dcterms:created xsi:type="dcterms:W3CDTF">2023-08-29T07:31:19Z</dcterms:created>
  <dcterms:modified xsi:type="dcterms:W3CDTF">2023-08-29T09:04:25Z</dcterms:modified>
</cp:coreProperties>
</file>