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764F-DFF8-4094-8165-543E79C0422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C7944-4EC2-4A2E-B9A9-CDC1DDF33591}"/>
              </a:ext>
            </a:extLst>
          </p:cNvPr>
          <p:cNvSpPr txBox="1"/>
          <p:nvPr/>
        </p:nvSpPr>
        <p:spPr>
          <a:xfrm>
            <a:off x="313660" y="223284"/>
            <a:ext cx="544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CB3EF-4FB1-4DB5-B339-D24D6F6B9C07}"/>
              </a:ext>
            </a:extLst>
          </p:cNvPr>
          <p:cNvSpPr txBox="1"/>
          <p:nvPr/>
        </p:nvSpPr>
        <p:spPr>
          <a:xfrm>
            <a:off x="313660" y="1057940"/>
            <a:ext cx="83518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</a:t>
            </a:r>
            <a:r>
              <a:rPr lang="en-US" dirty="0"/>
              <a:t> Nielsen Answers Syndicated</a:t>
            </a:r>
          </a:p>
          <a:p>
            <a:br>
              <a:rPr lang="en-US" dirty="0"/>
            </a:br>
            <a:r>
              <a:rPr lang="en-US" b="1" dirty="0"/>
              <a:t># of files:</a:t>
            </a:r>
            <a:r>
              <a:rPr lang="en-US" dirty="0"/>
              <a:t> 6</a:t>
            </a:r>
          </a:p>
          <a:p>
            <a:endParaRPr lang="en-US" dirty="0"/>
          </a:p>
          <a:p>
            <a:r>
              <a:rPr lang="en-US" b="1" dirty="0"/>
              <a:t>Dimensions:</a:t>
            </a:r>
          </a:p>
          <a:p>
            <a:r>
              <a:rPr lang="en-US" dirty="0"/>
              <a:t>	Categories: 15</a:t>
            </a:r>
          </a:p>
          <a:p>
            <a:r>
              <a:rPr lang="en-US" dirty="0"/>
              <a:t>	Segments: 143</a:t>
            </a:r>
          </a:p>
          <a:p>
            <a:pPr lvl="2"/>
            <a:r>
              <a:rPr lang="en-US" sz="1400" i="1" dirty="0"/>
              <a:t>*List of Categories &amp; Segment on slide 2</a:t>
            </a:r>
            <a:endParaRPr lang="en-US" dirty="0"/>
          </a:p>
          <a:p>
            <a:r>
              <a:rPr lang="en-US" dirty="0"/>
              <a:t>	Time periods: 2016, 2017, 2018</a:t>
            </a:r>
          </a:p>
          <a:p>
            <a:r>
              <a:rPr lang="en-US" dirty="0"/>
              <a:t>	Markets: State level</a:t>
            </a:r>
          </a:p>
          <a:p>
            <a:r>
              <a:rPr lang="en-US" dirty="0"/>
              <a:t>	Metrics: $, $ YA, Units, Units YA, Promo $, Promo $ YA, No Promo $, No Promo $ YA</a:t>
            </a:r>
          </a:p>
          <a:p>
            <a:endParaRPr lang="en-US" dirty="0"/>
          </a:p>
          <a:p>
            <a:r>
              <a:rPr lang="en-US" b="1" dirty="0"/>
              <a:t># of Rows: </a:t>
            </a:r>
            <a:r>
              <a:rPr lang="en-US" dirty="0"/>
              <a:t>32,000</a:t>
            </a:r>
          </a:p>
          <a:p>
            <a:endParaRPr lang="en-US" dirty="0"/>
          </a:p>
          <a:p>
            <a:r>
              <a:rPr lang="en-US" b="1" dirty="0"/>
              <a:t># of Data Points: </a:t>
            </a:r>
            <a:r>
              <a:rPr lang="en-US" dirty="0"/>
              <a:t>653,581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C7944-4EC2-4A2E-B9A9-CDC1DDF33591}"/>
              </a:ext>
            </a:extLst>
          </p:cNvPr>
          <p:cNvSpPr txBox="1"/>
          <p:nvPr/>
        </p:nvSpPr>
        <p:spPr>
          <a:xfrm>
            <a:off x="313660" y="191386"/>
            <a:ext cx="544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Set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08EE3-C46A-47A9-AD6F-A8D8221B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9" y="1000037"/>
            <a:ext cx="2052459" cy="2519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9776F-08EA-4A12-AD18-36DB989A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72" y="1000037"/>
            <a:ext cx="6621959" cy="41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C7944-4EC2-4A2E-B9A9-CDC1DDF33591}"/>
              </a:ext>
            </a:extLst>
          </p:cNvPr>
          <p:cNvSpPr txBox="1"/>
          <p:nvPr/>
        </p:nvSpPr>
        <p:spPr>
          <a:xfrm>
            <a:off x="313660" y="223284"/>
            <a:ext cx="544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Cleansing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CB3EF-4FB1-4DB5-B339-D24D6F6B9C07}"/>
              </a:ext>
            </a:extLst>
          </p:cNvPr>
          <p:cNvSpPr txBox="1"/>
          <p:nvPr/>
        </p:nvSpPr>
        <p:spPr>
          <a:xfrm>
            <a:off x="313660" y="1041991"/>
            <a:ext cx="8351874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Merged all 6 files together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Adjusted formatting so that I could later create calculations: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Changed data type of several columns from Object to Float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Removed commas from values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Filled NA with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Dropped two columns as they are irrelevant/ inaccurate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Renamed columns for an easier 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Created calculations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Exported new file to excel</a:t>
            </a:r>
          </a:p>
        </p:txBody>
      </p:sp>
    </p:spTree>
    <p:extLst>
      <p:ext uri="{BB962C8B-B14F-4D97-AF65-F5344CB8AC3E}">
        <p14:creationId xmlns:p14="http://schemas.microsoft.com/office/powerpoint/2010/main" val="47132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C7944-4EC2-4A2E-B9A9-CDC1DDF33591}"/>
              </a:ext>
            </a:extLst>
          </p:cNvPr>
          <p:cNvSpPr txBox="1"/>
          <p:nvPr/>
        </p:nvSpPr>
        <p:spPr>
          <a:xfrm>
            <a:off x="313659" y="223284"/>
            <a:ext cx="801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Cleansing Overview (</a:t>
            </a:r>
            <a:r>
              <a:rPr lang="en-US" sz="4000" b="1" dirty="0" err="1"/>
              <a:t>dtype</a:t>
            </a:r>
            <a:r>
              <a:rPr lang="en-US" sz="4000" b="1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E24DD5-6302-40F4-A0EC-1605D183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0" y="973654"/>
            <a:ext cx="4553412" cy="4910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3D631-92EC-413B-BB3B-F5F22C06A4BD}"/>
              </a:ext>
            </a:extLst>
          </p:cNvPr>
          <p:cNvSpPr/>
          <p:nvPr/>
        </p:nvSpPr>
        <p:spPr>
          <a:xfrm>
            <a:off x="313660" y="1031358"/>
            <a:ext cx="4369982" cy="24933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8C3A06-D562-4E61-8514-52790DAC9F8A}"/>
              </a:ext>
            </a:extLst>
          </p:cNvPr>
          <p:cNvCxnSpPr/>
          <p:nvPr/>
        </p:nvCxnSpPr>
        <p:spPr>
          <a:xfrm flipH="1">
            <a:off x="4867072" y="2280683"/>
            <a:ext cx="134501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ED3D5D-D6BB-4E34-B5DE-29C582C0200E}"/>
              </a:ext>
            </a:extLst>
          </p:cNvPr>
          <p:cNvSpPr/>
          <p:nvPr/>
        </p:nvSpPr>
        <p:spPr>
          <a:xfrm>
            <a:off x="313660" y="3524694"/>
            <a:ext cx="4369982" cy="235965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A2C675-ACED-465B-8D4A-1E86D640EE79}"/>
              </a:ext>
            </a:extLst>
          </p:cNvPr>
          <p:cNvCxnSpPr/>
          <p:nvPr/>
        </p:nvCxnSpPr>
        <p:spPr>
          <a:xfrm flipH="1">
            <a:off x="4867072" y="4543646"/>
            <a:ext cx="134501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BE3CDC-CF6A-49D9-9F12-DE5F29BCD25C}"/>
              </a:ext>
            </a:extLst>
          </p:cNvPr>
          <p:cNvSpPr txBox="1"/>
          <p:nvPr/>
        </p:nvSpPr>
        <p:spPr>
          <a:xfrm>
            <a:off x="6395521" y="1954859"/>
            <a:ext cx="249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Metrics/Fields exported from Nielsen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17231-7348-4BC3-A68A-259407B8C6FE}"/>
              </a:ext>
            </a:extLst>
          </p:cNvPr>
          <p:cNvSpPr txBox="1"/>
          <p:nvPr/>
        </p:nvSpPr>
        <p:spPr>
          <a:xfrm>
            <a:off x="6395521" y="4220480"/>
            <a:ext cx="249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Metrics created via Python</a:t>
            </a:r>
          </a:p>
        </p:txBody>
      </p:sp>
    </p:spTree>
    <p:extLst>
      <p:ext uri="{BB962C8B-B14F-4D97-AF65-F5344CB8AC3E}">
        <p14:creationId xmlns:p14="http://schemas.microsoft.com/office/powerpoint/2010/main" val="386134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C7944-4EC2-4A2E-B9A9-CDC1DDF33591}"/>
              </a:ext>
            </a:extLst>
          </p:cNvPr>
          <p:cNvSpPr txBox="1"/>
          <p:nvPr/>
        </p:nvSpPr>
        <p:spPr>
          <a:xfrm>
            <a:off x="313660" y="223284"/>
            <a:ext cx="825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of questions that we can answer with cleansed data set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3ABC9-0FAE-4712-BB5C-8322627105D2}"/>
              </a:ext>
            </a:extLst>
          </p:cNvPr>
          <p:cNvSpPr txBox="1"/>
          <p:nvPr/>
        </p:nvSpPr>
        <p:spPr>
          <a:xfrm>
            <a:off x="313660" y="1483242"/>
            <a:ext cx="8351874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How has purchasing power increased?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How does consumer regard higher priced premium offerings?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How influential are advertisements/ promotions to consumers?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Is the market place being diluted?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Is purchasing power growth healthy or unhealthy?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Where should I price my services (only applicable if they enter consumer goods space)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685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152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Nunez, Jose [CPCUS]</dc:creator>
  <cp:lastModifiedBy>Nunez, Jose [CPCUS]</cp:lastModifiedBy>
  <cp:revision>5</cp:revision>
  <dcterms:created xsi:type="dcterms:W3CDTF">2019-04-20T16:46:50Z</dcterms:created>
  <dcterms:modified xsi:type="dcterms:W3CDTF">2019-04-20T17:31:05Z</dcterms:modified>
</cp:coreProperties>
</file>