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2" r:id="rId5"/>
    <p:sldId id="258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0813-EEFA-4FD0-A70A-19623780A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319AD-3D5F-45A7-A80E-7BEA7B70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E9A4-66A6-4A01-9455-BB0F043F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4E1F-1308-4AF9-88CB-22AF7C81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13DC-3D73-40EB-99E8-E8A196F0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3350-D813-4EE6-A5CD-41B96415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AC026-EE76-4058-B32D-EC00D1F95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5479-6BB0-46CE-A3BD-FE63A259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9CE0-E396-4B4D-8747-49DAEDBA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033A-A171-4B6F-94DD-58C3C6F3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8C6B2-6A7C-453C-BD36-6649BD4EB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F223F-0397-4F3D-AA44-8DC3CF20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6513-39EB-4919-B0E5-10FB20DB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7007-BDC2-49DE-8A78-82AFC2A6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1106-28A6-4E70-88B0-B50F4E26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2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6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5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1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0D59-1A7E-4AEB-AE01-E3DE932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C465-DBA5-407B-B7C2-006346D3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D8CA1-E68F-4A30-9CC4-58EF2944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E09D-4575-423F-A098-45197E6A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76CA-1DFF-4FB0-891B-FDED401A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6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1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0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4E07-7207-44BE-8036-6E07F42C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4E9C4-6F28-456A-879E-188014C1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7FCB-F075-4725-BBB3-53974F52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41F1-7AC0-434D-A893-B965B2A9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30C3-4447-430A-966D-E703121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76D9-C9CA-4E68-A545-557A31F2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0CDD-AA94-4E11-9913-E72E8DBF2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5E1AF-3640-445B-8AF9-5278AA4D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68587-28F4-492C-A949-275A777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A7C1-9713-4561-ADEF-4CBD9224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C9892-A928-4B80-9036-02085A2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4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0D3D-367A-4C6E-BF10-83549251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63FBE-6E93-45EC-B659-750E09B5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EB16-DFF1-4B9A-8EFF-91C32DAC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52E28-A3AF-4439-8223-6FBAB5014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5346-63A7-45E1-8A9C-E8B1B206E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215D0-D071-487B-89C1-2E8C7D27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520D6-DD71-4A8B-BDD3-6989182A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8A6EF-9E7E-4354-9420-8001403E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FB34-0CA2-498B-A568-AEE1ACC5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F7B4F-5EDB-4E5A-A4D4-63159B7C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564AD-D5CA-4F90-B004-17D49051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713D1-D296-4AAF-B19E-7FCB036D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E2E42-ABEE-4151-A152-816279B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90AC1-F8CA-4D30-8E7D-E26285C0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CFE54-565B-415F-B279-FAC913FC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11A7-1F20-4549-8792-B80CFD75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2057-2204-452E-A233-C3DC80E4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D941F-E462-4CCC-89CC-954C7F8D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81AA9-A147-482E-BBF1-66230390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5E39-21AD-4965-9157-0FAC0151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B413-556F-4B52-941A-6EEB0DF2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EFC7-9A91-423D-8A07-62275BBC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158E4-2A3B-421E-B02D-21D20BC98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3890B-B3A8-402D-893D-22837031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F4AE7-89C4-4CF4-96AA-558FDA26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CCD6E-8FD7-40A9-BC6D-F1652D3A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E3F9-B5F8-4E55-AE42-09EA39F0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CCAFF-11F9-44EE-8268-D020B9E6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6B6D-CDAD-41ED-BFFB-25769ED6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4E62-6D65-4BC8-BE2D-11F2C7A19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A1A3-06A5-4469-940E-F5D8492288E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AA05-D2D2-4D35-9DAB-16E53E4D9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D652-BEF7-43DB-AC1E-436471AB1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1E1-6023-4CC2-899D-974F1F0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764F-DFF8-4094-8165-543E79C042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469041-1298-4BEB-8A6C-44E3E52E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DFE17-1582-41EA-B749-46A082FF6117}"/>
              </a:ext>
            </a:extLst>
          </p:cNvPr>
          <p:cNvSpPr txBox="1"/>
          <p:nvPr/>
        </p:nvSpPr>
        <p:spPr>
          <a:xfrm>
            <a:off x="0" y="543606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Entrepreneur Consulting LLC.</a:t>
            </a:r>
          </a:p>
          <a:p>
            <a:pPr algn="ctr"/>
            <a:r>
              <a:rPr lang="en-US" sz="2000" dirty="0" err="1"/>
              <a:t>Charleen</a:t>
            </a:r>
            <a:r>
              <a:rPr lang="en-US" sz="2000" dirty="0"/>
              <a:t> - Alicia - Janie - Jose</a:t>
            </a:r>
          </a:p>
        </p:txBody>
      </p:sp>
    </p:spTree>
    <p:extLst>
      <p:ext uri="{BB962C8B-B14F-4D97-AF65-F5344CB8AC3E}">
        <p14:creationId xmlns:p14="http://schemas.microsoft.com/office/powerpoint/2010/main" val="36259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22D197-A09F-4501-8524-1943E2791ABF}"/>
              </a:ext>
            </a:extLst>
          </p:cNvPr>
          <p:cNvSpPr/>
          <p:nvPr/>
        </p:nvSpPr>
        <p:spPr>
          <a:xfrm>
            <a:off x="2776756" y="3533891"/>
            <a:ext cx="2374084" cy="3020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1AA816-E98F-4B3D-8D9D-E94C0A15B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2" t="3086" b="29442"/>
          <a:stretch/>
        </p:blipFill>
        <p:spPr>
          <a:xfrm>
            <a:off x="3104459" y="3815547"/>
            <a:ext cx="1902696" cy="24560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FCDC30-8449-418F-90E5-4B7F5975CF48}"/>
              </a:ext>
            </a:extLst>
          </p:cNvPr>
          <p:cNvSpPr/>
          <p:nvPr/>
        </p:nvSpPr>
        <p:spPr>
          <a:xfrm>
            <a:off x="201336" y="218113"/>
            <a:ext cx="2374084" cy="3020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9549F-E549-4876-AFB4-57BD74C02DD5}"/>
              </a:ext>
            </a:extLst>
          </p:cNvPr>
          <p:cNvSpPr/>
          <p:nvPr/>
        </p:nvSpPr>
        <p:spPr>
          <a:xfrm>
            <a:off x="323816" y="3140009"/>
            <a:ext cx="1427759" cy="27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Charleen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A761F6-DA2A-448B-8857-C657084517F6}"/>
              </a:ext>
            </a:extLst>
          </p:cNvPr>
          <p:cNvSpPr/>
          <p:nvPr/>
        </p:nvSpPr>
        <p:spPr>
          <a:xfrm>
            <a:off x="2776756" y="218113"/>
            <a:ext cx="2374084" cy="3020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079D53-8E43-4B1F-854C-8C29B8AAAFDF}"/>
              </a:ext>
            </a:extLst>
          </p:cNvPr>
          <p:cNvSpPr/>
          <p:nvPr/>
        </p:nvSpPr>
        <p:spPr>
          <a:xfrm>
            <a:off x="201336" y="3533891"/>
            <a:ext cx="2374084" cy="3020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38C488-0D47-4075-A21E-73A761428165}"/>
              </a:ext>
            </a:extLst>
          </p:cNvPr>
          <p:cNvSpPr/>
          <p:nvPr/>
        </p:nvSpPr>
        <p:spPr>
          <a:xfrm>
            <a:off x="3612952" y="3140009"/>
            <a:ext cx="1427759" cy="27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Alicia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DE988-19E6-4EE3-B90A-970017D00227}"/>
              </a:ext>
            </a:extLst>
          </p:cNvPr>
          <p:cNvSpPr/>
          <p:nvPr/>
        </p:nvSpPr>
        <p:spPr>
          <a:xfrm>
            <a:off x="323816" y="6399996"/>
            <a:ext cx="1427759" cy="27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Janie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C98A80-14B4-4C1D-B697-9EDABD932290}"/>
              </a:ext>
            </a:extLst>
          </p:cNvPr>
          <p:cNvSpPr/>
          <p:nvPr/>
        </p:nvSpPr>
        <p:spPr>
          <a:xfrm>
            <a:off x="3612952" y="6399995"/>
            <a:ext cx="1427759" cy="27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Jose</a:t>
            </a:r>
          </a:p>
        </p:txBody>
      </p:sp>
      <p:pic>
        <p:nvPicPr>
          <p:cNvPr id="1026" name="Picture 2" descr="Image result for business icon">
            <a:extLst>
              <a:ext uri="{FF2B5EF4-FFF2-40B4-BE49-F238E27FC236}">
                <a16:creationId xmlns:a16="http://schemas.microsoft.com/office/drawing/2014/main" id="{DB890537-DB3C-4684-9FF0-17CE25615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23" y="2905212"/>
            <a:ext cx="1170134" cy="117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2607F1-24A3-4D96-B333-289EAF0B54A7}"/>
              </a:ext>
            </a:extLst>
          </p:cNvPr>
          <p:cNvSpPr txBox="1"/>
          <p:nvPr/>
        </p:nvSpPr>
        <p:spPr>
          <a:xfrm>
            <a:off x="5469621" y="360727"/>
            <a:ext cx="3473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Our Vision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43431-52E7-4A49-9BD6-864138D4E7CE}"/>
              </a:ext>
            </a:extLst>
          </p:cNvPr>
          <p:cNvSpPr txBox="1"/>
          <p:nvPr/>
        </p:nvSpPr>
        <p:spPr>
          <a:xfrm>
            <a:off x="5413506" y="2591819"/>
            <a:ext cx="347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Capabilities Used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D76B2-7EC5-4550-BB8F-74C8EEE82096}"/>
              </a:ext>
            </a:extLst>
          </p:cNvPr>
          <p:cNvSpPr txBox="1"/>
          <p:nvPr/>
        </p:nvSpPr>
        <p:spPr>
          <a:xfrm>
            <a:off x="5471730" y="1158899"/>
            <a:ext cx="3473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To become the premier strategic business planning tool for aspiring &amp; existing entrepreneurs.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24B042-DACA-445A-ACB4-00EB52F841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9574" y="3429000"/>
            <a:ext cx="1774403" cy="920555"/>
          </a:xfrm>
          <a:prstGeom prst="rect">
            <a:avLst/>
          </a:prstGeom>
        </p:spPr>
      </p:pic>
      <p:pic>
        <p:nvPicPr>
          <p:cNvPr id="1028" name="Picture 4" descr="Image result for python language">
            <a:extLst>
              <a:ext uri="{FF2B5EF4-FFF2-40B4-BE49-F238E27FC236}">
                <a16:creationId xmlns:a16="http://schemas.microsoft.com/office/drawing/2014/main" id="{D34171F5-FECB-4234-8295-F79881A3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77" y="3668770"/>
            <a:ext cx="1868686" cy="6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80C4A5-0B79-4493-81C5-F86270E7E96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5654" y="4553614"/>
            <a:ext cx="856217" cy="8339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545572F-6930-479D-9165-E6DF5993A13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7394" y="4604590"/>
            <a:ext cx="797493" cy="782966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BF161782-41C4-41BC-9B3E-FECF0D53F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8320" y="4539727"/>
            <a:ext cx="809911" cy="809911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D153DCE3-27CD-414F-B87D-626B336B7E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9176" y="5879086"/>
            <a:ext cx="1309172" cy="400934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0B45330B-F11D-4AB3-8783-81B39CD2062A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3639" y="5732877"/>
            <a:ext cx="609024" cy="609024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1F374349-59D2-4F25-B1E5-AE8115E6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9904" y="5879086"/>
            <a:ext cx="1475975" cy="4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C7944-4EC2-4A2E-B9A9-CDC1DDF33591}"/>
              </a:ext>
            </a:extLst>
          </p:cNvPr>
          <p:cNvSpPr txBox="1"/>
          <p:nvPr/>
        </p:nvSpPr>
        <p:spPr>
          <a:xfrm>
            <a:off x="0" y="140715"/>
            <a:ext cx="91067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Entrepreneur Consulting LLC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Journey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9D0E8-C9A7-48C4-B4C4-6AE1256A7506}"/>
              </a:ext>
            </a:extLst>
          </p:cNvPr>
          <p:cNvSpPr/>
          <p:nvPr/>
        </p:nvSpPr>
        <p:spPr>
          <a:xfrm>
            <a:off x="970220" y="1218996"/>
            <a:ext cx="7203560" cy="3343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develops a potential business idea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E1B6B9-2E28-4BDF-B362-32BBD3F9E7A7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4571998" y="1553342"/>
            <a:ext cx="2" cy="2753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44E7E5-46A8-4139-8274-9B50324F600E}"/>
              </a:ext>
            </a:extLst>
          </p:cNvPr>
          <p:cNvSpPr/>
          <p:nvPr/>
        </p:nvSpPr>
        <p:spPr>
          <a:xfrm>
            <a:off x="970218" y="1828703"/>
            <a:ext cx="7203560" cy="350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begins business planning process &amp; seeks for resources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009B85-F698-4575-A102-A5D057306321}"/>
              </a:ext>
            </a:extLst>
          </p:cNvPr>
          <p:cNvCxnSpPr>
            <a:cxnSpLocks/>
          </p:cNvCxnSpPr>
          <p:nvPr/>
        </p:nvCxnSpPr>
        <p:spPr>
          <a:xfrm>
            <a:off x="4589721" y="3000817"/>
            <a:ext cx="3545" cy="19948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107AA4-70C9-4D9D-BC6C-234980A67E1F}"/>
              </a:ext>
            </a:extLst>
          </p:cNvPr>
          <p:cNvSpPr/>
          <p:nvPr/>
        </p:nvSpPr>
        <p:spPr>
          <a:xfrm>
            <a:off x="987941" y="3200303"/>
            <a:ext cx="7203560" cy="329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 offered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AD4CFC-FB4A-4439-A76A-766789DB731A}"/>
              </a:ext>
            </a:extLst>
          </p:cNvPr>
          <p:cNvGrpSpPr/>
          <p:nvPr/>
        </p:nvGrpSpPr>
        <p:grpSpPr>
          <a:xfrm>
            <a:off x="2378148" y="3541629"/>
            <a:ext cx="4423146" cy="593758"/>
            <a:chOff x="2381693" y="4419493"/>
            <a:chExt cx="4423146" cy="59375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B51B1-1BBE-42AE-8A0D-66AEB6684B35}"/>
                </a:ext>
              </a:extLst>
            </p:cNvPr>
            <p:cNvCxnSpPr>
              <a:cxnSpLocks/>
            </p:cNvCxnSpPr>
            <p:nvPr/>
          </p:nvCxnSpPr>
          <p:spPr>
            <a:xfrm>
              <a:off x="4593266" y="4419493"/>
              <a:ext cx="0" cy="35087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B4F0C-3ACF-409A-8B07-F102040E62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693" y="4748996"/>
              <a:ext cx="221157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3A4174-9144-4831-A8DE-BD2E75194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3266" y="4748996"/>
              <a:ext cx="221157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957FA3-62FB-454D-A233-27CFBAA1A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693" y="4748996"/>
              <a:ext cx="1" cy="26425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9898CB-87DC-4F56-A8BB-FF21CEF8C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837" y="4748995"/>
              <a:ext cx="1" cy="26425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D6A6A55-3484-4641-AB6D-D2A055A81662}"/>
              </a:ext>
            </a:extLst>
          </p:cNvPr>
          <p:cNvSpPr/>
          <p:nvPr/>
        </p:nvSpPr>
        <p:spPr>
          <a:xfrm>
            <a:off x="680484" y="4135386"/>
            <a:ext cx="3258874" cy="411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Entrepreneurs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422EB-9324-4751-91EF-32EC997E404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571998" y="2173755"/>
            <a:ext cx="2" cy="25431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93DE0-1BBA-419C-A4C2-016C16950094}"/>
              </a:ext>
            </a:extLst>
          </p:cNvPr>
          <p:cNvSpPr/>
          <p:nvPr/>
        </p:nvSpPr>
        <p:spPr>
          <a:xfrm>
            <a:off x="970218" y="2428065"/>
            <a:ext cx="7203560" cy="572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Entrepreneur Consulting LLC provides services new/ existing entrepreneurs seeking to grow business through strategic business planning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7B7F1C-3A73-4011-9B68-F53C1F87CD50}"/>
              </a:ext>
            </a:extLst>
          </p:cNvPr>
          <p:cNvSpPr/>
          <p:nvPr/>
        </p:nvSpPr>
        <p:spPr>
          <a:xfrm>
            <a:off x="5436781" y="4135386"/>
            <a:ext cx="3258874" cy="411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Existing Entrepreneurs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48DC86-A359-43F3-8266-1D5E6BE9CFB0}"/>
              </a:ext>
            </a:extLst>
          </p:cNvPr>
          <p:cNvSpPr/>
          <p:nvPr/>
        </p:nvSpPr>
        <p:spPr>
          <a:xfrm>
            <a:off x="680484" y="4791525"/>
            <a:ext cx="3258874" cy="848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based application that will help them develop optimal 4 P’s of marketing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B19D7-C587-415F-8587-0CC93875972A}"/>
              </a:ext>
            </a:extLst>
          </p:cNvPr>
          <p:cNvCxnSpPr>
            <a:cxnSpLocks/>
          </p:cNvCxnSpPr>
          <p:nvPr/>
        </p:nvCxnSpPr>
        <p:spPr>
          <a:xfrm flipH="1">
            <a:off x="2392323" y="4537215"/>
            <a:ext cx="2" cy="25431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B8C24D-19A4-4BE5-B68A-B509E38EDA1E}"/>
              </a:ext>
            </a:extLst>
          </p:cNvPr>
          <p:cNvCxnSpPr>
            <a:cxnSpLocks/>
          </p:cNvCxnSpPr>
          <p:nvPr/>
        </p:nvCxnSpPr>
        <p:spPr>
          <a:xfrm flipH="1">
            <a:off x="6801292" y="4546404"/>
            <a:ext cx="2" cy="25431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6A3B36-C040-4188-84E4-837C51684B2C}"/>
              </a:ext>
            </a:extLst>
          </p:cNvPr>
          <p:cNvSpPr/>
          <p:nvPr/>
        </p:nvSpPr>
        <p:spPr>
          <a:xfrm>
            <a:off x="5436781" y="4804647"/>
            <a:ext cx="3258874" cy="848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Ongoing weekly report that provides market landscape 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44E5C-8078-45B6-8010-9B28A4E6DB16}"/>
              </a:ext>
            </a:extLst>
          </p:cNvPr>
          <p:cNvSpPr/>
          <p:nvPr/>
        </p:nvSpPr>
        <p:spPr>
          <a:xfrm>
            <a:off x="461882" y="940677"/>
            <a:ext cx="8233766" cy="890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2B820B-55C4-430D-88DF-D8F3F8972ABF}"/>
              </a:ext>
            </a:extLst>
          </p:cNvPr>
          <p:cNvSpPr/>
          <p:nvPr/>
        </p:nvSpPr>
        <p:spPr>
          <a:xfrm>
            <a:off x="448352" y="1529957"/>
            <a:ext cx="7884672" cy="87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4E4AF-33A3-4CE7-80DC-CE316D8B86A8}"/>
              </a:ext>
            </a:extLst>
          </p:cNvPr>
          <p:cNvSpPr/>
          <p:nvPr/>
        </p:nvSpPr>
        <p:spPr>
          <a:xfrm>
            <a:off x="317158" y="2378361"/>
            <a:ext cx="8523213" cy="80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F2A21-9A6A-4E16-8122-47EFE63ED61E}"/>
              </a:ext>
            </a:extLst>
          </p:cNvPr>
          <p:cNvSpPr/>
          <p:nvPr/>
        </p:nvSpPr>
        <p:spPr>
          <a:xfrm>
            <a:off x="461882" y="3112316"/>
            <a:ext cx="8364960" cy="3099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29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933429-D46B-4ACF-9582-3723ADA4A17A}"/>
              </a:ext>
            </a:extLst>
          </p:cNvPr>
          <p:cNvSpPr/>
          <p:nvPr/>
        </p:nvSpPr>
        <p:spPr>
          <a:xfrm>
            <a:off x="116049" y="1046527"/>
            <a:ext cx="4362275" cy="49327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F8E8418-7274-4209-B6E2-34F8211359F1}"/>
              </a:ext>
            </a:extLst>
          </p:cNvPr>
          <p:cNvSpPr/>
          <p:nvPr/>
        </p:nvSpPr>
        <p:spPr>
          <a:xfrm>
            <a:off x="4665678" y="1046527"/>
            <a:ext cx="4362275" cy="49327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CA0C7D-7467-40CB-A574-6B63F32B6823}"/>
              </a:ext>
            </a:extLst>
          </p:cNvPr>
          <p:cNvSpPr txBox="1"/>
          <p:nvPr/>
        </p:nvSpPr>
        <p:spPr>
          <a:xfrm>
            <a:off x="176167" y="109306"/>
            <a:ext cx="3473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Our Approach</a:t>
            </a: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4808FA54-69A3-4DB6-95D7-D8FEE75CAC49}"/>
              </a:ext>
            </a:extLst>
          </p:cNvPr>
          <p:cNvSpPr/>
          <p:nvPr/>
        </p:nvSpPr>
        <p:spPr>
          <a:xfrm>
            <a:off x="3548541" y="2573323"/>
            <a:ext cx="1979802" cy="18791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1055E7-092D-43D1-8923-3350484D3845}"/>
              </a:ext>
            </a:extLst>
          </p:cNvPr>
          <p:cNvSpPr/>
          <p:nvPr/>
        </p:nvSpPr>
        <p:spPr>
          <a:xfrm>
            <a:off x="774301" y="5721899"/>
            <a:ext cx="3107281" cy="51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Cleansing &amp; Prep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568E75-C2AE-4AF6-8AD1-B54C0DC892B7}"/>
              </a:ext>
            </a:extLst>
          </p:cNvPr>
          <p:cNvSpPr/>
          <p:nvPr/>
        </p:nvSpPr>
        <p:spPr>
          <a:xfrm>
            <a:off x="5293176" y="5721899"/>
            <a:ext cx="3107281" cy="51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8AB43-61F8-4BFA-81AC-6767525E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410" y="2044568"/>
            <a:ext cx="4303551" cy="3042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F95408-DA5D-42D1-9C29-71F79CD0DC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4345" y="1728132"/>
            <a:ext cx="3310206" cy="33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1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E68114-506B-4BDD-AB2D-D5244B953577}"/>
              </a:ext>
            </a:extLst>
          </p:cNvPr>
          <p:cNvSpPr/>
          <p:nvPr/>
        </p:nvSpPr>
        <p:spPr>
          <a:xfrm>
            <a:off x="1692086" y="1064266"/>
            <a:ext cx="4096318" cy="160343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CA0C7D-7467-40CB-A574-6B63F32B6823}"/>
              </a:ext>
            </a:extLst>
          </p:cNvPr>
          <p:cNvSpPr txBox="1"/>
          <p:nvPr/>
        </p:nvSpPr>
        <p:spPr>
          <a:xfrm>
            <a:off x="176167" y="109306"/>
            <a:ext cx="6233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Sources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CBD285-6EB5-47F8-8A81-D476C4F2D715}"/>
              </a:ext>
            </a:extLst>
          </p:cNvPr>
          <p:cNvSpPr/>
          <p:nvPr/>
        </p:nvSpPr>
        <p:spPr>
          <a:xfrm>
            <a:off x="176167" y="1054916"/>
            <a:ext cx="2148979" cy="16187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709077-6BA1-49FD-BA4A-6E6644B4BCDE}"/>
              </a:ext>
            </a:extLst>
          </p:cNvPr>
          <p:cNvSpPr/>
          <p:nvPr/>
        </p:nvSpPr>
        <p:spPr>
          <a:xfrm>
            <a:off x="1692086" y="2785407"/>
            <a:ext cx="4096318" cy="160343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63C68B-2E25-4321-9E88-3B488A9AC4AE}"/>
              </a:ext>
            </a:extLst>
          </p:cNvPr>
          <p:cNvSpPr/>
          <p:nvPr/>
        </p:nvSpPr>
        <p:spPr>
          <a:xfrm>
            <a:off x="176167" y="2776057"/>
            <a:ext cx="2148979" cy="16187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6BAC94-DFEC-4B3B-AAE2-93408596619D}"/>
              </a:ext>
            </a:extLst>
          </p:cNvPr>
          <p:cNvSpPr/>
          <p:nvPr/>
        </p:nvSpPr>
        <p:spPr>
          <a:xfrm>
            <a:off x="1692086" y="4534336"/>
            <a:ext cx="4096318" cy="160343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E38A12-2E13-417A-B1E3-4A45C3A4107F}"/>
              </a:ext>
            </a:extLst>
          </p:cNvPr>
          <p:cNvSpPr/>
          <p:nvPr/>
        </p:nvSpPr>
        <p:spPr>
          <a:xfrm>
            <a:off x="176167" y="4524986"/>
            <a:ext cx="2148979" cy="16187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745B48-AF2F-4B2C-A392-4D1F23437F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358" y="1438860"/>
            <a:ext cx="1832596" cy="649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3D0B8-7415-4194-86BE-9FE572B932E5}"/>
              </a:ext>
            </a:extLst>
          </p:cNvPr>
          <p:cNvSpPr txBox="1"/>
          <p:nvPr/>
        </p:nvSpPr>
        <p:spPr>
          <a:xfrm>
            <a:off x="2600783" y="1232639"/>
            <a:ext cx="30282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Nielsen Syndicated Data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30,000+ rows of data</a:t>
            </a:r>
          </a:p>
          <a:p>
            <a:pPr marL="742950" lvl="1" indent="-285750">
              <a:buFontTx/>
              <a:buChar char="-"/>
            </a:pPr>
            <a:r>
              <a:rPr lang="en-US" sz="1500" dirty="0"/>
              <a:t>650,000+ data points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Three years worth of data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150+ categories by state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0F52F0-D06F-4359-91BB-7D1EDF37FF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4345" y="1267860"/>
            <a:ext cx="1528894" cy="15288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5EAEA5-BC1B-4CD5-B697-ACF1EDB616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8792" y="1983135"/>
            <a:ext cx="1528894" cy="15288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710583-57F1-4942-B90B-D778B69AD0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4572" y="2796754"/>
            <a:ext cx="1528894" cy="15288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4B2CE7-83C9-40D1-A6A9-CFC24DD1FF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8792" y="3462857"/>
            <a:ext cx="1528894" cy="15288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4579C6-42E5-4DC7-9D2C-384D025018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54579" y="4476999"/>
            <a:ext cx="1528894" cy="15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7CA0C7D-7467-40CB-A574-6B63F32B6823}"/>
              </a:ext>
            </a:extLst>
          </p:cNvPr>
          <p:cNvSpPr txBox="1"/>
          <p:nvPr/>
        </p:nvSpPr>
        <p:spPr>
          <a:xfrm>
            <a:off x="176167" y="109306"/>
            <a:ext cx="6233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Cleansing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8CED7-33E7-41C2-832E-CACF74673C26}"/>
              </a:ext>
            </a:extLst>
          </p:cNvPr>
          <p:cNvSpPr/>
          <p:nvPr/>
        </p:nvSpPr>
        <p:spPr>
          <a:xfrm>
            <a:off x="377506" y="973123"/>
            <a:ext cx="8229600" cy="3286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Insert Image/ Screenshot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5F3A4-9E32-4015-BDC9-50C919D577C9}"/>
              </a:ext>
            </a:extLst>
          </p:cNvPr>
          <p:cNvSpPr txBox="1"/>
          <p:nvPr/>
        </p:nvSpPr>
        <p:spPr>
          <a:xfrm>
            <a:off x="176166" y="4447384"/>
            <a:ext cx="8615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i="1" dirty="0"/>
              <a:t>Looped through “x” amount of files and consolidated data into 1 file</a:t>
            </a:r>
          </a:p>
          <a:p>
            <a:pPr marL="342900" indent="-342900">
              <a:buFontTx/>
              <a:buChar char="-"/>
            </a:pPr>
            <a:r>
              <a:rPr lang="en-US" sz="2000" i="1" dirty="0"/>
              <a:t>Removed </a:t>
            </a:r>
            <a:r>
              <a:rPr lang="en-US" sz="2000" i="1" dirty="0" err="1"/>
              <a:t>NaN</a:t>
            </a:r>
            <a:r>
              <a:rPr lang="en-US" sz="2000" i="1" dirty="0"/>
              <a:t> values from dataset</a:t>
            </a:r>
          </a:p>
          <a:p>
            <a:pPr marL="342900" indent="-342900">
              <a:buFontTx/>
              <a:buChar char="-"/>
            </a:pPr>
            <a:r>
              <a:rPr lang="en-US" sz="2000" i="1" dirty="0"/>
              <a:t>Created calculations (% Change &amp; Index) versus year ago</a:t>
            </a:r>
          </a:p>
          <a:p>
            <a:pPr marL="342900" indent="-342900">
              <a:buFontTx/>
              <a:buChar char="-"/>
            </a:pPr>
            <a:r>
              <a:rPr lang="en-US" sz="2000" i="1" dirty="0"/>
              <a:t>Removed formatting </a:t>
            </a:r>
          </a:p>
          <a:p>
            <a:pPr marL="342900" indent="-342900">
              <a:buFontTx/>
              <a:buChar char="-"/>
            </a:pPr>
            <a:r>
              <a:rPr lang="en-US" sz="2000" i="1" dirty="0"/>
              <a:t>Etc.</a:t>
            </a:r>
          </a:p>
          <a:p>
            <a:pPr marL="342900" indent="-342900">
              <a:buFontTx/>
              <a:buChar char="-"/>
            </a:pPr>
            <a:r>
              <a:rPr lang="en-US" sz="2000" i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2549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7CA0C7D-7467-40CB-A574-6B63F32B6823}"/>
              </a:ext>
            </a:extLst>
          </p:cNvPr>
          <p:cNvSpPr txBox="1"/>
          <p:nvPr/>
        </p:nvSpPr>
        <p:spPr>
          <a:xfrm>
            <a:off x="176167" y="109306"/>
            <a:ext cx="6233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Loading to 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8CED7-33E7-41C2-832E-CACF74673C26}"/>
              </a:ext>
            </a:extLst>
          </p:cNvPr>
          <p:cNvSpPr/>
          <p:nvPr/>
        </p:nvSpPr>
        <p:spPr>
          <a:xfrm>
            <a:off x="360728" y="973123"/>
            <a:ext cx="8229600" cy="2455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Insert Image/ Screenshot of cleansed </a:t>
            </a:r>
            <a:r>
              <a:rPr lang="en-US" dirty="0" err="1">
                <a:solidFill>
                  <a:sysClr val="windowText" lastClr="000000"/>
                </a:solidFill>
              </a:rPr>
              <a:t>dataframe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E3BF7A5-233E-4C82-81FD-36AEB6088DEC}"/>
              </a:ext>
            </a:extLst>
          </p:cNvPr>
          <p:cNvSpPr/>
          <p:nvPr/>
        </p:nvSpPr>
        <p:spPr>
          <a:xfrm rot="10800000">
            <a:off x="360728" y="3615655"/>
            <a:ext cx="8229600" cy="52850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2F0F4-CC0A-4E66-B88A-E9E877C219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154" y="4465038"/>
            <a:ext cx="6744747" cy="18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7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7CA0C7D-7467-40CB-A574-6B63F32B6823}"/>
              </a:ext>
            </a:extLst>
          </p:cNvPr>
          <p:cNvSpPr txBox="1"/>
          <p:nvPr/>
        </p:nvSpPr>
        <p:spPr>
          <a:xfrm>
            <a:off x="176167" y="109306"/>
            <a:ext cx="6233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Loading to 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8CED7-33E7-41C2-832E-CACF74673C26}"/>
              </a:ext>
            </a:extLst>
          </p:cNvPr>
          <p:cNvSpPr/>
          <p:nvPr/>
        </p:nvSpPr>
        <p:spPr>
          <a:xfrm>
            <a:off x="360728" y="973123"/>
            <a:ext cx="8229600" cy="5217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Insert screenshot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359918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187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Nunez, Jose [CPCUS]</dc:creator>
  <cp:lastModifiedBy>Nunez, Jose [CPCUS]</cp:lastModifiedBy>
  <cp:revision>9</cp:revision>
  <dcterms:created xsi:type="dcterms:W3CDTF">2019-04-25T18:32:01Z</dcterms:created>
  <dcterms:modified xsi:type="dcterms:W3CDTF">2019-04-25T20:12:56Z</dcterms:modified>
</cp:coreProperties>
</file>