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164" r:id="rId2"/>
    <p:sldId id="1163" r:id="rId3"/>
    <p:sldId id="1166" r:id="rId4"/>
    <p:sldId id="1167" r:id="rId5"/>
    <p:sldId id="1165" r:id="rId6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 userDrawn="1">
          <p15:clr>
            <a:srgbClr val="A4A3A4"/>
          </p15:clr>
        </p15:guide>
        <p15:guide id="2" orient="horz" pos="315" userDrawn="1">
          <p15:clr>
            <a:srgbClr val="A4A3A4"/>
          </p15:clr>
        </p15:guide>
        <p15:guide id="3" orient="horz" pos="3359" userDrawn="1">
          <p15:clr>
            <a:srgbClr val="A4A3A4"/>
          </p15:clr>
        </p15:guide>
        <p15:guide id="4" orient="horz" pos="1912" userDrawn="1">
          <p15:clr>
            <a:srgbClr val="A4A3A4"/>
          </p15:clr>
        </p15:guide>
        <p15:guide id="5" orient="horz" pos="636" userDrawn="1">
          <p15:clr>
            <a:srgbClr val="A4A3A4"/>
          </p15:clr>
        </p15:guide>
        <p15:guide id="6" orient="horz" pos="3267" userDrawn="1">
          <p15:clr>
            <a:srgbClr val="A4A3A4"/>
          </p15:clr>
        </p15:guide>
        <p15:guide id="7" orient="horz" pos="3497" userDrawn="1">
          <p15:clr>
            <a:srgbClr val="A4A3A4"/>
          </p15:clr>
        </p15:guide>
        <p15:guide id="8" pos="3316" userDrawn="1">
          <p15:clr>
            <a:srgbClr val="A4A3A4"/>
          </p15:clr>
        </p15:guide>
        <p15:guide id="9" pos="3413" userDrawn="1">
          <p15:clr>
            <a:srgbClr val="A4A3A4"/>
          </p15:clr>
        </p15:guide>
        <p15:guide id="10" pos="1968" userDrawn="1">
          <p15:clr>
            <a:srgbClr val="A4A3A4"/>
          </p15:clr>
        </p15:guide>
        <p15:guide id="11" pos="6059" userDrawn="1">
          <p15:clr>
            <a:srgbClr val="A4A3A4"/>
          </p15:clr>
        </p15:guide>
        <p15:guide id="12" pos="2061" userDrawn="1">
          <p15:clr>
            <a:srgbClr val="A4A3A4"/>
          </p15:clr>
        </p15:guide>
        <p15:guide id="13" pos="4009" userDrawn="1">
          <p15:clr>
            <a:srgbClr val="A4A3A4"/>
          </p15:clr>
        </p15:guide>
        <p15:guide id="14" pos="4106" userDrawn="1">
          <p15:clr>
            <a:srgbClr val="A4A3A4"/>
          </p15:clr>
        </p15:guide>
        <p15:guide id="15" pos="4683" userDrawn="1">
          <p15:clr>
            <a:srgbClr val="A4A3A4"/>
          </p15:clr>
        </p15:guide>
        <p15:guide id="16" pos="4792" userDrawn="1">
          <p15:clr>
            <a:srgbClr val="A4A3A4"/>
          </p15:clr>
        </p15:guide>
        <p15:guide id="17" pos="5350" userDrawn="1">
          <p15:clr>
            <a:srgbClr val="A4A3A4"/>
          </p15:clr>
        </p15:guide>
        <p15:guide id="18" pos="5460" userDrawn="1">
          <p15:clr>
            <a:srgbClr val="A4A3A4"/>
          </p15:clr>
        </p15:guide>
        <p15:guide id="19" pos="669" userDrawn="1">
          <p15:clr>
            <a:srgbClr val="A4A3A4"/>
          </p15:clr>
        </p15:guide>
        <p15:guide id="20" pos="2740" userDrawn="1">
          <p15:clr>
            <a:srgbClr val="A4A3A4"/>
          </p15:clr>
        </p15:guide>
        <p15:guide id="21" pos="2642" userDrawn="1">
          <p15:clr>
            <a:srgbClr val="A4A3A4"/>
          </p15:clr>
        </p15:guide>
        <p15:guide id="22" pos="77" userDrawn="1">
          <p15:clr>
            <a:srgbClr val="A4A3A4"/>
          </p15:clr>
        </p15:guide>
        <p15:guide id="23" pos="1288" userDrawn="1">
          <p15:clr>
            <a:srgbClr val="A4A3A4"/>
          </p15:clr>
        </p15:guide>
        <p15:guide id="24" pos="13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9F4"/>
    <a:srgbClr val="649500"/>
    <a:srgbClr val="269126"/>
    <a:srgbClr val="86DA8C"/>
    <a:srgbClr val="2988CE"/>
    <a:srgbClr val="7286CB"/>
    <a:srgbClr val="86D98C"/>
    <a:srgbClr val="D62728"/>
    <a:srgbClr val="A9E78D"/>
    <a:srgbClr val="1EA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7"/>
    <p:restoredTop sz="80923"/>
  </p:normalViewPr>
  <p:slideViewPr>
    <p:cSldViewPr snapToGrid="0" snapToObjects="1" showGuides="1">
      <p:cViewPr varScale="1">
        <p:scale>
          <a:sx n="139" d="100"/>
          <a:sy n="139" d="100"/>
        </p:scale>
        <p:origin x="488" y="56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3316"/>
        <p:guide pos="3413"/>
        <p:guide pos="1968"/>
        <p:guide pos="6059"/>
        <p:guide pos="2061"/>
        <p:guide pos="4009"/>
        <p:guide pos="4106"/>
        <p:guide pos="4683"/>
        <p:guide pos="4792"/>
        <p:guide pos="5350"/>
        <p:guide pos="5460"/>
        <p:guide pos="669"/>
        <p:guide pos="2740"/>
        <p:guide pos="2642"/>
        <p:guide pos="77"/>
        <p:guide pos="1288"/>
        <p:guide pos="1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3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2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1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tiff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24"/>
          <a:stretch/>
        </p:blipFill>
        <p:spPr>
          <a:xfrm>
            <a:off x="0" y="-82973"/>
            <a:ext cx="10160000" cy="5244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000" y="2170308"/>
            <a:ext cx="9144000" cy="68719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INSIEME</a:t>
            </a:r>
            <a:br>
              <a:rPr lang="en-US" dirty="0"/>
            </a:br>
            <a:r>
              <a:rPr lang="en-US" dirty="0"/>
              <a:t>Integrated Simulations using</a:t>
            </a:r>
            <a:br>
              <a:rPr lang="en-US" dirty="0"/>
            </a:br>
            <a:r>
              <a:rPr lang="en-US" dirty="0" err="1"/>
              <a:t>Exascale</a:t>
            </a:r>
            <a:r>
              <a:rPr lang="en-US" dirty="0"/>
              <a:t> Multiphysics Ensemble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781528" y="3998913"/>
            <a:ext cx="6732764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08000" y="2996469"/>
            <a:ext cx="91440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B19C0-60F7-F141-B2AB-96134E468C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7658" t="4586" r="8748" b="6322"/>
          <a:stretch/>
        </p:blipFill>
        <p:spPr>
          <a:xfrm>
            <a:off x="4510907" y="4514227"/>
            <a:ext cx="1138188" cy="1047765"/>
          </a:xfrm>
          <a:prstGeom prst="ellipse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1945EC1-6429-3845-A34D-3B59597E2FA0}"/>
              </a:ext>
            </a:extLst>
          </p:cNvPr>
          <p:cNvSpPr txBox="1">
            <a:spLocks/>
          </p:cNvSpPr>
          <p:nvPr userDrawn="1"/>
        </p:nvSpPr>
        <p:spPr>
          <a:xfrm>
            <a:off x="196323" y="5305380"/>
            <a:ext cx="3141962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pic>
        <p:nvPicPr>
          <p:cNvPr id="9" name="Picture 8" descr="asc_logo.pdf">
            <a:extLst>
              <a:ext uri="{FF2B5EF4-FFF2-40B4-BE49-F238E27FC236}">
                <a16:creationId xmlns:a16="http://schemas.microsoft.com/office/drawing/2014/main" id="{6864FAD9-75E2-B342-9E33-A6A36A2451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7383" y="4275697"/>
            <a:ext cx="906762" cy="830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86BC6-6E47-9746-92BB-C73D4C22C7B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821715" y="4381651"/>
            <a:ext cx="3120672" cy="78037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761A66-3359-6745-8A5C-67524F285BCB}"/>
              </a:ext>
            </a:extLst>
          </p:cNvPr>
          <p:cNvSpPr txBox="1">
            <a:spLocks/>
          </p:cNvSpPr>
          <p:nvPr userDrawn="1"/>
        </p:nvSpPr>
        <p:spPr>
          <a:xfrm>
            <a:off x="196323" y="5305380"/>
            <a:ext cx="3141962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23579E6-DA93-A74D-B5D3-B4C12729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1" y="399492"/>
            <a:ext cx="8196087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36C217F-B248-F345-B65D-629D7DE2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97" y="1003777"/>
            <a:ext cx="8564291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89F8B-CFAD-A14F-A23E-8989F8F0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58" t="4586" r="8748" b="6322"/>
          <a:stretch/>
        </p:blipFill>
        <p:spPr>
          <a:xfrm>
            <a:off x="196326" y="153012"/>
            <a:ext cx="1068331" cy="983458"/>
          </a:xfrm>
          <a:prstGeom prst="ellipse">
            <a:avLst/>
          </a:prstGeom>
        </p:spPr>
      </p:pic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58C4187-0FD5-A84C-B6FD-311B6C1C3859}"/>
              </a:ext>
            </a:extLst>
          </p:cNvPr>
          <p:cNvSpPr txBox="1">
            <a:spLocks/>
          </p:cNvSpPr>
          <p:nvPr userDrawn="1"/>
        </p:nvSpPr>
        <p:spPr>
          <a:xfrm>
            <a:off x="9652000" y="4797380"/>
            <a:ext cx="5080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944" y="399492"/>
            <a:ext cx="8556626" cy="5422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061861" y="1009652"/>
            <a:ext cx="8556626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011A-96DE-7945-BFF6-041513C6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67651" y="8699"/>
            <a:ext cx="5080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6915" y="399492"/>
            <a:ext cx="8181572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054807" y="1009652"/>
            <a:ext cx="4208639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5418667" y="1009652"/>
            <a:ext cx="4199820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94971" y="399492"/>
            <a:ext cx="8123516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054198" y="1009650"/>
            <a:ext cx="8564291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1054807" y="3157014"/>
            <a:ext cx="8563681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7886" y="399492"/>
            <a:ext cx="821060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54807" y="1009652"/>
            <a:ext cx="4208639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418667" y="1009651"/>
            <a:ext cx="4199820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418667" y="3152775"/>
            <a:ext cx="4199820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93371" y="399492"/>
            <a:ext cx="8225116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054807" y="1009651"/>
            <a:ext cx="4208639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1061863" y="3156239"/>
            <a:ext cx="4201583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5418667" y="1009651"/>
            <a:ext cx="4199820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5418667" y="3156239"/>
            <a:ext cx="4199820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422401" y="399492"/>
            <a:ext cx="8196087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54197" y="1003777"/>
            <a:ext cx="8564291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711" y="5345613"/>
            <a:ext cx="940152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F2E46-AB85-5642-911E-45437735D2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7658" t="4586" r="8748" b="6322"/>
          <a:stretch/>
        </p:blipFill>
        <p:spPr>
          <a:xfrm>
            <a:off x="196326" y="153012"/>
            <a:ext cx="1068331" cy="983458"/>
          </a:xfrm>
          <a:prstGeom prst="ellipse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B3CB128-5C9B-2A41-B52F-367B331367A0}"/>
              </a:ext>
            </a:extLst>
          </p:cNvPr>
          <p:cNvSpPr txBox="1">
            <a:spLocks/>
          </p:cNvSpPr>
          <p:nvPr userDrawn="1"/>
        </p:nvSpPr>
        <p:spPr>
          <a:xfrm>
            <a:off x="324908" y="5345613"/>
            <a:ext cx="3593948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</a:rPr>
              <a:t>INSIEME - PSAAP III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7" r:id="rId2"/>
    <p:sldLayoutId id="2147483670" r:id="rId3"/>
    <p:sldLayoutId id="2147483669" r:id="rId4"/>
    <p:sldLayoutId id="2147483698" r:id="rId5"/>
    <p:sldLayoutId id="2147483675" r:id="rId6"/>
    <p:sldLayoutId id="2147483692" r:id="rId7"/>
  </p:sldLayoutIdLst>
  <p:transition spd="slow">
    <p:fade/>
  </p:transition>
  <p:hf hdr="0" ftr="0" dt="0"/>
  <p:txStyles>
    <p:titleStyle>
      <a:lvl1pPr algn="l" defTabSz="457196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196" rtl="0" eaLnBrk="1" latinLnBrk="0" hangingPunct="1">
        <a:spcBef>
          <a:spcPct val="20000"/>
        </a:spcBef>
        <a:buFont typeface="Arial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3" indent="-288923" algn="l" defTabSz="457196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69907" indent="-225423" algn="l" defTabSz="457196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391" indent="-227011" algn="l" defTabSz="457196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8875" indent="-227011" algn="l" defTabSz="457196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vidia.com/en-us/on-demand/session/gtcspring23-s5178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en-us/on-demand/session/gtcspring23-s5178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v-legate/cunumeric" TargetMode="External"/><Relationship Id="rId3" Type="http://schemas.openxmlformats.org/officeDocument/2006/relationships/hyperlink" Target="https://www.nvidia.com/en-us/on-demand/session/gtcspring23-s51789/" TargetMode="External"/><Relationship Id="rId7" Type="http://schemas.openxmlformats.org/officeDocument/2006/relationships/hyperlink" Target="https://github.com/nv-legate/legate.co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gion.stanford.edu/pdfs/legate-sparse2023.pdf" TargetMode="External"/><Relationship Id="rId5" Type="http://schemas.openxmlformats.org/officeDocument/2006/relationships/hyperlink" Target="https://legion.stanford.edu/pdfs/legate-preprint.pdf" TargetMode="External"/><Relationship Id="rId4" Type="http://schemas.openxmlformats.org/officeDocument/2006/relationships/hyperlink" Target="https://theory.stanford.edu/~aiken/LegionRetreat22/videos/04-lee.mp4" TargetMode="External"/><Relationship Id="rId9" Type="http://schemas.openxmlformats.org/officeDocument/2006/relationships/hyperlink" Target="https://nv-legate.github.io/cunumeric/23.1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4540CF-7846-3339-A714-B8C6885BB9E9}"/>
              </a:ext>
            </a:extLst>
          </p:cNvPr>
          <p:cNvSpPr/>
          <p:nvPr/>
        </p:nvSpPr>
        <p:spPr>
          <a:xfrm>
            <a:off x="3912074" y="1148556"/>
            <a:ext cx="1639357" cy="2108527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5E10DF-9950-CFAF-6EB6-7488B6BA819C}"/>
              </a:ext>
            </a:extLst>
          </p:cNvPr>
          <p:cNvSpPr/>
          <p:nvPr/>
        </p:nvSpPr>
        <p:spPr>
          <a:xfrm>
            <a:off x="2015269" y="1137981"/>
            <a:ext cx="1622975" cy="2119102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2CB22-995F-3102-3DBB-E600491BD26E}"/>
              </a:ext>
            </a:extLst>
          </p:cNvPr>
          <p:cNvSpPr/>
          <p:nvPr/>
        </p:nvSpPr>
        <p:spPr>
          <a:xfrm>
            <a:off x="2015272" y="4216987"/>
            <a:ext cx="6456403" cy="429215"/>
          </a:xfrm>
          <a:prstGeom prst="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9B04-14D1-9918-E531-3F7A065C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</a:t>
            </a:fld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FE751D-C34D-4127-09DB-786F42806E02}"/>
              </a:ext>
            </a:extLst>
          </p:cNvPr>
          <p:cNvSpPr txBox="1">
            <a:spLocks/>
          </p:cNvSpPr>
          <p:nvPr/>
        </p:nvSpPr>
        <p:spPr>
          <a:xfrm>
            <a:off x="1323645" y="1"/>
            <a:ext cx="8836355" cy="554562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Legion programming system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3D9405-394A-5E24-5914-27DAF053001F}"/>
              </a:ext>
            </a:extLst>
          </p:cNvPr>
          <p:cNvSpPr txBox="1"/>
          <p:nvPr/>
        </p:nvSpPr>
        <p:spPr>
          <a:xfrm>
            <a:off x="3465395" y="5295641"/>
            <a:ext cx="2366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22222"/>
                </a:solidFill>
              </a:rPr>
              <a:t>[1] Bauer, M., et al., </a:t>
            </a:r>
            <a:r>
              <a:rPr lang="en-US" sz="1000" i="1" dirty="0">
                <a:solidFill>
                  <a:srgbClr val="222222"/>
                </a:solidFill>
              </a:rPr>
              <a:t>SC’12,</a:t>
            </a:r>
            <a:r>
              <a:rPr lang="en-US" sz="1000" dirty="0">
                <a:solidFill>
                  <a:srgbClr val="222222"/>
                </a:solidFill>
              </a:rPr>
              <a:t> IEEE, 2012</a:t>
            </a:r>
          </a:p>
          <a:p>
            <a:r>
              <a:rPr lang="en-US" sz="1000" dirty="0">
                <a:solidFill>
                  <a:srgbClr val="222222"/>
                </a:solidFill>
              </a:rPr>
              <a:t>[2] Slaughter, E., et al., </a:t>
            </a:r>
            <a:r>
              <a:rPr lang="en-US" sz="1000" i="1" dirty="0">
                <a:solidFill>
                  <a:srgbClr val="222222"/>
                </a:solidFill>
              </a:rPr>
              <a:t>SC’15</a:t>
            </a:r>
            <a:r>
              <a:rPr lang="en-US" sz="1000" dirty="0">
                <a:solidFill>
                  <a:srgbClr val="222222"/>
                </a:solidFill>
              </a:rPr>
              <a:t>, IEEE, 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FC608-B853-A613-E884-54B610B0315C}"/>
              </a:ext>
            </a:extLst>
          </p:cNvPr>
          <p:cNvSpPr/>
          <p:nvPr/>
        </p:nvSpPr>
        <p:spPr>
          <a:xfrm>
            <a:off x="2015272" y="3285775"/>
            <a:ext cx="6474940" cy="451069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ADEDD-311F-9FF5-408C-1E776CAB113E}"/>
              </a:ext>
            </a:extLst>
          </p:cNvPr>
          <p:cNvSpPr txBox="1"/>
          <p:nvPr/>
        </p:nvSpPr>
        <p:spPr>
          <a:xfrm>
            <a:off x="3966220" y="3262444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Legion [1] (C++ API)</a:t>
            </a:r>
          </a:p>
          <a:p>
            <a:pPr algn="ctr"/>
            <a:r>
              <a:rPr lang="en-US" sz="1200" dirty="0"/>
              <a:t>(Implicit Task-based distributed computation)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5091C9-6204-7FC3-2573-7C783C086062}"/>
              </a:ext>
            </a:extLst>
          </p:cNvPr>
          <p:cNvCxnSpPr>
            <a:cxnSpLocks/>
          </p:cNvCxnSpPr>
          <p:nvPr/>
        </p:nvCxnSpPr>
        <p:spPr>
          <a:xfrm flipH="1">
            <a:off x="3625186" y="2317588"/>
            <a:ext cx="256503" cy="0"/>
          </a:xfrm>
          <a:prstGeom prst="straightConnector1">
            <a:avLst/>
          </a:prstGeom>
          <a:ln w="31750">
            <a:solidFill>
              <a:srgbClr val="D62728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4D7DA1-7238-7B0A-9D3A-DF8819108F80}"/>
              </a:ext>
            </a:extLst>
          </p:cNvPr>
          <p:cNvSpPr txBox="1"/>
          <p:nvPr/>
        </p:nvSpPr>
        <p:spPr>
          <a:xfrm>
            <a:off x="3903821" y="1117743"/>
            <a:ext cx="173299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Pygion</a:t>
            </a:r>
            <a:r>
              <a:rPr lang="en-US" sz="1600" dirty="0"/>
              <a:t> [3]</a:t>
            </a:r>
          </a:p>
          <a:p>
            <a:pPr algn="ctr"/>
            <a:r>
              <a:rPr lang="en-US" sz="1200" dirty="0"/>
              <a:t>(Legion Python API)</a:t>
            </a:r>
            <a:br>
              <a:rPr lang="en-US" sz="1200" dirty="0"/>
            </a:b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OpenMP, no 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Dynamically type-checked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Optimizations partially supported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call external Python lib. (</a:t>
            </a:r>
            <a:r>
              <a:rPr lang="en-US" sz="1200" dirty="0" err="1"/>
              <a:t>CuPy</a:t>
            </a:r>
            <a:r>
              <a:rPr lang="en-US" sz="1200" dirty="0"/>
              <a:t>, </a:t>
            </a:r>
            <a:r>
              <a:rPr lang="en-US" sz="1200" dirty="0" err="1"/>
              <a:t>Pytorch</a:t>
            </a:r>
            <a:r>
              <a:rPr lang="en-US" sz="1200" dirty="0"/>
              <a:t>, …)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6E3CD9-A63A-25E4-5FCE-6363120E7134}"/>
              </a:ext>
            </a:extLst>
          </p:cNvPr>
          <p:cNvCxnSpPr>
            <a:cxnSpLocks/>
          </p:cNvCxnSpPr>
          <p:nvPr/>
        </p:nvCxnSpPr>
        <p:spPr>
          <a:xfrm>
            <a:off x="3640281" y="2086981"/>
            <a:ext cx="271793" cy="0"/>
          </a:xfrm>
          <a:prstGeom prst="straightConnector1">
            <a:avLst/>
          </a:prstGeom>
          <a:ln w="31750">
            <a:solidFill>
              <a:srgbClr val="D62728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586C0A-355F-2C94-A779-7BB69E154C4D}"/>
              </a:ext>
            </a:extLst>
          </p:cNvPr>
          <p:cNvSpPr txBox="1"/>
          <p:nvPr/>
        </p:nvSpPr>
        <p:spPr>
          <a:xfrm>
            <a:off x="5781108" y="5298733"/>
            <a:ext cx="2847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22222"/>
                </a:solidFill>
              </a:rPr>
              <a:t>[3] Slaughter, E., et al., </a:t>
            </a:r>
            <a:r>
              <a:rPr lang="en-US" sz="1000" i="1" dirty="0">
                <a:solidFill>
                  <a:srgbClr val="222222"/>
                </a:solidFill>
              </a:rPr>
              <a:t>PAW-ATM,</a:t>
            </a:r>
            <a:r>
              <a:rPr lang="en-US" sz="1000" dirty="0">
                <a:solidFill>
                  <a:srgbClr val="222222"/>
                </a:solidFill>
              </a:rPr>
              <a:t> IEEE/ACM, 2019</a:t>
            </a:r>
          </a:p>
          <a:p>
            <a:r>
              <a:rPr lang="en-US" sz="1000" dirty="0">
                <a:solidFill>
                  <a:srgbClr val="222222"/>
                </a:solidFill>
              </a:rPr>
              <a:t>[4] Bauer, M., Garland, M., SC’19, IEEE,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F0FC3-E091-CB93-DCC5-C5843E905DF5}"/>
              </a:ext>
            </a:extLst>
          </p:cNvPr>
          <p:cNvSpPr/>
          <p:nvPr/>
        </p:nvSpPr>
        <p:spPr>
          <a:xfrm>
            <a:off x="2015272" y="3747347"/>
            <a:ext cx="6474940" cy="429215"/>
          </a:xfrm>
          <a:prstGeom prst="rect">
            <a:avLst/>
          </a:prstGeom>
          <a:solidFill>
            <a:srgbClr val="CF96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0766-0B8C-7A14-6BFF-F9AF3C43E4E8}"/>
              </a:ext>
            </a:extLst>
          </p:cNvPr>
          <p:cNvSpPr txBox="1"/>
          <p:nvPr/>
        </p:nvSpPr>
        <p:spPr>
          <a:xfrm>
            <a:off x="3920501" y="3693767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Realm</a:t>
            </a:r>
          </a:p>
          <a:p>
            <a:pPr algn="ctr"/>
            <a:r>
              <a:rPr lang="en-US" sz="1200" dirty="0"/>
              <a:t>(Explicit Task-based distributed computation)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FB64F-27BF-428C-2935-E4DA27342BFE}"/>
              </a:ext>
            </a:extLst>
          </p:cNvPr>
          <p:cNvSpPr txBox="1"/>
          <p:nvPr/>
        </p:nvSpPr>
        <p:spPr>
          <a:xfrm>
            <a:off x="4615814" y="4169985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GASNet</a:t>
            </a:r>
            <a:r>
              <a:rPr lang="en-US" sz="1600" dirty="0"/>
              <a:t>-EX</a:t>
            </a:r>
          </a:p>
          <a:p>
            <a:pPr algn="ctr"/>
            <a:r>
              <a:rPr lang="en-US" sz="1200" dirty="0"/>
              <a:t>(Communication layer)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B09D71-BFC4-935A-9A92-E0850BDDFD77}"/>
              </a:ext>
            </a:extLst>
          </p:cNvPr>
          <p:cNvSpPr/>
          <p:nvPr/>
        </p:nvSpPr>
        <p:spPr>
          <a:xfrm>
            <a:off x="5825260" y="1812746"/>
            <a:ext cx="2664952" cy="1439195"/>
          </a:xfrm>
          <a:prstGeom prst="rect">
            <a:avLst/>
          </a:prstGeom>
          <a:solidFill>
            <a:srgbClr val="1EAA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05D046-0A0D-97DF-4083-819F373662C2}"/>
              </a:ext>
            </a:extLst>
          </p:cNvPr>
          <p:cNvSpPr txBox="1"/>
          <p:nvPr/>
        </p:nvSpPr>
        <p:spPr>
          <a:xfrm>
            <a:off x="1971063" y="1124541"/>
            <a:ext cx="177464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Regent [2]</a:t>
            </a:r>
          </a:p>
          <a:p>
            <a:pPr algn="ctr"/>
            <a:r>
              <a:rPr lang="en-US" sz="1200" dirty="0"/>
              <a:t>(Legion language)</a:t>
            </a:r>
            <a:br>
              <a:rPr lang="en-US" sz="1200" dirty="0"/>
            </a:b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Sequential semantics, type system ensures program correctness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Lua/Terra metaprogramming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CPUs + GPUs (NV/AMD/INTEL)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Static optimizations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756D6-6B6F-843F-EAF7-23176FAB8D1F}"/>
              </a:ext>
            </a:extLst>
          </p:cNvPr>
          <p:cNvSpPr txBox="1"/>
          <p:nvPr/>
        </p:nvSpPr>
        <p:spPr>
          <a:xfrm>
            <a:off x="5806073" y="1825106"/>
            <a:ext cx="26561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Legate [4]</a:t>
            </a:r>
            <a:br>
              <a:rPr lang="en-US" sz="16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Framework for building composable Legion 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Higher-level of abstraction (e.g. Legate Stores, Legate tasks, 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B531AC-EA4E-1AAC-A0D8-00F185C1687B}"/>
              </a:ext>
            </a:extLst>
          </p:cNvPr>
          <p:cNvSpPr/>
          <p:nvPr/>
        </p:nvSpPr>
        <p:spPr>
          <a:xfrm>
            <a:off x="5825260" y="1104861"/>
            <a:ext cx="1302458" cy="674050"/>
          </a:xfrm>
          <a:prstGeom prst="rect">
            <a:avLst/>
          </a:prstGeom>
          <a:solidFill>
            <a:srgbClr val="A9E7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F6413-59E6-944B-557A-27DEEB42E087}"/>
              </a:ext>
            </a:extLst>
          </p:cNvPr>
          <p:cNvSpPr txBox="1"/>
          <p:nvPr/>
        </p:nvSpPr>
        <p:spPr>
          <a:xfrm>
            <a:off x="5861365" y="1073420"/>
            <a:ext cx="123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Cunumeric</a:t>
            </a:r>
            <a:br>
              <a:rPr lang="en-US" sz="1600" dirty="0"/>
            </a:br>
            <a:r>
              <a:rPr lang="en-US" sz="1200" dirty="0"/>
              <a:t>(</a:t>
            </a:r>
            <a:r>
              <a:rPr lang="en-US" sz="1200" dirty="0" err="1"/>
              <a:t>Numpy</a:t>
            </a:r>
            <a:r>
              <a:rPr lang="en-US" sz="1200" dirty="0"/>
              <a:t> drop-in replacement)</a:t>
            </a:r>
            <a:endParaRPr lang="en-US" sz="1600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8366FB-ED2D-8EDD-0E01-C5CCD005ED87}"/>
              </a:ext>
            </a:extLst>
          </p:cNvPr>
          <p:cNvSpPr/>
          <p:nvPr/>
        </p:nvSpPr>
        <p:spPr>
          <a:xfrm>
            <a:off x="1697785" y="1104861"/>
            <a:ext cx="225631" cy="30505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37A38990-29EE-BA54-3717-6BDE16061656}"/>
              </a:ext>
            </a:extLst>
          </p:cNvPr>
          <p:cNvSpPr/>
          <p:nvPr/>
        </p:nvSpPr>
        <p:spPr>
          <a:xfrm>
            <a:off x="1743405" y="4233854"/>
            <a:ext cx="180011" cy="4292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C7F10A3B-05A6-97EC-3F9C-27BFC395CA2F}"/>
              </a:ext>
            </a:extLst>
          </p:cNvPr>
          <p:cNvSpPr/>
          <p:nvPr/>
        </p:nvSpPr>
        <p:spPr>
          <a:xfrm flipH="1">
            <a:off x="8594289" y="1130432"/>
            <a:ext cx="179803" cy="2129057"/>
          </a:xfrm>
          <a:prstGeom prst="leftBrace">
            <a:avLst>
              <a:gd name="adj1" fmla="val 8333"/>
              <a:gd name="adj2" fmla="val 4961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C87586-4251-18EF-4625-2215DB3EEC18}"/>
              </a:ext>
            </a:extLst>
          </p:cNvPr>
          <p:cNvSpPr txBox="1"/>
          <p:nvPr/>
        </p:nvSpPr>
        <p:spPr>
          <a:xfrm>
            <a:off x="452763" y="1962256"/>
            <a:ext cx="1165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Prof. Aiken (Stanford), Elliott Slaughter (SLAC), Sandia, LANL, 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473FFF-530A-89BE-D50C-2837D1A51B16}"/>
              </a:ext>
            </a:extLst>
          </p:cNvPr>
          <p:cNvSpPr txBox="1"/>
          <p:nvPr/>
        </p:nvSpPr>
        <p:spPr>
          <a:xfrm>
            <a:off x="330825" y="4309961"/>
            <a:ext cx="140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LBNL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390489-F378-269D-B46E-D0A59EB00811}"/>
              </a:ext>
            </a:extLst>
          </p:cNvPr>
          <p:cNvSpPr txBox="1"/>
          <p:nvPr/>
        </p:nvSpPr>
        <p:spPr>
          <a:xfrm rot="5400000">
            <a:off x="8612389" y="2064320"/>
            <a:ext cx="62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Nvidia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7B10FE-5367-F8D5-2AFE-D29F827248F3}"/>
              </a:ext>
            </a:extLst>
          </p:cNvPr>
          <p:cNvCxnSpPr>
            <a:cxnSpLocks/>
          </p:cNvCxnSpPr>
          <p:nvPr/>
        </p:nvCxnSpPr>
        <p:spPr>
          <a:xfrm flipV="1">
            <a:off x="9153934" y="1148556"/>
            <a:ext cx="0" cy="3497646"/>
          </a:xfrm>
          <a:prstGeom prst="straightConnector1">
            <a:avLst/>
          </a:prstGeom>
          <a:ln w="31750">
            <a:solidFill>
              <a:srgbClr val="D62728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FDC136A-17C8-67E9-84BB-908C26174B86}"/>
              </a:ext>
            </a:extLst>
          </p:cNvPr>
          <p:cNvSpPr>
            <a:spLocks/>
          </p:cNvSpPr>
          <p:nvPr/>
        </p:nvSpPr>
        <p:spPr>
          <a:xfrm>
            <a:off x="9108214" y="3416970"/>
            <a:ext cx="91440" cy="91440"/>
          </a:xfrm>
          <a:prstGeom prst="ellipse">
            <a:avLst/>
          </a:prstGeom>
          <a:solidFill>
            <a:srgbClr val="D627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FE03D5-C437-ED00-E48C-A25DFB3DF114}"/>
              </a:ext>
            </a:extLst>
          </p:cNvPr>
          <p:cNvSpPr>
            <a:spLocks/>
          </p:cNvSpPr>
          <p:nvPr/>
        </p:nvSpPr>
        <p:spPr>
          <a:xfrm>
            <a:off x="9108214" y="2173813"/>
            <a:ext cx="91440" cy="91440"/>
          </a:xfrm>
          <a:prstGeom prst="ellipse">
            <a:avLst/>
          </a:prstGeom>
          <a:solidFill>
            <a:srgbClr val="D627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3A8022-00EB-14A0-C726-B3971917DDA9}"/>
              </a:ext>
            </a:extLst>
          </p:cNvPr>
          <p:cNvSpPr txBox="1"/>
          <p:nvPr/>
        </p:nvSpPr>
        <p:spPr>
          <a:xfrm>
            <a:off x="9173121" y="3246799"/>
            <a:ext cx="97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Low-level, </a:t>
            </a:r>
            <a:r>
              <a:rPr lang="en-US" sz="1400" b="1" dirty="0"/>
              <a:t>verbose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CE8779-A27F-380C-65C4-966057AC51B2}"/>
              </a:ext>
            </a:extLst>
          </p:cNvPr>
          <p:cNvSpPr txBox="1"/>
          <p:nvPr/>
        </p:nvSpPr>
        <p:spPr>
          <a:xfrm>
            <a:off x="9136298" y="1978175"/>
            <a:ext cx="101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High-level, </a:t>
            </a:r>
            <a:r>
              <a:rPr lang="en-US" sz="1400" b="1" dirty="0"/>
              <a:t>compact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836A36B-A479-AED8-C27A-62AC40DC8D25}"/>
              </a:ext>
            </a:extLst>
          </p:cNvPr>
          <p:cNvSpPr/>
          <p:nvPr/>
        </p:nvSpPr>
        <p:spPr>
          <a:xfrm>
            <a:off x="7173438" y="1092771"/>
            <a:ext cx="1298241" cy="674050"/>
          </a:xfrm>
          <a:prstGeom prst="rect">
            <a:avLst/>
          </a:prstGeom>
          <a:solidFill>
            <a:srgbClr val="A9E7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74C260-9DDF-AA3A-DAFD-346316A7F8F7}"/>
              </a:ext>
            </a:extLst>
          </p:cNvPr>
          <p:cNvSpPr txBox="1"/>
          <p:nvPr/>
        </p:nvSpPr>
        <p:spPr>
          <a:xfrm>
            <a:off x="7110029" y="1048063"/>
            <a:ext cx="1406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legate.sparse</a:t>
            </a:r>
            <a:endParaRPr lang="en-US" sz="16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scipy.sparse</a:t>
            </a:r>
            <a:r>
              <a:rPr lang="en-US" sz="1200" dirty="0"/>
              <a:t> drop-in replacement)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76BC6-59D9-5E23-D6FD-0FA015569660}"/>
              </a:ext>
            </a:extLst>
          </p:cNvPr>
          <p:cNvSpPr/>
          <p:nvPr/>
        </p:nvSpPr>
        <p:spPr>
          <a:xfrm>
            <a:off x="5781108" y="1048063"/>
            <a:ext cx="2735637" cy="22090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095F3-D3EB-7AE3-0A62-0FD34A33E3A5}"/>
              </a:ext>
            </a:extLst>
          </p:cNvPr>
          <p:cNvSpPr/>
          <p:nvPr/>
        </p:nvSpPr>
        <p:spPr>
          <a:xfrm>
            <a:off x="5749000" y="1068798"/>
            <a:ext cx="2735637" cy="220902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9B04-14D1-9918-E531-3F7A065C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</a:t>
            </a:fld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FE751D-C34D-4127-09DB-786F42806E02}"/>
              </a:ext>
            </a:extLst>
          </p:cNvPr>
          <p:cNvSpPr txBox="1">
            <a:spLocks/>
          </p:cNvSpPr>
          <p:nvPr/>
        </p:nvSpPr>
        <p:spPr>
          <a:xfrm>
            <a:off x="1323645" y="1"/>
            <a:ext cx="8836355" cy="554562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Legate and </a:t>
            </a:r>
            <a:r>
              <a:rPr lang="en-US" sz="2200" dirty="0" err="1"/>
              <a:t>CUnumeric</a:t>
            </a:r>
            <a:endParaRPr lang="en-US" sz="2200" dirty="0"/>
          </a:p>
        </p:txBody>
      </p:sp>
      <p:pic>
        <p:nvPicPr>
          <p:cNvPr id="7" name="Picture 6" descr="A diagram of a program&#10;&#10;Description automatically generated">
            <a:extLst>
              <a:ext uri="{FF2B5EF4-FFF2-40B4-BE49-F238E27FC236}">
                <a16:creationId xmlns:a16="http://schemas.microsoft.com/office/drawing/2014/main" id="{0B852B7C-4478-B08F-2E78-3F873F8A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61" y="1187612"/>
            <a:ext cx="4537761" cy="3039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01375-580D-9493-6194-830A3122863D}"/>
              </a:ext>
            </a:extLst>
          </p:cNvPr>
          <p:cNvSpPr txBox="1"/>
          <p:nvPr/>
        </p:nvSpPr>
        <p:spPr>
          <a:xfrm>
            <a:off x="1204061" y="4227472"/>
            <a:ext cx="4267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</a:rPr>
              <a:t>Credits: </a:t>
            </a:r>
            <a:r>
              <a:rPr lang="en-US" sz="1000" dirty="0" err="1">
                <a:solidFill>
                  <a:srgbClr val="222222"/>
                </a:solidFill>
              </a:rPr>
              <a:t>Wonchan</a:t>
            </a:r>
            <a:r>
              <a:rPr lang="en-US" sz="1000" dirty="0">
                <a:solidFill>
                  <a:srgbClr val="222222"/>
                </a:solidFill>
              </a:rPr>
              <a:t> Lee, Nvidia GTC 2023</a:t>
            </a:r>
          </a:p>
          <a:p>
            <a:pPr algn="ctr"/>
            <a:r>
              <a:rPr lang="en-US" sz="1000" dirty="0">
                <a:solidFill>
                  <a:srgbClr val="222222"/>
                </a:solidFill>
              </a:rPr>
              <a:t>(</a:t>
            </a:r>
            <a:r>
              <a:rPr lang="en-US" sz="1000" dirty="0">
                <a:solidFill>
                  <a:srgbClr val="222222"/>
                </a:solidFill>
                <a:hlinkClick r:id="rId4"/>
              </a:rPr>
              <a:t>https://www.nvidia.com/en-us/on-demand/session/gtcspring23-s51789/</a:t>
            </a:r>
            <a:r>
              <a:rPr lang="en-US" sz="1000" dirty="0">
                <a:solidFill>
                  <a:srgbClr val="222222"/>
                </a:solidFill>
              </a:rPr>
              <a:t>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CF5F6A1-3CE1-EA98-00E7-BD11B75E5F36}"/>
              </a:ext>
            </a:extLst>
          </p:cNvPr>
          <p:cNvSpPr/>
          <p:nvPr/>
        </p:nvSpPr>
        <p:spPr>
          <a:xfrm rot="10800000">
            <a:off x="5741822" y="3449074"/>
            <a:ext cx="520052" cy="303539"/>
          </a:xfrm>
          <a:prstGeom prst="rightArrow">
            <a:avLst/>
          </a:prstGeom>
          <a:solidFill>
            <a:srgbClr val="56C9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B87B5CF6-27A6-A982-7E3E-54B7058B1D20}"/>
              </a:ext>
            </a:extLst>
          </p:cNvPr>
          <p:cNvSpPr txBox="1"/>
          <p:nvPr/>
        </p:nvSpPr>
        <p:spPr>
          <a:xfrm>
            <a:off x="6386863" y="3281076"/>
            <a:ext cx="3671538" cy="63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>
                <a:ea typeface="Arial" charset="0"/>
                <a:cs typeface="Arial" charset="0"/>
              </a:rPr>
              <a:t>Framework for writing </a:t>
            </a:r>
            <a:r>
              <a:rPr lang="en-US" sz="1600" b="1" dirty="0">
                <a:ea typeface="Arial" charset="0"/>
                <a:cs typeface="Arial" charset="0"/>
              </a:rPr>
              <a:t>composable</a:t>
            </a:r>
            <a:r>
              <a:rPr lang="en-US" sz="1600" dirty="0">
                <a:ea typeface="Arial" charset="0"/>
                <a:cs typeface="Arial" charset="0"/>
              </a:rPr>
              <a:t> </a:t>
            </a:r>
            <a:r>
              <a:rPr lang="en-US" sz="1600" u="sng" dirty="0">
                <a:ea typeface="Arial" charset="0"/>
                <a:cs typeface="Arial" charset="0"/>
              </a:rPr>
              <a:t>Legion libraries</a:t>
            </a:r>
            <a:r>
              <a:rPr lang="en-US" sz="1600" dirty="0">
                <a:ea typeface="Arial" charset="0"/>
                <a:cs typeface="Arial" charset="0"/>
              </a:rPr>
              <a:t> (for library developers)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D868BE4-17A2-1960-F26C-1B8C95037C61}"/>
              </a:ext>
            </a:extLst>
          </p:cNvPr>
          <p:cNvSpPr/>
          <p:nvPr/>
        </p:nvSpPr>
        <p:spPr>
          <a:xfrm rot="10800000">
            <a:off x="5741822" y="2124427"/>
            <a:ext cx="520052" cy="303539"/>
          </a:xfrm>
          <a:prstGeom prst="rightArrow">
            <a:avLst/>
          </a:prstGeom>
          <a:solidFill>
            <a:srgbClr val="56C9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D2703767-93A1-82A2-EE2E-C8C714976913}"/>
              </a:ext>
            </a:extLst>
          </p:cNvPr>
          <p:cNvSpPr txBox="1"/>
          <p:nvPr/>
        </p:nvSpPr>
        <p:spPr>
          <a:xfrm>
            <a:off x="6386863" y="1815364"/>
            <a:ext cx="3671538" cy="92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>
                <a:ea typeface="Arial" charset="0"/>
                <a:cs typeface="Arial" charset="0"/>
              </a:rPr>
              <a:t>Legate-based drop-in replacements for popular python libraries (for application developers </a:t>
            </a: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 this demo</a:t>
            </a:r>
            <a:r>
              <a:rPr lang="en-US" sz="1600" dirty="0">
                <a:ea typeface="Arial" charset="0"/>
                <a:cs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6805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9B04-14D1-9918-E531-3F7A065C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</a:t>
            </a:fld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FE751D-C34D-4127-09DB-786F42806E02}"/>
              </a:ext>
            </a:extLst>
          </p:cNvPr>
          <p:cNvSpPr txBox="1">
            <a:spLocks/>
          </p:cNvSpPr>
          <p:nvPr/>
        </p:nvSpPr>
        <p:spPr>
          <a:xfrm>
            <a:off x="1323645" y="1"/>
            <a:ext cx="8836355" cy="554562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Legate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BE894A1-D1CA-E752-AA63-59B52E27D278}"/>
              </a:ext>
            </a:extLst>
          </p:cNvPr>
          <p:cNvSpPr txBox="1"/>
          <p:nvPr/>
        </p:nvSpPr>
        <p:spPr>
          <a:xfrm>
            <a:off x="1237063" y="673589"/>
            <a:ext cx="8836355" cy="148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a typeface="Arial" charset="0"/>
                <a:cs typeface="Arial" charset="0"/>
              </a:rPr>
              <a:t>How does Legate achieve true composability?</a:t>
            </a:r>
            <a:br>
              <a:rPr lang="en-US" sz="1600" dirty="0">
                <a:ea typeface="Arial" charset="0"/>
                <a:cs typeface="Arial" charset="0"/>
              </a:rPr>
            </a:b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 Relies on </a:t>
            </a:r>
            <a:r>
              <a:rPr lang="en-US" sz="1600" b="1" dirty="0">
                <a:ea typeface="Arial" charset="0"/>
                <a:cs typeface="Arial" charset="0"/>
                <a:sym typeface="Wingdings" pitchFamily="2" charset="2"/>
              </a:rPr>
              <a:t>Legate Stores</a:t>
            </a: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 to hold data containers  mapped to Legion region fields or Legion futures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        Impose partitioning constraints at the task level  the runtime decides when stores need to be repartitioned or can be reused</a:t>
            </a:r>
            <a:endParaRPr lang="en-US" sz="1600" dirty="0">
              <a:ea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40356-EECA-8E6B-8696-70C1F42F685B}"/>
              </a:ext>
            </a:extLst>
          </p:cNvPr>
          <p:cNvSpPr txBox="1"/>
          <p:nvPr/>
        </p:nvSpPr>
        <p:spPr>
          <a:xfrm>
            <a:off x="666645" y="4158844"/>
            <a:ext cx="4267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</a:rPr>
              <a:t>Credits: </a:t>
            </a:r>
            <a:r>
              <a:rPr lang="en-US" sz="1000" dirty="0" err="1">
                <a:solidFill>
                  <a:srgbClr val="222222"/>
                </a:solidFill>
              </a:rPr>
              <a:t>Wonchan</a:t>
            </a:r>
            <a:r>
              <a:rPr lang="en-US" sz="1000" dirty="0">
                <a:solidFill>
                  <a:srgbClr val="222222"/>
                </a:solidFill>
              </a:rPr>
              <a:t> Lee, Nvidia GTC 2023</a:t>
            </a:r>
          </a:p>
          <a:p>
            <a:pPr algn="ctr"/>
            <a:r>
              <a:rPr lang="en-US" sz="1000" dirty="0">
                <a:solidFill>
                  <a:srgbClr val="222222"/>
                </a:solidFill>
              </a:rPr>
              <a:t>(</a:t>
            </a:r>
            <a:r>
              <a:rPr lang="en-US" sz="1000" dirty="0">
                <a:solidFill>
                  <a:srgbClr val="222222"/>
                </a:solidFill>
                <a:hlinkClick r:id="rId3"/>
              </a:rPr>
              <a:t>https://www.nvidia.com/en-us/on-demand/session/gtcspring23-s51789/</a:t>
            </a:r>
            <a:r>
              <a:rPr lang="en-US" sz="1000" dirty="0">
                <a:solidFill>
                  <a:srgbClr val="222222"/>
                </a:solidFill>
              </a:rPr>
              <a:t>)</a:t>
            </a:r>
          </a:p>
        </p:txBody>
      </p:sp>
      <p:pic>
        <p:nvPicPr>
          <p:cNvPr id="11" name="Picture 10" descr="A diagram of a network&#10;&#10;Description automatically generated">
            <a:extLst>
              <a:ext uri="{FF2B5EF4-FFF2-40B4-BE49-F238E27FC236}">
                <a16:creationId xmlns:a16="http://schemas.microsoft.com/office/drawing/2014/main" id="{7256EF5A-CFAA-FD71-2E52-E705ECF30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572" y="2632317"/>
            <a:ext cx="2838108" cy="148592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E79271-54BC-8FA8-1DAE-513B2D6EB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972" y="2336946"/>
            <a:ext cx="4267962" cy="231181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83DC3DEC-7A3C-3426-C14D-276455D8E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451" y="4823993"/>
            <a:ext cx="2614677" cy="4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0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9B04-14D1-9918-E531-3F7A065C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4</a:t>
            </a:fld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FE751D-C34D-4127-09DB-786F42806E02}"/>
              </a:ext>
            </a:extLst>
          </p:cNvPr>
          <p:cNvSpPr txBox="1">
            <a:spLocks/>
          </p:cNvSpPr>
          <p:nvPr/>
        </p:nvSpPr>
        <p:spPr>
          <a:xfrm>
            <a:off x="1323645" y="1"/>
            <a:ext cx="8836355" cy="554562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err="1"/>
              <a:t>Cunumeric</a:t>
            </a:r>
            <a:endParaRPr lang="en-US" sz="2200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BE894A1-D1CA-E752-AA63-59B52E27D278}"/>
              </a:ext>
            </a:extLst>
          </p:cNvPr>
          <p:cNvSpPr txBox="1"/>
          <p:nvPr/>
        </p:nvSpPr>
        <p:spPr>
          <a:xfrm>
            <a:off x="1237063" y="673589"/>
            <a:ext cx="8836355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a typeface="Arial" charset="0"/>
                <a:cs typeface="Arial" charset="0"/>
              </a:rPr>
              <a:t>Drop-in replacement for </a:t>
            </a:r>
            <a:r>
              <a:rPr lang="en-US" sz="1600" dirty="0" err="1">
                <a:ea typeface="Arial" charset="0"/>
                <a:cs typeface="Arial" charset="0"/>
              </a:rPr>
              <a:t>numpy</a:t>
            </a:r>
            <a:r>
              <a:rPr lang="en-US" sz="1600" dirty="0">
                <a:ea typeface="Arial" charset="0"/>
                <a:cs typeface="Arial" charset="0"/>
              </a:rPr>
              <a:t> </a:t>
            </a: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 no code modification required</a:t>
            </a:r>
            <a:endParaRPr lang="en-US" sz="1600" dirty="0">
              <a:ea typeface="Arial" charset="0"/>
              <a:cs typeface="Arial" charset="0"/>
            </a:endParaRPr>
          </a:p>
        </p:txBody>
      </p:sp>
      <p:pic>
        <p:nvPicPr>
          <p:cNvPr id="9" name="Picture 8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DCBD4CD6-D522-4C1C-0429-EA6B4974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14" y="1735319"/>
            <a:ext cx="3228126" cy="1538404"/>
          </a:xfrm>
          <a:prstGeom prst="rect">
            <a:avLst/>
          </a:prstGeom>
          <a:solidFill>
            <a:srgbClr val="269126"/>
          </a:solidFill>
          <a:ln w="25400">
            <a:solidFill>
              <a:srgbClr val="269126"/>
            </a:solidFill>
          </a:ln>
        </p:spPr>
      </p:pic>
      <p:sp>
        <p:nvSpPr>
          <p:cNvPr id="2" name="ZoneTexte 4">
            <a:extLst>
              <a:ext uri="{FF2B5EF4-FFF2-40B4-BE49-F238E27FC236}">
                <a16:creationId xmlns:a16="http://schemas.microsoft.com/office/drawing/2014/main" id="{DDC98C59-B5CF-6C34-4A22-79C94CA10FE5}"/>
              </a:ext>
            </a:extLst>
          </p:cNvPr>
          <p:cNvSpPr txBox="1"/>
          <p:nvPr/>
        </p:nvSpPr>
        <p:spPr>
          <a:xfrm>
            <a:off x="909827" y="3227648"/>
            <a:ext cx="3328499" cy="1203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>
                <a:ea typeface="Arial" charset="0"/>
                <a:cs typeface="Arial" charset="0"/>
              </a:rPr>
              <a:t>Gradient computation in </a:t>
            </a:r>
            <a:r>
              <a:rPr lang="en-US" sz="1600" dirty="0" err="1">
                <a:ea typeface="Arial" charset="0"/>
                <a:cs typeface="Arial" charset="0"/>
              </a:rPr>
              <a:t>Cunumeric</a:t>
            </a:r>
            <a:endParaRPr lang="en-US" sz="1600" dirty="0">
              <a:ea typeface="Arial" charset="0"/>
              <a:cs typeface="Arial" charset="0"/>
            </a:endParaRPr>
          </a:p>
          <a:p>
            <a:pPr>
              <a:lnSpc>
                <a:spcPts val="2200"/>
              </a:lnSpc>
            </a:pP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 Can scale to many nodes, GPUs &amp; OpenMP procs, without any code modification</a:t>
            </a:r>
            <a:endParaRPr lang="en-US" sz="1600" dirty="0">
              <a:ea typeface="Arial" charset="0"/>
              <a:cs typeface="Arial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5E154D-4043-D7F0-2ECB-965F95448303}"/>
              </a:ext>
            </a:extLst>
          </p:cNvPr>
          <p:cNvSpPr txBox="1"/>
          <p:nvPr/>
        </p:nvSpPr>
        <p:spPr>
          <a:xfrm>
            <a:off x="4782650" y="1582858"/>
            <a:ext cx="5377350" cy="2614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a typeface="Arial" charset="0"/>
                <a:cs typeface="Arial" charset="0"/>
              </a:rPr>
              <a:t>Each </a:t>
            </a:r>
            <a:r>
              <a:rPr lang="en-US" sz="1600" dirty="0" err="1">
                <a:ea typeface="Arial" charset="0"/>
                <a:cs typeface="Arial" charset="0"/>
              </a:rPr>
              <a:t>cunumeric</a:t>
            </a:r>
            <a:r>
              <a:rPr lang="en-US" sz="1600" dirty="0">
                <a:ea typeface="Arial" charset="0"/>
                <a:cs typeface="Arial" charset="0"/>
              </a:rPr>
              <a:t> operator launches at least 1 Legion task </a:t>
            </a: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 runtime overhead</a:t>
            </a:r>
          </a:p>
          <a:p>
            <a:pPr marL="285750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endParaRPr lang="en-US" sz="1600" dirty="0">
              <a:ea typeface="Arial" charset="0"/>
              <a:cs typeface="Arial" charset="0"/>
              <a:sym typeface="Wingdings" pitchFamily="2" charset="2"/>
            </a:endParaRPr>
          </a:p>
          <a:p>
            <a:pPr marL="285750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If </a:t>
            </a:r>
            <a:r>
              <a:rPr lang="en-US" sz="1600" dirty="0" err="1">
                <a:ea typeface="Arial" charset="0"/>
                <a:cs typeface="Arial" charset="0"/>
                <a:sym typeface="Wingdings" pitchFamily="2" charset="2"/>
              </a:rPr>
              <a:t>cunumeric</a:t>
            </a: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 operator not supported, then falls back to </a:t>
            </a:r>
            <a:r>
              <a:rPr lang="en-US" sz="1600" dirty="0" err="1">
                <a:ea typeface="Arial" charset="0"/>
                <a:cs typeface="Arial" charset="0"/>
                <a:sym typeface="Wingdings" pitchFamily="2" charset="2"/>
              </a:rPr>
              <a:t>numpy</a:t>
            </a: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 operator (can still use OpenMP, but local address space only)</a:t>
            </a:r>
          </a:p>
          <a:p>
            <a:pPr marL="285750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endParaRPr lang="en-US" sz="1600" dirty="0">
              <a:ea typeface="Arial" charset="0"/>
              <a:cs typeface="Arial" charset="0"/>
              <a:sym typeface="Wingdings" pitchFamily="2" charset="2"/>
            </a:endParaRPr>
          </a:p>
          <a:p>
            <a:pPr marL="285750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Does not interoperate with </a:t>
            </a:r>
            <a:r>
              <a:rPr lang="en-US" sz="1600" dirty="0" err="1">
                <a:ea typeface="Arial" charset="0"/>
                <a:cs typeface="Arial" charset="0"/>
                <a:sym typeface="Wingdings" pitchFamily="2" charset="2"/>
              </a:rPr>
              <a:t>Pygion</a:t>
            </a:r>
            <a:r>
              <a:rPr lang="en-US" sz="1600" dirty="0">
                <a:ea typeface="Arial" charset="0"/>
                <a:cs typeface="Arial" charset="0"/>
                <a:sym typeface="Wingdings" pitchFamily="2" charset="2"/>
              </a:rPr>
              <a:t>  not able to call arbitrary python packages (for now…)</a:t>
            </a:r>
            <a:endParaRPr lang="en-US" sz="16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3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9B04-14D1-9918-E531-3F7A065C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5</a:t>
            </a:fld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FE751D-C34D-4127-09DB-786F42806E02}"/>
              </a:ext>
            </a:extLst>
          </p:cNvPr>
          <p:cNvSpPr txBox="1">
            <a:spLocks/>
          </p:cNvSpPr>
          <p:nvPr/>
        </p:nvSpPr>
        <p:spPr>
          <a:xfrm>
            <a:off x="1323645" y="1"/>
            <a:ext cx="8836355" cy="554562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Useful resources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BE894A1-D1CA-E752-AA63-59B52E27D278}"/>
              </a:ext>
            </a:extLst>
          </p:cNvPr>
          <p:cNvSpPr txBox="1"/>
          <p:nvPr/>
        </p:nvSpPr>
        <p:spPr>
          <a:xfrm>
            <a:off x="1273639" y="813370"/>
            <a:ext cx="8704775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>
                <a:ea typeface="Arial" charset="0"/>
                <a:cs typeface="Arial" charset="0"/>
              </a:rPr>
              <a:t>Presentations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7EAC4-E7EA-98B9-6D10-E851A97F7FFC}"/>
              </a:ext>
            </a:extLst>
          </p:cNvPr>
          <p:cNvSpPr txBox="1"/>
          <p:nvPr/>
        </p:nvSpPr>
        <p:spPr>
          <a:xfrm>
            <a:off x="1161436" y="1324204"/>
            <a:ext cx="8998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rgbClr val="222222"/>
                </a:solidFill>
              </a:rPr>
              <a:t>Wonchan</a:t>
            </a:r>
            <a:r>
              <a:rPr lang="en-US" sz="1400" dirty="0">
                <a:solidFill>
                  <a:srgbClr val="222222"/>
                </a:solidFill>
              </a:rPr>
              <a:t> Lee, Nvidia GTC 2023 (</a:t>
            </a:r>
            <a:r>
              <a:rPr lang="en-US" sz="1400" dirty="0">
                <a:solidFill>
                  <a:srgbClr val="222222"/>
                </a:solidFill>
                <a:hlinkClick r:id="rId3"/>
              </a:rPr>
              <a:t>https://www.nvidia.com/en-us/on-demand/session/gtcspring23-s51789/</a:t>
            </a:r>
            <a:r>
              <a:rPr lang="en-US" sz="1400" dirty="0">
                <a:solidFill>
                  <a:srgbClr val="222222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rgbClr val="222222"/>
                </a:solidFill>
              </a:rPr>
              <a:t>Wonchan</a:t>
            </a:r>
            <a:r>
              <a:rPr lang="en-US" sz="1400" dirty="0">
                <a:solidFill>
                  <a:srgbClr val="222222"/>
                </a:solidFill>
              </a:rPr>
              <a:t> Lee, Legion Retreat 2022 (</a:t>
            </a:r>
            <a:r>
              <a:rPr lang="en-US" sz="1400" dirty="0">
                <a:solidFill>
                  <a:srgbClr val="222222"/>
                </a:solidFill>
                <a:hlinkClick r:id="rId4"/>
              </a:rPr>
              <a:t>https://theory.stanford.edu/~aiken/LegionRetreat22/videos/04-lee.mp4</a:t>
            </a:r>
            <a:r>
              <a:rPr lang="en-US" sz="1400" dirty="0">
                <a:solidFill>
                  <a:srgbClr val="222222"/>
                </a:solidFill>
              </a:rPr>
              <a:t>)</a:t>
            </a:r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B3780740-B64A-706F-168E-1856CCF14ADD}"/>
              </a:ext>
            </a:extLst>
          </p:cNvPr>
          <p:cNvSpPr txBox="1"/>
          <p:nvPr/>
        </p:nvSpPr>
        <p:spPr>
          <a:xfrm>
            <a:off x="1161436" y="2000852"/>
            <a:ext cx="8704775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>
                <a:ea typeface="Arial" charset="0"/>
                <a:cs typeface="Arial" charset="0"/>
              </a:rPr>
              <a:t>Papers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EAA77-EE6D-6167-598E-10DAB7F8F0D9}"/>
              </a:ext>
            </a:extLst>
          </p:cNvPr>
          <p:cNvSpPr txBox="1"/>
          <p:nvPr/>
        </p:nvSpPr>
        <p:spPr>
          <a:xfrm>
            <a:off x="1161436" y="2416509"/>
            <a:ext cx="6193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</a:rPr>
              <a:t>Legate and </a:t>
            </a:r>
            <a:r>
              <a:rPr lang="en-US" sz="1400" dirty="0" err="1">
                <a:solidFill>
                  <a:srgbClr val="222222"/>
                </a:solidFill>
              </a:rPr>
              <a:t>CUnumeric</a:t>
            </a:r>
            <a:r>
              <a:rPr lang="en-US" sz="1400" dirty="0">
                <a:solidFill>
                  <a:srgbClr val="222222"/>
                </a:solidFill>
              </a:rPr>
              <a:t>: </a:t>
            </a:r>
            <a:r>
              <a:rPr lang="en-US" sz="1400" dirty="0">
                <a:solidFill>
                  <a:srgbClr val="222222"/>
                </a:solidFill>
                <a:hlinkClick r:id="rId5"/>
              </a:rPr>
              <a:t>https://legion.stanford.edu/pdfs/legate-preprint.pdf</a:t>
            </a:r>
            <a:r>
              <a:rPr lang="en-US" sz="1400" dirty="0">
                <a:solidFill>
                  <a:srgbClr val="222222"/>
                </a:solidFill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</a:rPr>
              <a:t>Legate sparse: </a:t>
            </a:r>
            <a:r>
              <a:rPr lang="en-US" sz="1400" dirty="0">
                <a:solidFill>
                  <a:srgbClr val="222222"/>
                </a:solidFill>
                <a:hlinkClick r:id="rId6"/>
              </a:rPr>
              <a:t>https://legion.stanford.edu/pdfs/legate-sparse2023.pdf</a:t>
            </a:r>
            <a:r>
              <a:rPr lang="en-US" sz="1400" dirty="0">
                <a:solidFill>
                  <a:srgbClr val="222222"/>
                </a:solidFill>
              </a:rPr>
              <a:t> 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195A78D1-B503-7751-9AB7-3D72745CDA51}"/>
              </a:ext>
            </a:extLst>
          </p:cNvPr>
          <p:cNvSpPr txBox="1"/>
          <p:nvPr/>
        </p:nvSpPr>
        <p:spPr>
          <a:xfrm>
            <a:off x="1161436" y="3178040"/>
            <a:ext cx="8704775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>
                <a:ea typeface="Arial" charset="0"/>
                <a:cs typeface="Arial" charset="0"/>
              </a:rPr>
              <a:t>Repositories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36660E-078C-7872-A719-94801AE25E10}"/>
              </a:ext>
            </a:extLst>
          </p:cNvPr>
          <p:cNvSpPr txBox="1"/>
          <p:nvPr/>
        </p:nvSpPr>
        <p:spPr>
          <a:xfrm>
            <a:off x="1161436" y="3647901"/>
            <a:ext cx="6193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</a:rPr>
              <a:t>Legate: </a:t>
            </a:r>
            <a:r>
              <a:rPr lang="en-US" sz="1400" dirty="0">
                <a:solidFill>
                  <a:srgbClr val="222222"/>
                </a:solidFill>
                <a:hlinkClick r:id="rId7"/>
              </a:rPr>
              <a:t>https://github.com/nv-legate/legate.core</a:t>
            </a:r>
            <a:endParaRPr lang="en-US" sz="1400" dirty="0">
              <a:solidFill>
                <a:srgbClr val="22222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rgbClr val="222222"/>
                </a:solidFill>
              </a:rPr>
              <a:t>CUnumeric</a:t>
            </a:r>
            <a:r>
              <a:rPr lang="en-US" sz="1400" dirty="0">
                <a:solidFill>
                  <a:srgbClr val="222222"/>
                </a:solidFill>
              </a:rPr>
              <a:t>: </a:t>
            </a:r>
            <a:r>
              <a:rPr lang="en-US" sz="1400" dirty="0">
                <a:solidFill>
                  <a:srgbClr val="222222"/>
                </a:solidFill>
                <a:hlinkClick r:id="rId8"/>
              </a:rPr>
              <a:t>https://github.com/nv-legate/cunumeric</a:t>
            </a:r>
            <a:r>
              <a:rPr lang="en-US" sz="1400" dirty="0">
                <a:solidFill>
                  <a:srgbClr val="222222"/>
                </a:solidFill>
              </a:rPr>
              <a:t> 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670EF321-C80D-76D3-DC3F-9EE3C3897878}"/>
              </a:ext>
            </a:extLst>
          </p:cNvPr>
          <p:cNvSpPr txBox="1"/>
          <p:nvPr/>
        </p:nvSpPr>
        <p:spPr>
          <a:xfrm>
            <a:off x="1161436" y="4355228"/>
            <a:ext cx="8704775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 err="1">
                <a:ea typeface="Arial" charset="0"/>
                <a:cs typeface="Arial" charset="0"/>
              </a:rPr>
              <a:t>Cunumeric</a:t>
            </a:r>
            <a:r>
              <a:rPr lang="en-US" sz="1600" b="1" dirty="0">
                <a:ea typeface="Arial" charset="0"/>
                <a:cs typeface="Arial" charset="0"/>
              </a:rPr>
              <a:t> online doc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98072-FD16-2E75-6586-8BE9559C04D0}"/>
              </a:ext>
            </a:extLst>
          </p:cNvPr>
          <p:cNvSpPr txBox="1"/>
          <p:nvPr/>
        </p:nvSpPr>
        <p:spPr>
          <a:xfrm>
            <a:off x="1161435" y="4837014"/>
            <a:ext cx="6193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hlinkClick r:id="rId9"/>
              </a:rPr>
              <a:t>https://nv-legate.github.io/cunumeric/23.11/</a:t>
            </a:r>
            <a:r>
              <a:rPr lang="en-US" sz="1400" dirty="0">
                <a:solidFill>
                  <a:srgbClr val="22222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54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20158</TotalTime>
  <Words>571</Words>
  <Application>Microsoft Macintosh PowerPoint</Application>
  <PresentationFormat>Custom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Source Sans Pro</vt:lpstr>
      <vt:lpstr>Source Sans Pro Semibold</vt:lpstr>
      <vt:lpstr>Wingdings</vt:lpstr>
      <vt:lpstr>SU_Template_SideBar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Charlelie Simon Jose Laurent</cp:lastModifiedBy>
  <cp:revision>745</cp:revision>
  <dcterms:created xsi:type="dcterms:W3CDTF">2012-12-05T23:46:21Z</dcterms:created>
  <dcterms:modified xsi:type="dcterms:W3CDTF">2024-01-17T21:49:51Z</dcterms:modified>
</cp:coreProperties>
</file>