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4"/>
  </p:notesMasterIdLst>
  <p:sldIdLst>
    <p:sldId id="256" r:id="rId2"/>
    <p:sldId id="279" r:id="rId3"/>
    <p:sldId id="285" r:id="rId4"/>
    <p:sldId id="281" r:id="rId5"/>
    <p:sldId id="280" r:id="rId6"/>
    <p:sldId id="286" r:id="rId7"/>
    <p:sldId id="258" r:id="rId8"/>
    <p:sldId id="259" r:id="rId9"/>
    <p:sldId id="260" r:id="rId10"/>
    <p:sldId id="283" r:id="rId11"/>
    <p:sldId id="271" r:id="rId12"/>
    <p:sldId id="272" r:id="rId13"/>
    <p:sldId id="273" r:id="rId14"/>
    <p:sldId id="274" r:id="rId15"/>
    <p:sldId id="275" r:id="rId16"/>
    <p:sldId id="284" r:id="rId17"/>
    <p:sldId id="276" r:id="rId18"/>
    <p:sldId id="277" r:id="rId19"/>
    <p:sldId id="278" r:id="rId20"/>
    <p:sldId id="269" r:id="rId21"/>
    <p:sldId id="282" r:id="rId22"/>
    <p:sldId id="270" r:id="rId23"/>
  </p:sldIdLst>
  <p:sldSz cx="14630400" cy="8229600"/>
  <p:notesSz cx="8229600" cy="14630400"/>
  <p:embeddedFontLst>
    <p:embeddedFont>
      <p:font typeface="Libre Baskerville" panose="02000000000000000000" pitchFamily="2" charset="0"/>
      <p:regular r:id="rId25"/>
      <p:bold r:id="rId26"/>
      <p:italic r:id="rId27"/>
    </p:embeddedFont>
  </p:embeddedFontLst>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等深淺樣式 4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1873" autoAdjust="0"/>
  </p:normalViewPr>
  <p:slideViewPr>
    <p:cSldViewPr snapToGrid="0" snapToObjects="1">
      <p:cViewPr varScale="1">
        <p:scale>
          <a:sx n="44" d="100"/>
          <a:sy n="44" d="100"/>
        </p:scale>
        <p:origin x="468"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200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rtsf.natsci.msu.edu/genomics/technical-documents/fastqc-tutorial-and-faq.aspx"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bv-brc.org/docs/tutorial/fastq_utilities/fastq_utilities.html" TargetMode="External"/><Relationship Id="rId4" Type="http://schemas.openxmlformats.org/officeDocument/2006/relationships/hyperlink" Target="https://www.bioinformatics.babraham.ac.uk/projects/fastqc/"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training.galaxyproject.org/training-material/topics/sequence-analysis/tutorials/quality-control/slides-plain.htm"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training.galaxyproject.org/training-material/topics/sequence-analysis/tutorials/quality-control/slides-plain.htm"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Reference 1: </a:t>
            </a:r>
            <a:r>
              <a:rPr lang="zh-TW" altLang="en-US" dirty="0">
                <a:hlinkClick r:id="rId3"/>
              </a:rPr>
              <a:t>https://rtsf.natsci.msu.edu/genomics/technical-documents/fastqc-tutorial-and-faq.aspx</a:t>
            </a:r>
            <a:endParaRPr lang="en-US" altLang="zh-TW" dirty="0"/>
          </a:p>
          <a:p>
            <a:r>
              <a:rPr lang="en-US" altLang="zh-TW" dirty="0"/>
              <a:t>Reference 2: </a:t>
            </a:r>
            <a:r>
              <a:rPr lang="en-US" altLang="zh-TW" dirty="0">
                <a:hlinkClick r:id="rId4"/>
              </a:rPr>
              <a:t>https://www.bioinformatics.babraham.ac.uk/projects/fastqc/</a:t>
            </a:r>
            <a:endParaRPr lang="en-US" altLang="zh-TW" dirty="0"/>
          </a:p>
          <a:p>
            <a:r>
              <a:rPr lang="en-US" altLang="zh-TW" dirty="0"/>
              <a:t>Reference 3: </a:t>
            </a:r>
            <a:r>
              <a:rPr lang="en-US" altLang="zh-TW" dirty="0">
                <a:hlinkClick r:id="rId5"/>
              </a:rPr>
              <a:t>https://www.bv-brc.org/docs/tutorial/fastq_utilities/fastq_utilities.html</a:t>
            </a:r>
            <a:endParaRPr lang="en-US" altLang="zh-TW" dirty="0"/>
          </a:p>
          <a:p>
            <a:endParaRPr lang="en-US" dirty="0"/>
          </a:p>
          <a:p>
            <a:endParaRPr lang="en-US" dirty="0"/>
          </a:p>
          <a:p>
            <a:r>
              <a:rPr lang="en-US" dirty="0"/>
              <a:t>https://training.galaxyproject.org/training-material/topics/sequence-analysis/tutorials/quality-control/slides-plain.html</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60CE6-898C-5554-B52B-9F1E77655A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5D1E80-F944-1FDF-FCAE-E5B6D034A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3D29EF-FFD8-EF5C-0D6A-1CA31F0D045B}"/>
              </a:ext>
            </a:extLst>
          </p:cNvPr>
          <p:cNvSpPr>
            <a:spLocks noGrp="1"/>
          </p:cNvSpPr>
          <p:nvPr>
            <p:ph type="body" idx="1"/>
          </p:nvPr>
        </p:nvSpPr>
        <p:spPr/>
        <p:txBody>
          <a:bodyPr/>
          <a:lstStyle/>
          <a:p>
            <a:r>
              <a:rPr lang="en-US" dirty="0"/>
              <a:t>https://www.researchgate.net/figure/Heatmaps-of-the-Sequencing-per-tile-Means-obtained-from-FastQC-analysis-for-all-D_fig5_343837212</a:t>
            </a:r>
          </a:p>
          <a:p>
            <a:r>
              <a:rPr lang="en-US" dirty="0"/>
              <a:t>https://home.cc.umanitoba.ca/~psgendb/birchhomedir/local/pkg/ugene-1.17.0/tools/fastqc-0.11.2/Help/3%20Analysis%20Modules/12%20Per%20Tile%20Sequence%20Quality.html</a:t>
            </a:r>
          </a:p>
        </p:txBody>
      </p:sp>
      <p:sp>
        <p:nvSpPr>
          <p:cNvPr id="4" name="Slide Number Placeholder 3">
            <a:extLst>
              <a:ext uri="{FF2B5EF4-FFF2-40B4-BE49-F238E27FC236}">
                <a16:creationId xmlns:a16="http://schemas.microsoft.com/office/drawing/2014/main" id="{3674663C-AD5F-F99B-72B9-79B64CCB610C}"/>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863170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4227649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https://www.hielscher.com/ultrasonic-dna-fragmentation-for-next-gen-sequencing.htm</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4952290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688273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784214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https://www.bioinformatics.babraham.ac.uk/projects/fastqc/Help/3%20Analysis%20Modules/7%20Sequence%20Length%20Distribution.html</a:t>
            </a:r>
          </a:p>
          <a:p>
            <a:r>
              <a:rPr lang="en-US" dirty="0"/>
              <a:t>https://dwheelerau.com/tag/quality/</a:t>
            </a: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3535582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E452-95D9-2D38-25D4-C43A958A8E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4D1488-567A-C425-B684-A43374B0F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0DB626-CA3E-BDEE-8ACF-39D05E2FBE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7C2CDB-315A-B27A-1342-244209670FAF}"/>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992006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515896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8353443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19796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hlinkClick r:id="rId3"/>
              </a:rPr>
              <a:t>https://training.galaxyproject.org/training-material/topics/sequence-analysis/tutorials/quality-control/slides-plain.htm</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839862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A69B9-C05A-4937-4B29-2A2BEFE6CA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36ED7-537E-C019-1596-A17B6D68C6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67941E-0AEC-A311-7D52-E79BCDD949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695466-9D88-C4D2-E915-D9DE06A33BF0}"/>
              </a:ext>
            </a:extLst>
          </p:cNvPr>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6171903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https://hbctraining.github.io/Intro-to-rnaseq-hpc-salmon-flipped/lessons/05_qc_running_fastqc_interactively.html</a:t>
            </a:r>
          </a:p>
          <a:p>
            <a:r>
              <a:rPr lang="en-US" dirty="0"/>
              <a:t>https://www.youtube.com/watch?v=PJgEgbfpR3Q</a:t>
            </a:r>
          </a:p>
          <a:p>
            <a:r>
              <a:rPr lang="en-US" dirty="0"/>
              <a:t>https://www.youtube.com/watch?v=0mjA1myU-O8</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772573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https://hbctraining.github.io/Intro-to-rnaseq-hpc-salmon-flipped/lessons/05_qc_running_fastqc_interactively.html</a:t>
            </a:r>
          </a:p>
          <a:p>
            <a:r>
              <a:rPr lang="en-US" dirty="0"/>
              <a:t>https://www.youtube.com/watch?v=PJgEgbfpR3Q</a:t>
            </a:r>
          </a:p>
          <a:p>
            <a:r>
              <a:rPr lang="en-US" dirty="0"/>
              <a:t>https://www.youtube.com/watch?v=0mjA1myU-O8</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949895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AD4E0-689A-41E2-607D-1E22AF3DA5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67CEA-345D-5021-3672-77FB69CC24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44CA7A-3FE6-8D8F-4B43-EDB9B26C5506}"/>
              </a:ext>
            </a:extLst>
          </p:cNvPr>
          <p:cNvSpPr>
            <a:spLocks noGrp="1"/>
          </p:cNvSpPr>
          <p:nvPr>
            <p:ph type="body" idx="1"/>
          </p:nvPr>
        </p:nvSpPr>
        <p:spPr/>
        <p:txBody>
          <a:bodyPr/>
          <a:lstStyle/>
          <a:p>
            <a:r>
              <a:rPr lang="en-US" altLang="zh-TW" dirty="0">
                <a:hlinkClick r:id="rId3"/>
              </a:rPr>
              <a:t>https://training.galaxyproject.org/training-material/topics/sequence-analysis/tutorials/quality-control/slides-plain.htm</a:t>
            </a:r>
            <a:endParaRPr lang="en-US" altLang="zh-TW" dirty="0"/>
          </a:p>
          <a:p>
            <a:r>
              <a:rPr lang="en-US" dirty="0"/>
              <a:t>https://www.drive5.com/usearch/manual/quality_score.html</a:t>
            </a:r>
          </a:p>
          <a:p>
            <a:endParaRPr lang="en-US" dirty="0"/>
          </a:p>
        </p:txBody>
      </p:sp>
      <p:sp>
        <p:nvSpPr>
          <p:cNvPr id="4" name="Slide Number Placeholder 3">
            <a:extLst>
              <a:ext uri="{FF2B5EF4-FFF2-40B4-BE49-F238E27FC236}">
                <a16:creationId xmlns:a16="http://schemas.microsoft.com/office/drawing/2014/main" id="{406FC331-550E-9DAB-1F95-5AA161FF21FE}"/>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4194739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training.galaxyproject.org/training-material/topics/sequence-analysis/tutorials/quality-control/slides-plain.ht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www.bv-brc.org/docs/tutorial/fastq_utilities/fastq_utilities.html" TargetMode="External"/><Relationship Id="rId5" Type="http://schemas.openxmlformats.org/officeDocument/2006/relationships/hyperlink" Target="https://www.bioinformatics.babraham.ac.uk/projects/fastqc/" TargetMode="External"/><Relationship Id="rId4" Type="http://schemas.openxmlformats.org/officeDocument/2006/relationships/hyperlink" Target="https://rtsf.natsci.msu.edu/genomics/technical-documents/fastqc-tutorial-and-faq.aspx"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bioinformatics.babraham.ac.uk/projects/fastqc/"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6952" y="2401733"/>
            <a:ext cx="7415927" cy="3193971"/>
          </a:xfrm>
          <a:prstGeom prst="rect">
            <a:avLst/>
          </a:prstGeom>
          <a:noFill/>
          <a:ln/>
        </p:spPr>
        <p:txBody>
          <a:bodyPr wrap="square" lIns="0" tIns="0" rIns="0" bIns="0" rtlCol="0" anchor="t"/>
          <a:lstStyle/>
          <a:p>
            <a:pPr marL="0" indent="0" algn="ctr">
              <a:lnSpc>
                <a:spcPts val="8350"/>
              </a:lnSpc>
              <a:buNone/>
            </a:pPr>
            <a:r>
              <a:rPr lang="en-US" sz="6000" b="1" dirty="0" err="1">
                <a:solidFill>
                  <a:srgbClr val="5C4E3D"/>
                </a:solidFill>
                <a:latin typeface="Calibri" panose="020F0502020204030204" pitchFamily="34" charset="0"/>
                <a:ea typeface="Calibri" panose="020F0502020204030204" pitchFamily="34" charset="0"/>
                <a:cs typeface="Calibri" panose="020F0502020204030204" pitchFamily="34" charset="0"/>
              </a:rPr>
              <a:t>FastQC</a:t>
            </a:r>
            <a:r>
              <a:rPr lang="en-US" sz="6000" b="1" dirty="0">
                <a:solidFill>
                  <a:srgbClr val="5C4E3D"/>
                </a:solidFill>
                <a:latin typeface="Calibri" panose="020F0502020204030204" pitchFamily="34" charset="0"/>
                <a:ea typeface="Calibri" panose="020F0502020204030204" pitchFamily="34" charset="0"/>
                <a:cs typeface="Calibri" panose="020F0502020204030204" pitchFamily="34" charset="0"/>
              </a:rPr>
              <a:t> Tutorial</a:t>
            </a:r>
            <a:endParaRPr lang="en-US" sz="60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 4"/>
          <p:cNvSpPr/>
          <p:nvPr/>
        </p:nvSpPr>
        <p:spPr>
          <a:xfrm>
            <a:off x="283466" y="7600824"/>
            <a:ext cx="3086100" cy="431959"/>
          </a:xfrm>
          <a:prstGeom prst="rect">
            <a:avLst/>
          </a:prstGeom>
          <a:noFill/>
          <a:ln/>
        </p:spPr>
        <p:txBody>
          <a:bodyPr wrap="none" lIns="0" tIns="0" rIns="0" bIns="0" rtlCol="0" anchor="t"/>
          <a:lstStyle/>
          <a:p>
            <a:pPr marL="0" indent="0" algn="l">
              <a:lnSpc>
                <a:spcPts val="3400"/>
              </a:lnSpc>
              <a:buNone/>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by Chia-Jung Chang</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5" name="文字方塊 4">
            <a:extLst>
              <a:ext uri="{FF2B5EF4-FFF2-40B4-BE49-F238E27FC236}">
                <a16:creationId xmlns:a16="http://schemas.microsoft.com/office/drawing/2014/main" id="{8F984F75-44D0-C9F7-B714-F8AAB2CD7F3C}"/>
              </a:ext>
            </a:extLst>
          </p:cNvPr>
          <p:cNvSpPr txBox="1"/>
          <p:nvPr/>
        </p:nvSpPr>
        <p:spPr>
          <a:xfrm>
            <a:off x="1081751" y="3837389"/>
            <a:ext cx="7415927" cy="3139321"/>
          </a:xfrm>
          <a:prstGeom prst="rect">
            <a:avLst/>
          </a:prstGeom>
          <a:noFill/>
        </p:spPr>
        <p:txBody>
          <a:bodyPr wrap="square">
            <a:spAutoFit/>
          </a:bodyPr>
          <a:lstStyle/>
          <a:p>
            <a:r>
              <a:rPr lang="en-US" altLang="zh-TW" dirty="0"/>
              <a:t>Reference 1: </a:t>
            </a:r>
            <a:r>
              <a:rPr lang="zh-TW" altLang="en-US" dirty="0">
                <a:hlinkClick r:id="rId4"/>
              </a:rPr>
              <a:t>https://rtsf.natsci.msu.edu/genomics/technical-documents/fastqc-tutorial-and-faq.aspx</a:t>
            </a:r>
            <a:endParaRPr lang="en-US" altLang="zh-TW" dirty="0"/>
          </a:p>
          <a:p>
            <a:r>
              <a:rPr lang="en-US" altLang="zh-TW" dirty="0"/>
              <a:t>Reference 2: </a:t>
            </a:r>
            <a:r>
              <a:rPr lang="en-US" altLang="zh-TW" dirty="0">
                <a:hlinkClick r:id="rId5"/>
              </a:rPr>
              <a:t>https://www.bioinformatics.babraham.ac.uk/projects/fastqc/</a:t>
            </a:r>
            <a:endParaRPr lang="en-US" altLang="zh-TW" dirty="0"/>
          </a:p>
          <a:p>
            <a:r>
              <a:rPr lang="en-US" altLang="zh-TW" dirty="0"/>
              <a:t>Reference 3: </a:t>
            </a:r>
            <a:r>
              <a:rPr lang="en-US" altLang="zh-TW" dirty="0">
                <a:hlinkClick r:id="rId6"/>
              </a:rPr>
              <a:t>https://www.bv-brc.org/docs/tutorial/fastq_utilities/fastq_utilities.html</a:t>
            </a:r>
            <a:endParaRPr lang="en-US" altLang="zh-TW" dirty="0"/>
          </a:p>
          <a:p>
            <a:r>
              <a:rPr lang="en-US" altLang="zh-TW" dirty="0"/>
              <a:t>Reference 4: </a:t>
            </a:r>
            <a:r>
              <a:rPr lang="en-US" altLang="zh-TW" dirty="0">
                <a:hlinkClick r:id="rId7"/>
              </a:rPr>
              <a:t>https://training.galaxyproject.org/training-material/topics/sequence-analysis/tutorials/quality-control/slides-plain.htm</a:t>
            </a:r>
            <a:endParaRPr lang="en-US" altLang="zh-TW" dirty="0"/>
          </a:p>
          <a:p>
            <a:endParaRPr lang="en-US" altLang="zh-TW" dirty="0"/>
          </a:p>
          <a:p>
            <a:endParaRPr lang="en-US" altLang="zh-TW" dirty="0"/>
          </a:p>
          <a:p>
            <a:endParaRPr lang="en-US" altLang="zh-TW" dirty="0"/>
          </a:p>
          <a:p>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3B53E-7897-9857-BE22-B613508B12C7}"/>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1E9220F5-E58A-50E1-82DA-3C572E22997C}"/>
              </a:ext>
            </a:extLst>
          </p:cNvPr>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Per Tile Sequence Quality</a:t>
            </a:r>
          </a:p>
        </p:txBody>
      </p:sp>
      <p:pic>
        <p:nvPicPr>
          <p:cNvPr id="6" name="圖片 5">
            <a:extLst>
              <a:ext uri="{FF2B5EF4-FFF2-40B4-BE49-F238E27FC236}">
                <a16:creationId xmlns:a16="http://schemas.microsoft.com/office/drawing/2014/main" id="{8FA6F843-3A2A-2100-79E6-B64A292C5B2D}"/>
              </a:ext>
            </a:extLst>
          </p:cNvPr>
          <p:cNvPicPr>
            <a:picLocks noChangeAspect="1"/>
          </p:cNvPicPr>
          <p:nvPr/>
        </p:nvPicPr>
        <p:blipFill>
          <a:blip r:embed="rId3"/>
          <a:stretch>
            <a:fillRect/>
          </a:stretch>
        </p:blipFill>
        <p:spPr>
          <a:xfrm>
            <a:off x="404776" y="1298747"/>
            <a:ext cx="8891144" cy="3514617"/>
          </a:xfrm>
          <a:prstGeom prst="rect">
            <a:avLst/>
          </a:prstGeom>
        </p:spPr>
      </p:pic>
      <p:sp>
        <p:nvSpPr>
          <p:cNvPr id="12" name="文字方塊 11">
            <a:extLst>
              <a:ext uri="{FF2B5EF4-FFF2-40B4-BE49-F238E27FC236}">
                <a16:creationId xmlns:a16="http://schemas.microsoft.com/office/drawing/2014/main" id="{A99CCF31-96CD-2301-A218-9D1D229C18E3}"/>
              </a:ext>
            </a:extLst>
          </p:cNvPr>
          <p:cNvSpPr txBox="1"/>
          <p:nvPr/>
        </p:nvSpPr>
        <p:spPr>
          <a:xfrm>
            <a:off x="581131" y="4775765"/>
            <a:ext cx="7315200" cy="369332"/>
          </a:xfrm>
          <a:prstGeom prst="rect">
            <a:avLst/>
          </a:prstGeom>
          <a:noFill/>
        </p:spPr>
        <p:txBody>
          <a:bodyPr wrap="square">
            <a:spAutoFit/>
          </a:bodyPr>
          <a:lstStyle/>
          <a:p>
            <a:r>
              <a:rPr lang="en-US" altLang="zh-TW" b="0" i="0" dirty="0" err="1">
                <a:solidFill>
                  <a:schemeClr val="accent5">
                    <a:lumMod val="75000"/>
                  </a:schemeClr>
                </a:solidFill>
                <a:effectLst/>
                <a:latin typeface="Arial" panose="020B0604020202020204" pitchFamily="34" charset="0"/>
              </a:rPr>
              <a:t>Alnasir</a:t>
            </a:r>
            <a:r>
              <a:rPr lang="en-US" altLang="zh-TW" b="0" i="0" dirty="0">
                <a:solidFill>
                  <a:schemeClr val="accent5">
                    <a:lumMod val="75000"/>
                  </a:schemeClr>
                </a:solidFill>
                <a:effectLst/>
                <a:latin typeface="Arial" panose="020B0604020202020204" pitchFamily="34" charset="0"/>
              </a:rPr>
              <a:t>, et al. </a:t>
            </a:r>
            <a:r>
              <a:rPr lang="en-US" altLang="zh-TW" b="0" i="1" dirty="0">
                <a:solidFill>
                  <a:schemeClr val="accent5">
                    <a:lumMod val="75000"/>
                  </a:schemeClr>
                </a:solidFill>
                <a:effectLst/>
                <a:latin typeface="Arial" panose="020B0604020202020204" pitchFamily="34" charset="0"/>
              </a:rPr>
              <a:t>Journal of Computational Biology</a:t>
            </a:r>
            <a:r>
              <a:rPr lang="en-US" altLang="zh-TW" b="0" i="0" dirty="0">
                <a:solidFill>
                  <a:schemeClr val="accent5">
                    <a:lumMod val="75000"/>
                  </a:schemeClr>
                </a:solidFill>
                <a:effectLst/>
                <a:latin typeface="Arial" panose="020B0604020202020204" pitchFamily="34" charset="0"/>
              </a:rPr>
              <a:t> 30.2 (2023): 131-148.</a:t>
            </a:r>
            <a:endParaRPr lang="zh-TW" altLang="en-US" dirty="0">
              <a:solidFill>
                <a:schemeClr val="accent5">
                  <a:lumMod val="75000"/>
                </a:schemeClr>
              </a:solidFill>
            </a:endParaRPr>
          </a:p>
        </p:txBody>
      </p:sp>
      <p:sp>
        <p:nvSpPr>
          <p:cNvPr id="17" name="文字方塊 16">
            <a:extLst>
              <a:ext uri="{FF2B5EF4-FFF2-40B4-BE49-F238E27FC236}">
                <a16:creationId xmlns:a16="http://schemas.microsoft.com/office/drawing/2014/main" id="{122B9561-ABB5-D66F-E56E-9407E93FE440}"/>
              </a:ext>
            </a:extLst>
          </p:cNvPr>
          <p:cNvSpPr txBox="1"/>
          <p:nvPr/>
        </p:nvSpPr>
        <p:spPr>
          <a:xfrm>
            <a:off x="404776" y="5426473"/>
            <a:ext cx="8682990" cy="1323428"/>
          </a:xfrm>
          <a:prstGeom prst="rect">
            <a:avLst/>
          </a:prstGeom>
          <a:noFill/>
          <a:ln/>
        </p:spPr>
        <p:txBody>
          <a:bodyPr wrap="square" lIns="0" tIns="0" rIns="0" bIns="0" rtlCol="0" anchor="t"/>
          <a:lstStyle>
            <a:defPPr>
              <a:defRPr lang="zh-TW"/>
            </a:defPPr>
            <a:lvl1pPr marL="342900" indent="-342900">
              <a:lnSpc>
                <a:spcPts val="3050"/>
              </a:lnSpc>
              <a:buFont typeface="Arial" panose="020B0604020202020204" pitchFamily="34" charset="0"/>
              <a:buChar char="•"/>
              <a:defRPr sz="20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sz="2400" dirty="0"/>
              <a:t>Appears only when original Illumina identifiers (tiles) are retained.</a:t>
            </a:r>
            <a:endParaRPr lang="zh-TW" altLang="zh-TW" sz="2400" dirty="0"/>
          </a:p>
          <a:p>
            <a:r>
              <a:rPr lang="en-US" altLang="zh-TW" sz="2400" dirty="0"/>
              <a:t>Displays tile-specific quality scores to detect localized quality issues.</a:t>
            </a:r>
            <a:endParaRPr lang="zh-TW" altLang="zh-TW" sz="2400" dirty="0"/>
          </a:p>
          <a:p>
            <a:r>
              <a:rPr lang="en-US" altLang="zh-TW" sz="2400" dirty="0"/>
              <a:t>Colors indicate deviation from average quality (blue = average or better, hot = worse).</a:t>
            </a:r>
            <a:endParaRPr lang="zh-TW" altLang="zh-TW" sz="2400" dirty="0"/>
          </a:p>
        </p:txBody>
      </p:sp>
      <p:sp>
        <p:nvSpPr>
          <p:cNvPr id="19" name="文字方塊 18">
            <a:extLst>
              <a:ext uri="{FF2B5EF4-FFF2-40B4-BE49-F238E27FC236}">
                <a16:creationId xmlns:a16="http://schemas.microsoft.com/office/drawing/2014/main" id="{5904ADC1-647A-44D5-4E59-9338311DD6C7}"/>
              </a:ext>
            </a:extLst>
          </p:cNvPr>
          <p:cNvSpPr txBox="1"/>
          <p:nvPr/>
        </p:nvSpPr>
        <p:spPr>
          <a:xfrm>
            <a:off x="9715775" y="959921"/>
            <a:ext cx="4509849" cy="6309757"/>
          </a:xfrm>
          <a:prstGeom prst="rect">
            <a:avLst/>
          </a:prstGeom>
          <a:solidFill>
            <a:schemeClr val="accent4">
              <a:lumMod val="20000"/>
              <a:lumOff val="80000"/>
            </a:schemeClr>
          </a:solidFill>
          <a:ln/>
        </p:spPr>
        <p:txBody>
          <a:bodyPr wrap="square" lIns="0" tIns="0" rIns="0" bIns="0" rtlCol="0" anchor="t"/>
          <a:lstStyle>
            <a:defPPr>
              <a:defRPr lang="zh-TW"/>
            </a:defPPr>
            <a:lvl1pPr marL="342900" indent="-342900">
              <a:lnSpc>
                <a:spcPts val="3050"/>
              </a:lnSpc>
              <a:buFont typeface="Arial" panose="020B0604020202020204" pitchFamily="34" charset="0"/>
              <a:buChar char="•"/>
              <a:defRPr sz="24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pPr marL="0" indent="0" algn="ctr">
              <a:buNone/>
            </a:pPr>
            <a:r>
              <a:rPr lang="en-US" altLang="zh-TW" b="1" dirty="0"/>
              <a:t>Common Causes of Warnings</a:t>
            </a: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2200" kern="100" dirty="0">
                <a:effectLst/>
                <a:latin typeface="+mn-lt"/>
                <a:ea typeface="新細明體" panose="02020500000000000000" pitchFamily="18" charset="-120"/>
                <a:cs typeface="Times New Roman" panose="02020603050405020304" pitchFamily="18" charset="0"/>
              </a:rPr>
              <a:t>Temporary issues, such as bubbles passing through the </a:t>
            </a:r>
            <a:r>
              <a:rPr lang="en-US" altLang="zh-TW" sz="2200" kern="100" dirty="0" err="1">
                <a:effectLst/>
                <a:latin typeface="+mn-lt"/>
                <a:ea typeface="新細明體" panose="02020500000000000000" pitchFamily="18" charset="-120"/>
                <a:cs typeface="Times New Roman" panose="02020603050405020304" pitchFamily="18" charset="0"/>
              </a:rPr>
              <a:t>flowcell</a:t>
            </a:r>
            <a:r>
              <a:rPr lang="en-US" altLang="zh-TW" sz="2200" kern="100" dirty="0">
                <a:effectLst/>
                <a:latin typeface="+mn-lt"/>
                <a:ea typeface="新細明體" panose="02020500000000000000" pitchFamily="18" charset="-120"/>
                <a:cs typeface="Times New Roman" panose="02020603050405020304" pitchFamily="18" charset="0"/>
              </a:rPr>
              <a:t>.</a:t>
            </a:r>
            <a:endParaRPr lang="zh-TW" altLang="zh-TW" sz="2200" kern="100" dirty="0">
              <a:effectLst/>
              <a:latin typeface="+mn-lt"/>
              <a:ea typeface="新細明體" panose="02020500000000000000" pitchFamily="18" charset="-12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2200" kern="100" dirty="0">
                <a:effectLst/>
                <a:latin typeface="+mn-lt"/>
                <a:ea typeface="新細明體" panose="02020500000000000000" pitchFamily="18" charset="-120"/>
                <a:cs typeface="Times New Roman" panose="02020603050405020304" pitchFamily="18" charset="0"/>
              </a:rPr>
              <a:t>Persistent problems, including smudges or debris on the </a:t>
            </a:r>
            <a:r>
              <a:rPr lang="en-US" altLang="zh-TW" sz="2200" kern="100" dirty="0" err="1">
                <a:effectLst/>
                <a:latin typeface="+mn-lt"/>
                <a:ea typeface="新細明體" panose="02020500000000000000" pitchFamily="18" charset="-120"/>
                <a:cs typeface="Times New Roman" panose="02020603050405020304" pitchFamily="18" charset="0"/>
              </a:rPr>
              <a:t>flowcell</a:t>
            </a:r>
            <a:r>
              <a:rPr lang="en-US" altLang="zh-TW" sz="2200" kern="100" dirty="0">
                <a:effectLst/>
                <a:latin typeface="+mn-lt"/>
                <a:ea typeface="新細明體" panose="02020500000000000000" pitchFamily="18" charset="-120"/>
                <a:cs typeface="Times New Roman" panose="02020603050405020304" pitchFamily="18" charset="0"/>
              </a:rPr>
              <a:t> surface.</a:t>
            </a:r>
            <a:endParaRPr lang="zh-TW" altLang="zh-TW" sz="2200" kern="100" dirty="0">
              <a:effectLst/>
              <a:latin typeface="+mn-lt"/>
              <a:ea typeface="新細明體" panose="02020500000000000000" pitchFamily="18" charset="-12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2200" kern="100" dirty="0">
                <a:effectLst/>
                <a:latin typeface="+mn-lt"/>
                <a:ea typeface="新細明體" panose="02020500000000000000" pitchFamily="18" charset="-120"/>
                <a:cs typeface="Times New Roman" panose="02020603050405020304" pitchFamily="18" charset="0"/>
              </a:rPr>
              <a:t>Overloaded </a:t>
            </a:r>
            <a:r>
              <a:rPr lang="en-US" altLang="zh-TW" sz="2200" kern="100" dirty="0" err="1">
                <a:effectLst/>
                <a:latin typeface="+mn-lt"/>
                <a:ea typeface="新細明體" panose="02020500000000000000" pitchFamily="18" charset="-120"/>
                <a:cs typeface="Times New Roman" panose="02020603050405020304" pitchFamily="18" charset="0"/>
              </a:rPr>
              <a:t>flowcells</a:t>
            </a:r>
            <a:r>
              <a:rPr lang="en-US" altLang="zh-TW" sz="2200" kern="100" dirty="0">
                <a:effectLst/>
                <a:latin typeface="+mn-lt"/>
                <a:ea typeface="新細明體" panose="02020500000000000000" pitchFamily="18" charset="-120"/>
                <a:cs typeface="Times New Roman" panose="02020603050405020304" pitchFamily="18" charset="0"/>
              </a:rPr>
              <a:t>, causing widespread tile variation rather than localized issues.</a:t>
            </a:r>
            <a:endParaRPr lang="zh-TW" altLang="zh-TW" sz="2200" kern="100" dirty="0">
              <a:effectLst/>
              <a:latin typeface="+mn-lt"/>
              <a:ea typeface="新細明體" panose="02020500000000000000" pitchFamily="18" charset="-12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US" altLang="zh-TW" sz="2200" kern="100" dirty="0">
                <a:effectLst/>
                <a:latin typeface="+mn-lt"/>
                <a:ea typeface="新細明體" panose="02020500000000000000" pitchFamily="18" charset="-120"/>
                <a:cs typeface="Times New Roman" panose="02020603050405020304" pitchFamily="18" charset="0"/>
              </a:rPr>
              <a:t>Minor, brief deviations affecting only a small number of tiles for one or two cycles can often be disregarded, but larger or persistent deviations typically require further investigation.</a:t>
            </a:r>
            <a:endParaRPr lang="zh-TW" altLang="zh-TW" sz="2200" kern="100" dirty="0">
              <a:effectLst/>
              <a:latin typeface="+mn-lt"/>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80905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a:solidFill>
                  <a:srgbClr val="5C4E3D"/>
                </a:solidFill>
                <a:latin typeface="Calibri" panose="020F0502020204030204" pitchFamily="34" charset="0"/>
                <a:ea typeface="Calibri" panose="020F0502020204030204" pitchFamily="34" charset="0"/>
                <a:cs typeface="Calibri" panose="020F0502020204030204" pitchFamily="34" charset="0"/>
              </a:rPr>
              <a:t>Per sequence quality scores</a:t>
            </a:r>
            <a:endPar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圖片 5">
            <a:extLst>
              <a:ext uri="{FF2B5EF4-FFF2-40B4-BE49-F238E27FC236}">
                <a16:creationId xmlns:a16="http://schemas.microsoft.com/office/drawing/2014/main" id="{EF25BC79-A539-5B9C-6830-608120587E04}"/>
              </a:ext>
            </a:extLst>
          </p:cNvPr>
          <p:cNvPicPr>
            <a:picLocks noChangeAspect="1"/>
          </p:cNvPicPr>
          <p:nvPr/>
        </p:nvPicPr>
        <p:blipFill>
          <a:blip r:embed="rId3"/>
          <a:stretch>
            <a:fillRect/>
          </a:stretch>
        </p:blipFill>
        <p:spPr>
          <a:xfrm>
            <a:off x="1789501" y="1507688"/>
            <a:ext cx="11051397" cy="4099712"/>
          </a:xfrm>
          <a:prstGeom prst="rect">
            <a:avLst/>
          </a:prstGeom>
        </p:spPr>
      </p:pic>
      <p:sp>
        <p:nvSpPr>
          <p:cNvPr id="10" name="文字方塊 9">
            <a:extLst>
              <a:ext uri="{FF2B5EF4-FFF2-40B4-BE49-F238E27FC236}">
                <a16:creationId xmlns:a16="http://schemas.microsoft.com/office/drawing/2014/main" id="{B8E474F7-E8C4-2375-D9C0-527E22B49033}"/>
              </a:ext>
            </a:extLst>
          </p:cNvPr>
          <p:cNvSpPr txBox="1"/>
          <p:nvPr/>
        </p:nvSpPr>
        <p:spPr>
          <a:xfrm>
            <a:off x="1229421" y="5940463"/>
            <a:ext cx="11892219" cy="869277"/>
          </a:xfrm>
          <a:prstGeom prst="rect">
            <a:avLst/>
          </a:prstGeom>
          <a:noFill/>
          <a:ln/>
        </p:spPr>
        <p:txBody>
          <a:bodyPr wrap="square" lIns="0" tIns="0" rIns="0" bIns="0" rtlCol="0" anchor="t"/>
          <a:lstStyle>
            <a:defPPr>
              <a:defRPr lang="zh-TW"/>
            </a:defPPr>
            <a:lvl1pPr indent="0">
              <a:lnSpc>
                <a:spcPts val="3050"/>
              </a:lnSpc>
              <a:buNone/>
              <a:defRPr sz="24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pPr marL="342900" indent="-342900">
              <a:buFont typeface="Arial" panose="020B0604020202020204" pitchFamily="34" charset="0"/>
              <a:buChar char="•"/>
            </a:pPr>
            <a:r>
              <a:rPr lang="en-US" altLang="zh-TW" sz="3000" dirty="0"/>
              <a:t>A plot of the total number of reads vs the average quality score over full length of that read.</a:t>
            </a:r>
          </a:p>
          <a:p>
            <a:pPr marL="342900" indent="-342900">
              <a:buFont typeface="Arial" panose="020B0604020202020204" pitchFamily="34" charset="0"/>
              <a:buChar char="•"/>
            </a:pPr>
            <a:r>
              <a:rPr lang="en-US" altLang="zh-TW" sz="3000" dirty="0"/>
              <a:t>The distribution of average read quality should be fairly tight in the upper range of the plot.</a:t>
            </a:r>
            <a:endParaRPr lang="zh-TW" altLang="en-US" sz="3000" dirty="0"/>
          </a:p>
        </p:txBody>
      </p:sp>
    </p:spTree>
    <p:extLst>
      <p:ext uri="{BB962C8B-B14F-4D97-AF65-F5344CB8AC3E}">
        <p14:creationId xmlns:p14="http://schemas.microsoft.com/office/powerpoint/2010/main" val="4094071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Per base sequence content</a:t>
            </a:r>
          </a:p>
        </p:txBody>
      </p:sp>
      <p:sp>
        <p:nvSpPr>
          <p:cNvPr id="10" name="文字方塊 9">
            <a:extLst>
              <a:ext uri="{FF2B5EF4-FFF2-40B4-BE49-F238E27FC236}">
                <a16:creationId xmlns:a16="http://schemas.microsoft.com/office/drawing/2014/main" id="{B8E474F7-E8C4-2375-D9C0-527E22B49033}"/>
              </a:ext>
            </a:extLst>
          </p:cNvPr>
          <p:cNvSpPr txBox="1"/>
          <p:nvPr/>
        </p:nvSpPr>
        <p:spPr>
          <a:xfrm>
            <a:off x="942959" y="5741096"/>
            <a:ext cx="12744481" cy="869277"/>
          </a:xfrm>
          <a:prstGeom prst="rect">
            <a:avLst/>
          </a:prstGeom>
          <a:noFill/>
          <a:ln/>
        </p:spPr>
        <p:txBody>
          <a:bodyPr wrap="square" lIns="0" tIns="0" rIns="0" bIns="0" rtlCol="0" anchor="t"/>
          <a:lstStyle>
            <a:defPPr>
              <a:defRPr lang="zh-TW"/>
            </a:defPPr>
            <a:lvl1pPr marL="342900" indent="-342900">
              <a:lnSpc>
                <a:spcPts val="3050"/>
              </a:lnSpc>
              <a:buFont typeface="Arial" panose="020B0604020202020204" pitchFamily="34" charset="0"/>
              <a:buChar char="•"/>
              <a:defRPr sz="30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sz="2800" dirty="0"/>
              <a:t>This plot displays the percentage of A, T, G, and C bases at each position in the reads.</a:t>
            </a:r>
          </a:p>
          <a:p>
            <a:r>
              <a:rPr lang="en-US" altLang="zh-TW" sz="2800" dirty="0"/>
              <a:t>This information can help us identify any potential biases in our sequencing data, such as a bias towards certain bases at the start or end of reads.</a:t>
            </a:r>
          </a:p>
          <a:p>
            <a:r>
              <a:rPr lang="en-US" altLang="zh-TW" sz="2800" dirty="0"/>
              <a:t>For example, RNA-Seq libraries often show a bias at the start of the read, which is expected due to the way the RNA is fragmented and sequenced.</a:t>
            </a:r>
          </a:p>
          <a:p>
            <a:endParaRPr lang="en-US" altLang="zh-TW" sz="2800" dirty="0"/>
          </a:p>
          <a:p>
            <a:endParaRPr lang="en-US" altLang="zh-TW" sz="2800" dirty="0"/>
          </a:p>
        </p:txBody>
      </p:sp>
      <p:pic>
        <p:nvPicPr>
          <p:cNvPr id="4" name="圖片 3">
            <a:extLst>
              <a:ext uri="{FF2B5EF4-FFF2-40B4-BE49-F238E27FC236}">
                <a16:creationId xmlns:a16="http://schemas.microsoft.com/office/drawing/2014/main" id="{A47390F0-1D62-E38C-7FDD-E2502C6B8027}"/>
              </a:ext>
            </a:extLst>
          </p:cNvPr>
          <p:cNvPicPr>
            <a:picLocks noChangeAspect="1"/>
          </p:cNvPicPr>
          <p:nvPr/>
        </p:nvPicPr>
        <p:blipFill>
          <a:blip r:embed="rId3"/>
          <a:stretch>
            <a:fillRect/>
          </a:stretch>
        </p:blipFill>
        <p:spPr>
          <a:xfrm>
            <a:off x="1077536" y="1489167"/>
            <a:ext cx="12744482" cy="3937387"/>
          </a:xfrm>
          <a:prstGeom prst="rect">
            <a:avLst/>
          </a:prstGeom>
        </p:spPr>
      </p:pic>
    </p:spTree>
    <p:extLst>
      <p:ext uri="{BB962C8B-B14F-4D97-AF65-F5344CB8AC3E}">
        <p14:creationId xmlns:p14="http://schemas.microsoft.com/office/powerpoint/2010/main" val="57253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Per sequence GC content</a:t>
            </a:r>
          </a:p>
        </p:txBody>
      </p:sp>
      <p:sp>
        <p:nvSpPr>
          <p:cNvPr id="10" name="文字方塊 9">
            <a:extLst>
              <a:ext uri="{FF2B5EF4-FFF2-40B4-BE49-F238E27FC236}">
                <a16:creationId xmlns:a16="http://schemas.microsoft.com/office/drawing/2014/main" id="{B8E474F7-E8C4-2375-D9C0-527E22B49033}"/>
              </a:ext>
            </a:extLst>
          </p:cNvPr>
          <p:cNvSpPr txBox="1"/>
          <p:nvPr/>
        </p:nvSpPr>
        <p:spPr>
          <a:xfrm>
            <a:off x="1298713" y="5939878"/>
            <a:ext cx="12298017" cy="869277"/>
          </a:xfrm>
          <a:prstGeom prst="rect">
            <a:avLst/>
          </a:prstGeom>
          <a:noFill/>
          <a:ln/>
        </p:spPr>
        <p:txBody>
          <a:bodyPr wrap="square" lIns="0" tIns="0" rIns="0" bIns="0" rtlCol="0" anchor="t"/>
          <a:lstStyle>
            <a:defPPr>
              <a:defRPr lang="zh-TW"/>
            </a:defPPr>
            <a:lvl1pPr marL="342900" indent="-342900">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pPr algn="just"/>
            <a:r>
              <a:rPr lang="en-US" altLang="zh-TW" dirty="0"/>
              <a:t>The GC content distribution graph is a key component of </a:t>
            </a:r>
            <a:r>
              <a:rPr lang="en-US" altLang="zh-TW" dirty="0" err="1"/>
              <a:t>FastQC</a:t>
            </a:r>
            <a:r>
              <a:rPr lang="en-US" altLang="zh-TW" dirty="0"/>
              <a:t> reports. It depicts the percentage of guanine and cytosine bases across the length of the reads.</a:t>
            </a:r>
          </a:p>
          <a:p>
            <a:pPr algn="just"/>
            <a:r>
              <a:rPr lang="en-US" altLang="zh-TW" dirty="0"/>
              <a:t>A deviation from the expected normal distribution is common in RNA-Seq data due to the presence of ribosomal RNA, which can have a high GC content. This deviation can be indicative of biases in library preparation or sequencing.</a:t>
            </a:r>
          </a:p>
          <a:p>
            <a:pPr algn="just"/>
            <a:endParaRPr lang="en-US" altLang="zh-TW" dirty="0"/>
          </a:p>
        </p:txBody>
      </p:sp>
      <p:pic>
        <p:nvPicPr>
          <p:cNvPr id="5" name="圖片 4">
            <a:extLst>
              <a:ext uri="{FF2B5EF4-FFF2-40B4-BE49-F238E27FC236}">
                <a16:creationId xmlns:a16="http://schemas.microsoft.com/office/drawing/2014/main" id="{94CBB4D3-57D8-B623-1FDE-C18249FD38A7}"/>
              </a:ext>
            </a:extLst>
          </p:cNvPr>
          <p:cNvPicPr>
            <a:picLocks noChangeAspect="1"/>
          </p:cNvPicPr>
          <p:nvPr/>
        </p:nvPicPr>
        <p:blipFill>
          <a:blip r:embed="rId3"/>
          <a:stretch>
            <a:fillRect/>
          </a:stretch>
        </p:blipFill>
        <p:spPr>
          <a:xfrm>
            <a:off x="1802296" y="1275257"/>
            <a:ext cx="5512904" cy="4373074"/>
          </a:xfrm>
          <a:prstGeom prst="rect">
            <a:avLst/>
          </a:prstGeom>
        </p:spPr>
      </p:pic>
      <p:pic>
        <p:nvPicPr>
          <p:cNvPr id="7" name="圖片 6">
            <a:extLst>
              <a:ext uri="{FF2B5EF4-FFF2-40B4-BE49-F238E27FC236}">
                <a16:creationId xmlns:a16="http://schemas.microsoft.com/office/drawing/2014/main" id="{CC0EE3AD-02D5-2A96-20E3-A8663E5AD4C2}"/>
              </a:ext>
            </a:extLst>
          </p:cNvPr>
          <p:cNvPicPr>
            <a:picLocks noChangeAspect="1"/>
          </p:cNvPicPr>
          <p:nvPr/>
        </p:nvPicPr>
        <p:blipFill>
          <a:blip r:embed="rId4"/>
          <a:stretch>
            <a:fillRect/>
          </a:stretch>
        </p:blipFill>
        <p:spPr>
          <a:xfrm>
            <a:off x="7617864" y="1198366"/>
            <a:ext cx="5978866" cy="4526856"/>
          </a:xfrm>
          <a:prstGeom prst="rect">
            <a:avLst/>
          </a:prstGeom>
        </p:spPr>
      </p:pic>
    </p:spTree>
    <p:extLst>
      <p:ext uri="{BB962C8B-B14F-4D97-AF65-F5344CB8AC3E}">
        <p14:creationId xmlns:p14="http://schemas.microsoft.com/office/powerpoint/2010/main" val="80028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Per base N content</a:t>
            </a:r>
          </a:p>
        </p:txBody>
      </p:sp>
      <p:grpSp>
        <p:nvGrpSpPr>
          <p:cNvPr id="3" name="群組 2">
            <a:extLst>
              <a:ext uri="{FF2B5EF4-FFF2-40B4-BE49-F238E27FC236}">
                <a16:creationId xmlns:a16="http://schemas.microsoft.com/office/drawing/2014/main" id="{5529A0DD-4204-0AE3-9010-052875FE9608}"/>
              </a:ext>
            </a:extLst>
          </p:cNvPr>
          <p:cNvGrpSpPr/>
          <p:nvPr/>
        </p:nvGrpSpPr>
        <p:grpSpPr>
          <a:xfrm>
            <a:off x="7744609" y="2812968"/>
            <a:ext cx="4959566" cy="2474357"/>
            <a:chOff x="852249" y="5115163"/>
            <a:chExt cx="4065151" cy="2474357"/>
          </a:xfrm>
        </p:grpSpPr>
        <p:sp>
          <p:nvSpPr>
            <p:cNvPr id="4" name="Text 1">
              <a:extLst>
                <a:ext uri="{FF2B5EF4-FFF2-40B4-BE49-F238E27FC236}">
                  <a16:creationId xmlns:a16="http://schemas.microsoft.com/office/drawing/2014/main" id="{E53FE3C6-AB4C-65D3-CDFD-DA3E2610A78E}"/>
                </a:ext>
              </a:extLst>
            </p:cNvPr>
            <p:cNvSpPr/>
            <p:nvPr/>
          </p:nvSpPr>
          <p:spPr>
            <a:xfrm>
              <a:off x="852249" y="5115163"/>
              <a:ext cx="3466267" cy="380405"/>
            </a:xfrm>
            <a:prstGeom prst="rect">
              <a:avLst/>
            </a:prstGeom>
            <a:noFill/>
            <a:ln/>
          </p:spPr>
          <p:txBody>
            <a:bodyPr wrap="none" lIns="0" tIns="0" rIns="0" bIns="0" rtlCol="0" anchor="t"/>
            <a:lstStyle/>
            <a:p>
              <a:pPr marL="0" indent="0" algn="l">
                <a:lnSpc>
                  <a:spcPts val="2950"/>
                </a:lnSpc>
                <a:buNone/>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N Content in Reads</a:t>
              </a:r>
            </a:p>
          </p:txBody>
        </p:sp>
        <p:sp>
          <p:nvSpPr>
            <p:cNvPr id="6" name="Text 2">
              <a:extLst>
                <a:ext uri="{FF2B5EF4-FFF2-40B4-BE49-F238E27FC236}">
                  <a16:creationId xmlns:a16="http://schemas.microsoft.com/office/drawing/2014/main" id="{E9EC3282-3908-E445-E4BE-EBEC92D10192}"/>
                </a:ext>
              </a:extLst>
            </p:cNvPr>
            <p:cNvSpPr/>
            <p:nvPr/>
          </p:nvSpPr>
          <p:spPr>
            <a:xfrm>
              <a:off x="852249" y="5641658"/>
              <a:ext cx="4065151" cy="1947862"/>
            </a:xfrm>
            <a:prstGeom prst="rect">
              <a:avLst/>
            </a:prstGeom>
            <a:noFill/>
            <a:ln/>
          </p:spPr>
          <p:txBody>
            <a:bodyPr wrap="square" lIns="0" tIns="0" rIns="0" bIns="0" rtlCol="0" anchor="t"/>
            <a:lstStyle/>
            <a:p>
              <a:pPr marL="0" indent="0" algn="l">
                <a:lnSpc>
                  <a:spcPts val="3050"/>
                </a:lnSpc>
                <a:buNone/>
              </a:pPr>
              <a:r>
                <a:rPr lang="en-US" sz="2400" dirty="0">
                  <a:solidFill>
                    <a:srgbClr val="454240"/>
                  </a:solidFill>
                  <a:latin typeface="Calibri" panose="020F0502020204030204" pitchFamily="34" charset="0"/>
                  <a:ea typeface="Calibri" panose="020F0502020204030204" pitchFamily="34" charset="0"/>
                  <a:cs typeface="Calibri" panose="020F0502020204030204" pitchFamily="34" charset="0"/>
                </a:rPr>
                <a:t>The N content graph depicts the percentage of 'N' bases at each position within the reads.</a:t>
              </a:r>
            </a:p>
          </p:txBody>
        </p:sp>
      </p:grpSp>
      <p:grpSp>
        <p:nvGrpSpPr>
          <p:cNvPr id="7" name="群組 6">
            <a:extLst>
              <a:ext uri="{FF2B5EF4-FFF2-40B4-BE49-F238E27FC236}">
                <a16:creationId xmlns:a16="http://schemas.microsoft.com/office/drawing/2014/main" id="{3E7AAE4D-55C9-0F9D-E444-7DBD99824019}"/>
              </a:ext>
            </a:extLst>
          </p:cNvPr>
          <p:cNvGrpSpPr/>
          <p:nvPr/>
        </p:nvGrpSpPr>
        <p:grpSpPr>
          <a:xfrm>
            <a:off x="7744609" y="5194663"/>
            <a:ext cx="5997895" cy="2863930"/>
            <a:chOff x="5282565" y="5115163"/>
            <a:chExt cx="4065151" cy="2863930"/>
          </a:xfrm>
        </p:grpSpPr>
        <p:sp>
          <p:nvSpPr>
            <p:cNvPr id="8" name="Text 3">
              <a:extLst>
                <a:ext uri="{FF2B5EF4-FFF2-40B4-BE49-F238E27FC236}">
                  <a16:creationId xmlns:a16="http://schemas.microsoft.com/office/drawing/2014/main" id="{6BC3E388-D981-D2F5-649F-D8087DA037DA}"/>
                </a:ext>
              </a:extLst>
            </p:cNvPr>
            <p:cNvSpPr/>
            <p:nvPr/>
          </p:nvSpPr>
          <p:spPr>
            <a:xfrm>
              <a:off x="5282565" y="5115163"/>
              <a:ext cx="3043714" cy="380405"/>
            </a:xfrm>
            <a:prstGeom prst="rect">
              <a:avLst/>
            </a:prstGeom>
            <a:noFill/>
            <a:ln/>
          </p:spPr>
          <p:txBody>
            <a:bodyPr wrap="none" lIns="0" tIns="0" rIns="0" bIns="0" rtlCol="0" anchor="t"/>
            <a:lstStyle/>
            <a:p>
              <a:pPr marL="0" indent="0" algn="l">
                <a:lnSpc>
                  <a:spcPts val="2950"/>
                </a:lnSpc>
                <a:buNone/>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Identifying Sequencing Issues</a:t>
              </a:r>
            </a:p>
          </p:txBody>
        </p:sp>
        <p:sp>
          <p:nvSpPr>
            <p:cNvPr id="9" name="Text 4">
              <a:extLst>
                <a:ext uri="{FF2B5EF4-FFF2-40B4-BE49-F238E27FC236}">
                  <a16:creationId xmlns:a16="http://schemas.microsoft.com/office/drawing/2014/main" id="{8569DE4F-720F-5628-96FF-B5D8C7BCCE6F}"/>
                </a:ext>
              </a:extLst>
            </p:cNvPr>
            <p:cNvSpPr/>
            <p:nvPr/>
          </p:nvSpPr>
          <p:spPr>
            <a:xfrm>
              <a:off x="5282565" y="5641658"/>
              <a:ext cx="4065151" cy="2337435"/>
            </a:xfrm>
            <a:prstGeom prst="rect">
              <a:avLst/>
            </a:prstGeom>
            <a:noFill/>
            <a:ln/>
          </p:spPr>
          <p:txBody>
            <a:bodyPr wrap="square" lIns="0" tIns="0" rIns="0" bIns="0" rtlCol="0" anchor="t"/>
            <a:lstStyle/>
            <a:p>
              <a:pPr marL="0" indent="0" algn="l">
                <a:lnSpc>
                  <a:spcPts val="3000"/>
                </a:lnSpc>
                <a:buNone/>
              </a:pPr>
              <a:r>
                <a:rPr lang="en-US" altLang="zh-TW" sz="2400" dirty="0">
                  <a:solidFill>
                    <a:srgbClr val="454240"/>
                  </a:solidFill>
                  <a:latin typeface="Calibri" panose="020F0502020204030204" pitchFamily="34" charset="0"/>
                  <a:ea typeface="Calibri" panose="020F0502020204030204" pitchFamily="34" charset="0"/>
                  <a:cs typeface="Calibri" panose="020F0502020204030204" pitchFamily="34" charset="0"/>
                </a:rPr>
                <a:t>Ideally, N content should be minimal, with spikes indicating potential sequencing errors or regions of low-quality data.</a:t>
              </a:r>
              <a:endParaRPr lang="en-US" altLang="zh-TW" sz="2400" dirty="0">
                <a:latin typeface="Calibri" panose="020F0502020204030204" pitchFamily="34" charset="0"/>
                <a:ea typeface="Calibri" panose="020F0502020204030204" pitchFamily="34" charset="0"/>
                <a:cs typeface="Calibri" panose="020F0502020204030204" pitchFamily="34" charset="0"/>
              </a:endParaRPr>
            </a:p>
          </p:txBody>
        </p:sp>
      </p:grpSp>
      <p:pic>
        <p:nvPicPr>
          <p:cNvPr id="12" name="圖片 11">
            <a:extLst>
              <a:ext uri="{FF2B5EF4-FFF2-40B4-BE49-F238E27FC236}">
                <a16:creationId xmlns:a16="http://schemas.microsoft.com/office/drawing/2014/main" id="{34FF1A8E-5681-2DFD-286E-A8CAD6118EEE}"/>
              </a:ext>
            </a:extLst>
          </p:cNvPr>
          <p:cNvPicPr>
            <a:picLocks noChangeAspect="1"/>
          </p:cNvPicPr>
          <p:nvPr/>
        </p:nvPicPr>
        <p:blipFill>
          <a:blip r:embed="rId3"/>
          <a:stretch>
            <a:fillRect/>
          </a:stretch>
        </p:blipFill>
        <p:spPr>
          <a:xfrm>
            <a:off x="1100831" y="2498792"/>
            <a:ext cx="5966977" cy="4816257"/>
          </a:xfrm>
          <a:prstGeom prst="rect">
            <a:avLst/>
          </a:prstGeom>
        </p:spPr>
      </p:pic>
      <p:sp>
        <p:nvSpPr>
          <p:cNvPr id="14" name="文字方塊 13">
            <a:extLst>
              <a:ext uri="{FF2B5EF4-FFF2-40B4-BE49-F238E27FC236}">
                <a16:creationId xmlns:a16="http://schemas.microsoft.com/office/drawing/2014/main" id="{6E57036E-6F44-D45E-9ACD-34A43213FD6B}"/>
              </a:ext>
            </a:extLst>
          </p:cNvPr>
          <p:cNvSpPr txBox="1"/>
          <p:nvPr/>
        </p:nvSpPr>
        <p:spPr>
          <a:xfrm>
            <a:off x="2524909" y="1465280"/>
            <a:ext cx="10439400" cy="887422"/>
          </a:xfrm>
          <a:prstGeom prst="rect">
            <a:avLst/>
          </a:prstGeom>
          <a:noFill/>
          <a:ln/>
        </p:spPr>
        <p:txBody>
          <a:bodyPr wrap="square" lIns="0" tIns="0" rIns="0" bIns="0" rtlCol="0" anchor="t"/>
          <a:lstStyle>
            <a:defPPr>
              <a:defRPr lang="zh-TW"/>
            </a:defPPr>
            <a:lvl1pPr marL="342900" indent="-342900">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pPr marL="0" indent="0">
              <a:buNone/>
            </a:pPr>
            <a:r>
              <a:rPr lang="en-US" altLang="zh-TW" dirty="0"/>
              <a:t>Percent of bases at each position or bin with no base call, i.e. ‘N’.</a:t>
            </a:r>
            <a:endParaRPr lang="zh-TW" altLang="en-US" dirty="0"/>
          </a:p>
        </p:txBody>
      </p:sp>
    </p:spTree>
    <p:extLst>
      <p:ext uri="{BB962C8B-B14F-4D97-AF65-F5344CB8AC3E}">
        <p14:creationId xmlns:p14="http://schemas.microsoft.com/office/powerpoint/2010/main" val="2138874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Sequence Length Distribution</a:t>
            </a:r>
          </a:p>
        </p:txBody>
      </p:sp>
      <p:sp>
        <p:nvSpPr>
          <p:cNvPr id="4" name="文字方塊 3">
            <a:extLst>
              <a:ext uri="{FF2B5EF4-FFF2-40B4-BE49-F238E27FC236}">
                <a16:creationId xmlns:a16="http://schemas.microsoft.com/office/drawing/2014/main" id="{443A765D-4E77-6E87-6F55-726BDD651A09}"/>
              </a:ext>
            </a:extLst>
          </p:cNvPr>
          <p:cNvSpPr txBox="1"/>
          <p:nvPr/>
        </p:nvSpPr>
        <p:spPr>
          <a:xfrm>
            <a:off x="9866831" y="1968155"/>
            <a:ext cx="4344199" cy="2026965"/>
          </a:xfrm>
          <a:prstGeom prst="rect">
            <a:avLst/>
          </a:prstGeom>
          <a:solidFill>
            <a:schemeClr val="accent4">
              <a:lumMod val="20000"/>
              <a:lumOff val="80000"/>
            </a:schemeClr>
          </a:solidFill>
        </p:spPr>
        <p:txBody>
          <a:bodyPr wrap="square">
            <a:spAutoFit/>
          </a:bodyPr>
          <a:lstStyle/>
          <a:p>
            <a:pPr algn="ctr"/>
            <a:r>
              <a:rPr lang="zh-TW" altLang="en-US" sz="2400" dirty="0"/>
              <a:t>Warning &amp; Failure</a:t>
            </a:r>
          </a:p>
          <a:p>
            <a:pPr marL="342900" indent="-342900">
              <a:lnSpc>
                <a:spcPts val="3050"/>
              </a:lnSpc>
              <a:buFont typeface="Arial" panose="020B0604020202020204" pitchFamily="34" charset="0"/>
              <a:buChar char="•"/>
            </a:pPr>
            <a:r>
              <a:rPr lang="zh-TW" altLang="en-US" sz="2200" dirty="0">
                <a:solidFill>
                  <a:srgbClr val="454240"/>
                </a:solidFill>
                <a:latin typeface="Calibri" panose="020F0502020204030204" pitchFamily="34" charset="0"/>
                <a:cs typeface="Calibri" panose="020F0502020204030204" pitchFamily="34" charset="0"/>
              </a:rPr>
              <a:t>Warning: Triggered if not all reads are the same length.</a:t>
            </a:r>
          </a:p>
          <a:p>
            <a:pPr marL="342900" indent="-342900">
              <a:lnSpc>
                <a:spcPts val="3050"/>
              </a:lnSpc>
              <a:buFont typeface="Arial" panose="020B0604020202020204" pitchFamily="34" charset="0"/>
              <a:buChar char="•"/>
            </a:pPr>
            <a:r>
              <a:rPr lang="zh-TW" altLang="en-US" sz="2200" dirty="0">
                <a:solidFill>
                  <a:srgbClr val="454240"/>
                </a:solidFill>
                <a:latin typeface="Calibri" panose="020F0502020204030204" pitchFamily="34" charset="0"/>
                <a:cs typeface="Calibri" panose="020F0502020204030204" pitchFamily="34" charset="0"/>
              </a:rPr>
              <a:t>Failure: Triggered if any read has zero length.</a:t>
            </a:r>
            <a:endParaRPr lang="en-US" altLang="zh-TW" sz="2200" dirty="0">
              <a:solidFill>
                <a:srgbClr val="454240"/>
              </a:solidFill>
              <a:latin typeface="Calibri" panose="020F0502020204030204" pitchFamily="34" charset="0"/>
              <a:cs typeface="Calibri" panose="020F0502020204030204" pitchFamily="34" charset="0"/>
            </a:endParaRPr>
          </a:p>
        </p:txBody>
      </p:sp>
      <p:pic>
        <p:nvPicPr>
          <p:cNvPr id="9" name="圖片 8">
            <a:extLst>
              <a:ext uri="{FF2B5EF4-FFF2-40B4-BE49-F238E27FC236}">
                <a16:creationId xmlns:a16="http://schemas.microsoft.com/office/drawing/2014/main" id="{95F51365-DC86-A85B-EC0D-C5D99CA96814}"/>
              </a:ext>
            </a:extLst>
          </p:cNvPr>
          <p:cNvPicPr>
            <a:picLocks noChangeAspect="1"/>
          </p:cNvPicPr>
          <p:nvPr/>
        </p:nvPicPr>
        <p:blipFill>
          <a:blip r:embed="rId3"/>
          <a:stretch>
            <a:fillRect/>
          </a:stretch>
        </p:blipFill>
        <p:spPr>
          <a:xfrm>
            <a:off x="329746" y="1348015"/>
            <a:ext cx="9384740" cy="3563301"/>
          </a:xfrm>
          <a:prstGeom prst="rect">
            <a:avLst/>
          </a:prstGeom>
        </p:spPr>
      </p:pic>
      <p:sp>
        <p:nvSpPr>
          <p:cNvPr id="12" name="文字方塊 11">
            <a:extLst>
              <a:ext uri="{FF2B5EF4-FFF2-40B4-BE49-F238E27FC236}">
                <a16:creationId xmlns:a16="http://schemas.microsoft.com/office/drawing/2014/main" id="{5648C8D6-459B-FEC2-DC15-AB354BB91D25}"/>
              </a:ext>
            </a:extLst>
          </p:cNvPr>
          <p:cNvSpPr txBox="1"/>
          <p:nvPr/>
        </p:nvSpPr>
        <p:spPr>
          <a:xfrm>
            <a:off x="419370" y="5249850"/>
            <a:ext cx="9115870" cy="2184279"/>
          </a:xfrm>
          <a:prstGeom prst="rect">
            <a:avLst/>
          </a:prstGeom>
          <a:noFill/>
          <a:ln/>
        </p:spPr>
        <p:txBody>
          <a:bodyPr wrap="square" lIns="0" tIns="0" rIns="0" bIns="0" rtlCol="0" anchor="t"/>
          <a:lstStyle>
            <a:defPPr>
              <a:defRPr lang="zh-TW"/>
            </a:defPPr>
            <a:lvl1pPr marL="342900" indent="-342900">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zh-TW" altLang="en-US" sz="2200" dirty="0"/>
              <a:t>Some platforms produce uniform-length reads; others yield variable lengths.</a:t>
            </a:r>
          </a:p>
          <a:p>
            <a:r>
              <a:rPr lang="zh-TW" altLang="en-US" sz="2200" dirty="0"/>
              <a:t>Pipelines may trim poor-quality bases, leading to variable lengths even in otherwise uniform libraries.</a:t>
            </a:r>
          </a:p>
          <a:p>
            <a:r>
              <a:rPr lang="zh-TW" altLang="en-US" sz="2200" dirty="0"/>
              <a:t>A plot is generated to show the distribution of read lengths in the file.</a:t>
            </a:r>
          </a:p>
          <a:p>
            <a:r>
              <a:rPr lang="zh-TW" altLang="en-US" sz="2200" dirty="0"/>
              <a:t>Uniform-length files often show a single peak, while variable-length files show multiple peaks.</a:t>
            </a:r>
          </a:p>
        </p:txBody>
      </p:sp>
      <p:sp>
        <p:nvSpPr>
          <p:cNvPr id="15" name="文字方塊 14">
            <a:extLst>
              <a:ext uri="{FF2B5EF4-FFF2-40B4-BE49-F238E27FC236}">
                <a16:creationId xmlns:a16="http://schemas.microsoft.com/office/drawing/2014/main" id="{C754E372-D80D-F339-8346-7D8045F296B3}"/>
              </a:ext>
            </a:extLst>
          </p:cNvPr>
          <p:cNvSpPr txBox="1"/>
          <p:nvPr/>
        </p:nvSpPr>
        <p:spPr>
          <a:xfrm>
            <a:off x="9866831" y="4328506"/>
            <a:ext cx="4344199" cy="2026965"/>
          </a:xfrm>
          <a:prstGeom prst="rect">
            <a:avLst/>
          </a:prstGeom>
          <a:solidFill>
            <a:schemeClr val="accent4">
              <a:lumMod val="20000"/>
              <a:lumOff val="80000"/>
            </a:schemeClr>
          </a:solidFill>
        </p:spPr>
        <p:txBody>
          <a:bodyPr wrap="square">
            <a:spAutoFit/>
          </a:bodyPr>
          <a:lstStyle/>
          <a:p>
            <a:pPr algn="ctr"/>
            <a:r>
              <a:rPr lang="zh-TW" altLang="en-US" sz="2400" dirty="0"/>
              <a:t>Reasons for Warnings</a:t>
            </a:r>
          </a:p>
          <a:p>
            <a:pPr marL="342900" indent="-342900">
              <a:lnSpc>
                <a:spcPts val="3050"/>
              </a:lnSpc>
              <a:buFont typeface="Arial" panose="020B0604020202020204" pitchFamily="34" charset="0"/>
              <a:buChar char="•"/>
            </a:pPr>
            <a:r>
              <a:rPr lang="zh-TW" altLang="en-US" sz="2200" dirty="0">
                <a:solidFill>
                  <a:srgbClr val="454240"/>
                </a:solidFill>
                <a:latin typeface="Calibri" panose="020F0502020204030204" pitchFamily="34" charset="0"/>
                <a:cs typeface="Calibri" panose="020F0502020204030204" pitchFamily="34" charset="0"/>
              </a:rPr>
              <a:t>Certain platforms naturally produce variable-length reads, so warnings in these cases can be safely ignored.</a:t>
            </a:r>
          </a:p>
        </p:txBody>
      </p:sp>
    </p:spTree>
    <p:extLst>
      <p:ext uri="{BB962C8B-B14F-4D97-AF65-F5344CB8AC3E}">
        <p14:creationId xmlns:p14="http://schemas.microsoft.com/office/powerpoint/2010/main" val="2173978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D993C-C867-E0B3-9889-0B240014BD24}"/>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25362C5-0B85-A7AF-74E3-31919156C8BC}"/>
              </a:ext>
            </a:extLst>
          </p:cNvPr>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Sequence Duplication Levels</a:t>
            </a:r>
          </a:p>
        </p:txBody>
      </p:sp>
      <p:sp>
        <p:nvSpPr>
          <p:cNvPr id="10" name="文字方塊 9">
            <a:extLst>
              <a:ext uri="{FF2B5EF4-FFF2-40B4-BE49-F238E27FC236}">
                <a16:creationId xmlns:a16="http://schemas.microsoft.com/office/drawing/2014/main" id="{DD244D26-534F-8E8A-E332-6E905DF354E6}"/>
              </a:ext>
            </a:extLst>
          </p:cNvPr>
          <p:cNvSpPr txBox="1"/>
          <p:nvPr/>
        </p:nvSpPr>
        <p:spPr>
          <a:xfrm>
            <a:off x="1279198" y="5770628"/>
            <a:ext cx="12072002" cy="869277"/>
          </a:xfrm>
          <a:prstGeom prst="rect">
            <a:avLst/>
          </a:prstGeom>
          <a:noFill/>
          <a:ln/>
        </p:spPr>
        <p:txBody>
          <a:bodyPr wrap="square" lIns="0" tIns="0" rIns="0" bIns="0" rtlCol="0" anchor="t"/>
          <a:lstStyle>
            <a:defPPr>
              <a:defRPr lang="zh-TW"/>
            </a:defPPr>
            <a:lvl1pPr marL="342900" indent="-342900" algn="just">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dirty="0"/>
              <a:t>The Sequence Duplication plot shows the percentage of sequences that are duplicated in the data set. Duplicated sequences are identical sequences that appear more than once in the data set.</a:t>
            </a:r>
          </a:p>
          <a:p>
            <a:r>
              <a:rPr lang="en-US" altLang="zh-TW" dirty="0"/>
              <a:t>Duplicates can result from PCR amplification or high-abundance RNA transcripts.</a:t>
            </a:r>
          </a:p>
          <a:p>
            <a:endParaRPr lang="en-US" altLang="zh-TW" dirty="0"/>
          </a:p>
        </p:txBody>
      </p:sp>
      <p:pic>
        <p:nvPicPr>
          <p:cNvPr id="5" name="圖片 4">
            <a:extLst>
              <a:ext uri="{FF2B5EF4-FFF2-40B4-BE49-F238E27FC236}">
                <a16:creationId xmlns:a16="http://schemas.microsoft.com/office/drawing/2014/main" id="{8DFED78B-7C01-EB53-D614-E90CE1B22C7A}"/>
              </a:ext>
            </a:extLst>
          </p:cNvPr>
          <p:cNvPicPr>
            <a:picLocks noChangeAspect="1"/>
          </p:cNvPicPr>
          <p:nvPr/>
        </p:nvPicPr>
        <p:blipFill>
          <a:blip r:embed="rId3"/>
          <a:stretch>
            <a:fillRect/>
          </a:stretch>
        </p:blipFill>
        <p:spPr>
          <a:xfrm>
            <a:off x="1826165" y="1377699"/>
            <a:ext cx="10978067" cy="4189855"/>
          </a:xfrm>
          <a:prstGeom prst="rect">
            <a:avLst/>
          </a:prstGeom>
        </p:spPr>
      </p:pic>
    </p:spTree>
    <p:extLst>
      <p:ext uri="{BB962C8B-B14F-4D97-AF65-F5344CB8AC3E}">
        <p14:creationId xmlns:p14="http://schemas.microsoft.com/office/powerpoint/2010/main" val="401981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Overrepresented Sequences</a:t>
            </a:r>
          </a:p>
        </p:txBody>
      </p:sp>
      <p:sp>
        <p:nvSpPr>
          <p:cNvPr id="10" name="文字方塊 9">
            <a:extLst>
              <a:ext uri="{FF2B5EF4-FFF2-40B4-BE49-F238E27FC236}">
                <a16:creationId xmlns:a16="http://schemas.microsoft.com/office/drawing/2014/main" id="{B8E474F7-E8C4-2375-D9C0-527E22B49033}"/>
              </a:ext>
            </a:extLst>
          </p:cNvPr>
          <p:cNvSpPr txBox="1"/>
          <p:nvPr/>
        </p:nvSpPr>
        <p:spPr>
          <a:xfrm>
            <a:off x="942959" y="5984342"/>
            <a:ext cx="13215001" cy="869277"/>
          </a:xfrm>
          <a:prstGeom prst="rect">
            <a:avLst/>
          </a:prstGeom>
          <a:noFill/>
          <a:ln/>
        </p:spPr>
        <p:txBody>
          <a:bodyPr wrap="square" lIns="0" tIns="0" rIns="0" bIns="0" rtlCol="0" anchor="t"/>
          <a:lstStyle>
            <a:defPPr>
              <a:defRPr lang="zh-TW"/>
            </a:defPPr>
            <a:lvl1pPr marL="342900" indent="-342900" algn="just">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dirty="0"/>
              <a:t>Overrepresented sequences are reads that appear more frequently than expected.</a:t>
            </a:r>
          </a:p>
          <a:p>
            <a:r>
              <a:rPr lang="en-US" altLang="zh-TW" dirty="0"/>
              <a:t>This could indicate high-abundance transcripts in RNA-Seq data or sequencing artifacts.</a:t>
            </a:r>
          </a:p>
          <a:p>
            <a:r>
              <a:rPr lang="en-US" altLang="zh-TW" dirty="0" err="1"/>
              <a:t>FastQC</a:t>
            </a:r>
            <a:r>
              <a:rPr lang="en-US" altLang="zh-TW" dirty="0"/>
              <a:t> flags sequences that account for more than 0.1% of the total reads.</a:t>
            </a:r>
          </a:p>
        </p:txBody>
      </p:sp>
      <p:pic>
        <p:nvPicPr>
          <p:cNvPr id="5" name="圖片 4">
            <a:extLst>
              <a:ext uri="{FF2B5EF4-FFF2-40B4-BE49-F238E27FC236}">
                <a16:creationId xmlns:a16="http://schemas.microsoft.com/office/drawing/2014/main" id="{DEA29722-56E2-B926-B9B1-A4070D5DA6CA}"/>
              </a:ext>
            </a:extLst>
          </p:cNvPr>
          <p:cNvPicPr>
            <a:picLocks noChangeAspect="1"/>
          </p:cNvPicPr>
          <p:nvPr/>
        </p:nvPicPr>
        <p:blipFill>
          <a:blip r:embed="rId3"/>
          <a:stretch>
            <a:fillRect/>
          </a:stretch>
        </p:blipFill>
        <p:spPr>
          <a:xfrm>
            <a:off x="2350447" y="1375981"/>
            <a:ext cx="9292700" cy="4250815"/>
          </a:xfrm>
          <a:prstGeom prst="rect">
            <a:avLst/>
          </a:prstGeom>
        </p:spPr>
      </p:pic>
    </p:spTree>
    <p:extLst>
      <p:ext uri="{BB962C8B-B14F-4D97-AF65-F5344CB8AC3E}">
        <p14:creationId xmlns:p14="http://schemas.microsoft.com/office/powerpoint/2010/main" val="1694777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rPr>
              <a:t>Adapter Content</a:t>
            </a:r>
          </a:p>
        </p:txBody>
      </p:sp>
      <p:sp>
        <p:nvSpPr>
          <p:cNvPr id="10" name="文字方塊 9">
            <a:extLst>
              <a:ext uri="{FF2B5EF4-FFF2-40B4-BE49-F238E27FC236}">
                <a16:creationId xmlns:a16="http://schemas.microsoft.com/office/drawing/2014/main" id="{B8E474F7-E8C4-2375-D9C0-527E22B49033}"/>
              </a:ext>
            </a:extLst>
          </p:cNvPr>
          <p:cNvSpPr txBox="1"/>
          <p:nvPr/>
        </p:nvSpPr>
        <p:spPr>
          <a:xfrm>
            <a:off x="707698" y="5653860"/>
            <a:ext cx="13215001" cy="869277"/>
          </a:xfrm>
          <a:prstGeom prst="rect">
            <a:avLst/>
          </a:prstGeom>
          <a:noFill/>
          <a:ln/>
        </p:spPr>
        <p:txBody>
          <a:bodyPr wrap="square" lIns="0" tIns="0" rIns="0" bIns="0" rtlCol="0" anchor="t"/>
          <a:lstStyle>
            <a:defPPr>
              <a:defRPr lang="zh-TW"/>
            </a:defPPr>
            <a:lvl1pPr marL="342900" indent="-342900" algn="just">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sz="2400" dirty="0">
                <a:latin typeface="+mn-lt"/>
              </a:rPr>
              <a:t>The Adapter Content plot shows the percentage of reads containing adapter sequences. This can be useful for identifying adapter contamination, which is common in long-read RNA-Seq data.</a:t>
            </a:r>
          </a:p>
          <a:p>
            <a:r>
              <a:rPr lang="en-US" altLang="zh-TW" sz="2400" dirty="0">
                <a:solidFill>
                  <a:srgbClr val="454240"/>
                </a:solidFill>
                <a:latin typeface="+mn-lt"/>
              </a:rPr>
              <a:t>Adapter contamination can be caused by inefficient adapter ligation or the use of adapters with similar sequences. The plot can help identify the extent of adapter contamination, allowing for appropriate data processing steps to remove adapter sequences from the data set.</a:t>
            </a:r>
            <a:endParaRPr lang="en-US" altLang="zh-TW" sz="2400" dirty="0">
              <a:latin typeface="+mn-lt"/>
            </a:endParaRPr>
          </a:p>
          <a:p>
            <a:endParaRPr lang="en-US" altLang="zh-TW" sz="2400" dirty="0">
              <a:latin typeface="+mn-lt"/>
            </a:endParaRPr>
          </a:p>
          <a:p>
            <a:endParaRPr lang="en-US" altLang="zh-TW" sz="2400" dirty="0">
              <a:latin typeface="+mn-lt"/>
            </a:endParaRPr>
          </a:p>
        </p:txBody>
      </p:sp>
      <p:pic>
        <p:nvPicPr>
          <p:cNvPr id="4" name="圖片 3">
            <a:extLst>
              <a:ext uri="{FF2B5EF4-FFF2-40B4-BE49-F238E27FC236}">
                <a16:creationId xmlns:a16="http://schemas.microsoft.com/office/drawing/2014/main" id="{F9C7C859-4B2A-95DD-3110-017CBECAEB73}"/>
              </a:ext>
            </a:extLst>
          </p:cNvPr>
          <p:cNvPicPr>
            <a:picLocks noChangeAspect="1"/>
          </p:cNvPicPr>
          <p:nvPr/>
        </p:nvPicPr>
        <p:blipFill>
          <a:blip r:embed="rId3"/>
          <a:srcRect l="2591" r="3484" b="2747"/>
          <a:stretch/>
        </p:blipFill>
        <p:spPr>
          <a:xfrm>
            <a:off x="1310641" y="1336683"/>
            <a:ext cx="6629400" cy="4086625"/>
          </a:xfrm>
          <a:prstGeom prst="rect">
            <a:avLst/>
          </a:prstGeom>
        </p:spPr>
      </p:pic>
      <p:pic>
        <p:nvPicPr>
          <p:cNvPr id="7" name="圖片 6">
            <a:extLst>
              <a:ext uri="{FF2B5EF4-FFF2-40B4-BE49-F238E27FC236}">
                <a16:creationId xmlns:a16="http://schemas.microsoft.com/office/drawing/2014/main" id="{B69D3F87-03A2-1F6B-763B-A80278ED5C9E}"/>
              </a:ext>
            </a:extLst>
          </p:cNvPr>
          <p:cNvPicPr>
            <a:picLocks noChangeAspect="1"/>
          </p:cNvPicPr>
          <p:nvPr/>
        </p:nvPicPr>
        <p:blipFill>
          <a:blip r:embed="rId4"/>
          <a:stretch>
            <a:fillRect/>
          </a:stretch>
        </p:blipFill>
        <p:spPr>
          <a:xfrm>
            <a:off x="8567970" y="1493519"/>
            <a:ext cx="5150120" cy="3929789"/>
          </a:xfrm>
          <a:prstGeom prst="rect">
            <a:avLst/>
          </a:prstGeom>
        </p:spPr>
      </p:pic>
    </p:spTree>
    <p:extLst>
      <p:ext uri="{BB962C8B-B14F-4D97-AF65-F5344CB8AC3E}">
        <p14:creationId xmlns:p14="http://schemas.microsoft.com/office/powerpoint/2010/main" val="1240683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err="1">
                <a:solidFill>
                  <a:srgbClr val="5C4E3D"/>
                </a:solidFill>
                <a:latin typeface="Calibri" panose="020F0502020204030204" pitchFamily="34" charset="0"/>
                <a:ea typeface="Calibri" panose="020F0502020204030204" pitchFamily="34" charset="0"/>
                <a:cs typeface="Calibri" panose="020F0502020204030204" pitchFamily="34" charset="0"/>
              </a:rPr>
              <a:t>Kmer</a:t>
            </a: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 Content</a:t>
            </a:r>
          </a:p>
        </p:txBody>
      </p:sp>
      <p:sp>
        <p:nvSpPr>
          <p:cNvPr id="10" name="文字方塊 9">
            <a:extLst>
              <a:ext uri="{FF2B5EF4-FFF2-40B4-BE49-F238E27FC236}">
                <a16:creationId xmlns:a16="http://schemas.microsoft.com/office/drawing/2014/main" id="{B8E474F7-E8C4-2375-D9C0-527E22B49033}"/>
              </a:ext>
            </a:extLst>
          </p:cNvPr>
          <p:cNvSpPr txBox="1"/>
          <p:nvPr/>
        </p:nvSpPr>
        <p:spPr>
          <a:xfrm>
            <a:off x="7440450" y="1515901"/>
            <a:ext cx="6661418" cy="869277"/>
          </a:xfrm>
          <a:prstGeom prst="rect">
            <a:avLst/>
          </a:prstGeom>
          <a:noFill/>
          <a:ln/>
        </p:spPr>
        <p:txBody>
          <a:bodyPr wrap="square" lIns="0" tIns="0" rIns="0" bIns="0" rtlCol="0" anchor="t"/>
          <a:lstStyle>
            <a:defPPr>
              <a:defRPr lang="zh-TW"/>
            </a:defPPr>
            <a:lvl1pPr marL="342900" indent="-342900" algn="just">
              <a:lnSpc>
                <a:spcPts val="3050"/>
              </a:lnSpc>
              <a:buFont typeface="Arial" panose="020B0604020202020204" pitchFamily="34" charset="0"/>
              <a:buChar char="•"/>
              <a:defRPr sz="2800">
                <a:solidFill>
                  <a:srgbClr val="454240"/>
                </a:solidFill>
                <a:latin typeface="Calibri" panose="020F0502020204030204" pitchFamily="34" charset="0"/>
                <a:ea typeface="Calibri" panose="020F0502020204030204" pitchFamily="34" charset="0"/>
                <a:cs typeface="Calibri" panose="020F0502020204030204" pitchFamily="34" charset="0"/>
              </a:defRPr>
            </a:lvl1pPr>
          </a:lstStyle>
          <a:p>
            <a:r>
              <a:rPr lang="en-US" altLang="zh-TW" sz="2600" dirty="0" err="1"/>
              <a:t>Kmer</a:t>
            </a:r>
            <a:r>
              <a:rPr lang="en-US" altLang="zh-TW" sz="2600" dirty="0"/>
              <a:t> analysis measures the frequency of short nucleotide sequences across the reads in a dataset. This analysis is useful for identifying overrepresented </a:t>
            </a:r>
            <a:r>
              <a:rPr lang="en-US" altLang="zh-TW" sz="2600" dirty="0" err="1"/>
              <a:t>kmers</a:t>
            </a:r>
            <a:r>
              <a:rPr lang="en-US" altLang="zh-TW" sz="2600" dirty="0"/>
              <a:t>, which can be a sign of library preparation issues.</a:t>
            </a:r>
          </a:p>
          <a:p>
            <a:r>
              <a:rPr lang="en-US" altLang="zh-TW" sz="2600" dirty="0"/>
              <a:t>A </a:t>
            </a:r>
            <a:r>
              <a:rPr lang="en-US" altLang="zh-TW" sz="2600" dirty="0" err="1"/>
              <a:t>kmer</a:t>
            </a:r>
            <a:r>
              <a:rPr lang="en-US" altLang="zh-TW" sz="2600" dirty="0"/>
              <a:t> is a subsequence of nucleotides of length k. For example, a 5-mer is a sequence of 5 nucleotides. The </a:t>
            </a:r>
            <a:r>
              <a:rPr lang="en-US" altLang="zh-TW" sz="2600" dirty="0" err="1"/>
              <a:t>kmer</a:t>
            </a:r>
            <a:r>
              <a:rPr lang="en-US" altLang="zh-TW" sz="2600" dirty="0"/>
              <a:t> content plot shows the frequency of all </a:t>
            </a:r>
            <a:r>
              <a:rPr lang="en-US" altLang="zh-TW" sz="2600" dirty="0" err="1"/>
              <a:t>kmers</a:t>
            </a:r>
            <a:r>
              <a:rPr lang="en-US" altLang="zh-TW" sz="2600" dirty="0"/>
              <a:t> in the dataset.</a:t>
            </a:r>
          </a:p>
          <a:p>
            <a:r>
              <a:rPr lang="en-US" altLang="zh-TW" sz="2600" dirty="0"/>
              <a:t>Overrepresented </a:t>
            </a:r>
            <a:r>
              <a:rPr lang="en-US" altLang="zh-TW" sz="2600" dirty="0" err="1"/>
              <a:t>kmers</a:t>
            </a:r>
            <a:r>
              <a:rPr lang="en-US" altLang="zh-TW" sz="2600" dirty="0"/>
              <a:t> can indicate problems such as adapter contamination, PCR amplification bias, or the presence of repetitive sequences in the genome.</a:t>
            </a:r>
          </a:p>
          <a:p>
            <a:endParaRPr lang="en-US" altLang="zh-TW" sz="2600" dirty="0"/>
          </a:p>
          <a:p>
            <a:endParaRPr lang="en-US" altLang="zh-TW" sz="2600" dirty="0"/>
          </a:p>
        </p:txBody>
      </p:sp>
      <p:pic>
        <p:nvPicPr>
          <p:cNvPr id="5" name="圖片 4">
            <a:extLst>
              <a:ext uri="{FF2B5EF4-FFF2-40B4-BE49-F238E27FC236}">
                <a16:creationId xmlns:a16="http://schemas.microsoft.com/office/drawing/2014/main" id="{E58EB00E-A43D-8B98-C10A-0D55F991A545}"/>
              </a:ext>
            </a:extLst>
          </p:cNvPr>
          <p:cNvPicPr>
            <a:picLocks noChangeAspect="1"/>
          </p:cNvPicPr>
          <p:nvPr/>
        </p:nvPicPr>
        <p:blipFill>
          <a:blip r:embed="rId3"/>
          <a:stretch>
            <a:fillRect/>
          </a:stretch>
        </p:blipFill>
        <p:spPr>
          <a:xfrm>
            <a:off x="376132" y="1950539"/>
            <a:ext cx="6661418" cy="4009250"/>
          </a:xfrm>
          <a:prstGeom prst="rect">
            <a:avLst/>
          </a:prstGeom>
        </p:spPr>
      </p:pic>
    </p:spTree>
    <p:extLst>
      <p:ext uri="{BB962C8B-B14F-4D97-AF65-F5344CB8AC3E}">
        <p14:creationId xmlns:p14="http://schemas.microsoft.com/office/powerpoint/2010/main" val="88926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060658" y="362624"/>
            <a:ext cx="5057656" cy="632222"/>
          </a:xfrm>
          <a:prstGeom prst="rect">
            <a:avLst/>
          </a:prstGeom>
          <a:noFill/>
          <a:ln/>
        </p:spPr>
        <p:txBody>
          <a:bodyPr wrap="none" lIns="0" tIns="0" rIns="0" bIns="0" rtlCol="0" anchor="t"/>
          <a:lstStyle/>
          <a:p>
            <a:pPr marL="0" indent="0">
              <a:lnSpc>
                <a:spcPts val="4950"/>
              </a:lnSpc>
              <a:buNone/>
            </a:pPr>
            <a:r>
              <a:rPr lang="en-US" sz="4800" b="1" dirty="0">
                <a:solidFill>
                  <a:srgbClr val="5C4E3D"/>
                </a:solidFill>
                <a:ea typeface="Libre Baskerville" pitchFamily="34" charset="-122"/>
                <a:cs typeface="Libre Baskerville" pitchFamily="34" charset="-120"/>
              </a:rPr>
              <a:t>From experiments to data</a:t>
            </a:r>
            <a:endParaRPr lang="en-US" sz="4800" b="1" dirty="0"/>
          </a:p>
        </p:txBody>
      </p:sp>
      <p:pic>
        <p:nvPicPr>
          <p:cNvPr id="2050" name="Picture 2" descr="Cartoon of different types of sequencing and where they appear in the genome. Bisulfite and ChIP-Seq have arrows pointing to nucleosomes. DNaseq-seq points to the region between nucleosomes. Hi-C and ChIA-PET point to the long range chromatin interactions. RNA-Seq points to a subset of the genome showing a promoter and transcribed region.">
            <a:extLst>
              <a:ext uri="{FF2B5EF4-FFF2-40B4-BE49-F238E27FC236}">
                <a16:creationId xmlns:a16="http://schemas.microsoft.com/office/drawing/2014/main" id="{960C3653-4837-2402-C64E-9BFFF45C3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603" y="1643585"/>
            <a:ext cx="8291084" cy="5248624"/>
          </a:xfrm>
          <a:prstGeom prst="rect">
            <a:avLst/>
          </a:prstGeom>
          <a:noFill/>
          <a:extLst>
            <a:ext uri="{909E8E84-426E-40DD-AFC4-6F175D3DCCD1}">
              <a14:hiddenFill xmlns:a14="http://schemas.microsoft.com/office/drawing/2010/main">
                <a:solidFill>
                  <a:srgbClr val="FFFFFF"/>
                </a:solidFill>
              </a14:hiddenFill>
            </a:ext>
          </a:extLst>
        </p:spPr>
      </p:pic>
      <p:pic>
        <p:nvPicPr>
          <p:cNvPr id="2" name="圖片 1">
            <a:extLst>
              <a:ext uri="{FF2B5EF4-FFF2-40B4-BE49-F238E27FC236}">
                <a16:creationId xmlns:a16="http://schemas.microsoft.com/office/drawing/2014/main" id="{56F6575A-9DB0-4241-BB68-AF55444D9DB3}"/>
              </a:ext>
            </a:extLst>
          </p:cNvPr>
          <p:cNvPicPr>
            <a:picLocks noChangeAspect="1"/>
          </p:cNvPicPr>
          <p:nvPr/>
        </p:nvPicPr>
        <p:blipFill>
          <a:blip r:embed="rId4"/>
          <a:stretch>
            <a:fillRect/>
          </a:stretch>
        </p:blipFill>
        <p:spPr>
          <a:xfrm>
            <a:off x="9616408" y="1643585"/>
            <a:ext cx="4273763" cy="5431814"/>
          </a:xfrm>
          <a:prstGeom prst="rect">
            <a:avLst/>
          </a:prstGeom>
        </p:spPr>
      </p:pic>
      <p:sp>
        <p:nvSpPr>
          <p:cNvPr id="5" name="文字方塊 4">
            <a:extLst>
              <a:ext uri="{FF2B5EF4-FFF2-40B4-BE49-F238E27FC236}">
                <a16:creationId xmlns:a16="http://schemas.microsoft.com/office/drawing/2014/main" id="{1E0882D1-005A-740A-A895-40CA547153C6}"/>
              </a:ext>
            </a:extLst>
          </p:cNvPr>
          <p:cNvSpPr txBox="1"/>
          <p:nvPr/>
        </p:nvSpPr>
        <p:spPr>
          <a:xfrm>
            <a:off x="1356393" y="7075399"/>
            <a:ext cx="7315200" cy="369332"/>
          </a:xfrm>
          <a:prstGeom prst="rect">
            <a:avLst/>
          </a:prstGeom>
          <a:noFill/>
        </p:spPr>
        <p:txBody>
          <a:bodyPr wrap="square">
            <a:spAutoFit/>
          </a:bodyPr>
          <a:lstStyle/>
          <a:p>
            <a:r>
              <a:rPr lang="en-US" altLang="zh-TW" dirty="0">
                <a:solidFill>
                  <a:schemeClr val="accent5">
                    <a:lumMod val="75000"/>
                  </a:schemeClr>
                </a:solidFill>
              </a:rPr>
              <a:t>Ecker, Joseph R., et al. Nature 489.7414 (2012): 52-54.</a:t>
            </a:r>
            <a:endParaRPr lang="zh-TW" altLang="en-US" dirty="0">
              <a:solidFill>
                <a:schemeClr val="accent5">
                  <a:lumMod val="75000"/>
                </a:schemeClr>
              </a:solidFill>
            </a:endParaRPr>
          </a:p>
        </p:txBody>
      </p:sp>
    </p:spTree>
    <p:extLst>
      <p:ext uri="{BB962C8B-B14F-4D97-AF65-F5344CB8AC3E}">
        <p14:creationId xmlns:p14="http://schemas.microsoft.com/office/powerpoint/2010/main" val="392712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864037" y="1610439"/>
            <a:ext cx="6172200" cy="771525"/>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Key Takeaways</a:t>
            </a:r>
          </a:p>
        </p:txBody>
      </p:sp>
      <p:sp>
        <p:nvSpPr>
          <p:cNvPr id="3" name="Text 1"/>
          <p:cNvSpPr/>
          <p:nvPr/>
        </p:nvSpPr>
        <p:spPr>
          <a:xfrm>
            <a:off x="864037" y="2999065"/>
            <a:ext cx="3186470" cy="385763"/>
          </a:xfrm>
          <a:prstGeom prst="rect">
            <a:avLst/>
          </a:prstGeom>
          <a:noFill/>
          <a:ln/>
        </p:spPr>
        <p:txBody>
          <a:bodyPr wrap="none" lIns="0" tIns="0" rIns="0" bIns="0" rtlCol="0" anchor="t"/>
          <a:lstStyle/>
          <a:p>
            <a:pPr>
              <a:lnSpc>
                <a:spcPts val="2950"/>
              </a:lnSpc>
            </a:pPr>
            <a:r>
              <a:rPr lang="en-US" sz="2800" b="1" dirty="0" err="1">
                <a:solidFill>
                  <a:srgbClr val="454240"/>
                </a:solidFill>
                <a:latin typeface="Calibri" panose="020F0502020204030204" pitchFamily="34" charset="0"/>
                <a:ea typeface="Calibri" panose="020F0502020204030204" pitchFamily="34" charset="0"/>
                <a:cs typeface="Calibri" panose="020F0502020204030204" pitchFamily="34" charset="0"/>
              </a:rPr>
              <a:t>FastQC</a:t>
            </a: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 Significance</a:t>
            </a:r>
          </a:p>
        </p:txBody>
      </p:sp>
      <p:sp>
        <p:nvSpPr>
          <p:cNvPr id="4" name="Text 2"/>
          <p:cNvSpPr/>
          <p:nvPr/>
        </p:nvSpPr>
        <p:spPr>
          <a:xfrm>
            <a:off x="864037" y="3631644"/>
            <a:ext cx="3898821" cy="2765346"/>
          </a:xfrm>
          <a:prstGeom prst="rect">
            <a:avLst/>
          </a:prstGeom>
          <a:noFill/>
          <a:ln/>
        </p:spPr>
        <p:txBody>
          <a:bodyPr wrap="square" lIns="0" tIns="0" rIns="0" bIns="0" rtlCol="0" anchor="t"/>
          <a:lstStyle/>
          <a:p>
            <a:pPr marL="0" indent="0">
              <a:lnSpc>
                <a:spcPts val="3100"/>
              </a:lnSpc>
              <a:buNone/>
            </a:pPr>
            <a:r>
              <a:rPr lang="en-US" sz="2400" dirty="0">
                <a:solidFill>
                  <a:srgbClr val="454240"/>
                </a:solidFill>
                <a:latin typeface="Calibri" panose="020F0502020204030204" pitchFamily="34" charset="0"/>
                <a:ea typeface="Calibri" panose="020F0502020204030204" pitchFamily="34" charset="0"/>
                <a:cs typeface="Calibri" panose="020F0502020204030204" pitchFamily="34" charset="0"/>
              </a:rPr>
              <a:t>FastQC is essential for ensuring high-quality NGS data. It helps identify potential issues that could affect downstream analyses. Early detection of problems allows for corrective measures.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3"/>
          <p:cNvSpPr/>
          <p:nvPr/>
        </p:nvSpPr>
        <p:spPr>
          <a:xfrm>
            <a:off x="5372695" y="2999065"/>
            <a:ext cx="3086100" cy="385763"/>
          </a:xfrm>
          <a:prstGeom prst="rect">
            <a:avLst/>
          </a:prstGeom>
          <a:noFill/>
          <a:ln/>
        </p:spPr>
        <p:txBody>
          <a:bodyPr wrap="none" lIns="0" tIns="0" rIns="0" bIns="0" rtlCol="0" anchor="t"/>
          <a:lstStyle/>
          <a:p>
            <a:pPr>
              <a:lnSpc>
                <a:spcPts val="2950"/>
              </a:lnSpc>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Context Matters</a:t>
            </a:r>
          </a:p>
        </p:txBody>
      </p:sp>
      <p:sp>
        <p:nvSpPr>
          <p:cNvPr id="6" name="Text 4"/>
          <p:cNvSpPr/>
          <p:nvPr/>
        </p:nvSpPr>
        <p:spPr>
          <a:xfrm>
            <a:off x="5372695" y="3631644"/>
            <a:ext cx="3898821" cy="2370296"/>
          </a:xfrm>
          <a:prstGeom prst="rect">
            <a:avLst/>
          </a:prstGeom>
          <a:noFill/>
          <a:ln/>
        </p:spPr>
        <p:txBody>
          <a:bodyPr wrap="square" lIns="0" tIns="0" rIns="0" bIns="0" rtlCol="0" anchor="t"/>
          <a:lstStyle/>
          <a:p>
            <a:pPr marL="0" indent="0">
              <a:lnSpc>
                <a:spcPts val="3100"/>
              </a:lnSpc>
              <a:buNone/>
            </a:pPr>
            <a:r>
              <a:rPr lang="en-US" sz="2400" dirty="0">
                <a:solidFill>
                  <a:srgbClr val="454240"/>
                </a:solidFill>
                <a:latin typeface="Calibri" panose="020F0502020204030204" pitchFamily="34" charset="0"/>
                <a:ea typeface="Calibri" panose="020F0502020204030204" pitchFamily="34" charset="0"/>
                <a:cs typeface="Calibri" panose="020F0502020204030204" pitchFamily="34" charset="0"/>
              </a:rPr>
              <a:t>Interpreting FastQC results requires understanding the specific library and sequencing type. Each experiment has unique characteristics that influence the expected output.</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7" name="Text 5"/>
          <p:cNvSpPr/>
          <p:nvPr/>
        </p:nvSpPr>
        <p:spPr>
          <a:xfrm>
            <a:off x="9881354" y="2999065"/>
            <a:ext cx="3086100" cy="385763"/>
          </a:xfrm>
          <a:prstGeom prst="rect">
            <a:avLst/>
          </a:prstGeom>
          <a:noFill/>
          <a:ln/>
        </p:spPr>
        <p:txBody>
          <a:bodyPr wrap="none" lIns="0" tIns="0" rIns="0" bIns="0" rtlCol="0" anchor="t"/>
          <a:lstStyle/>
          <a:p>
            <a:pPr>
              <a:lnSpc>
                <a:spcPts val="2950"/>
              </a:lnSpc>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Flag Interpretation</a:t>
            </a:r>
          </a:p>
        </p:txBody>
      </p:sp>
      <p:sp>
        <p:nvSpPr>
          <p:cNvPr id="8" name="Text 6"/>
          <p:cNvSpPr/>
          <p:nvPr/>
        </p:nvSpPr>
        <p:spPr>
          <a:xfrm>
            <a:off x="9881354" y="3631644"/>
            <a:ext cx="4215646" cy="2370296"/>
          </a:xfrm>
          <a:prstGeom prst="rect">
            <a:avLst/>
          </a:prstGeom>
          <a:noFill/>
          <a:ln/>
        </p:spPr>
        <p:txBody>
          <a:bodyPr wrap="square" lIns="0" tIns="0" rIns="0" bIns="0" rtlCol="0" anchor="t"/>
          <a:lstStyle/>
          <a:p>
            <a:pPr marL="0" indent="0">
              <a:lnSpc>
                <a:spcPts val="3100"/>
              </a:lnSpc>
              <a:buNone/>
            </a:pPr>
            <a:r>
              <a:rPr lang="en-US" sz="2400" dirty="0">
                <a:solidFill>
                  <a:srgbClr val="454240"/>
                </a:solidFill>
                <a:latin typeface="Calibri" panose="020F0502020204030204" pitchFamily="34" charset="0"/>
                <a:ea typeface="Calibri" panose="020F0502020204030204" pitchFamily="34" charset="0"/>
                <a:cs typeface="Calibri" panose="020F0502020204030204" pitchFamily="34" charset="0"/>
              </a:rPr>
              <a:t>Exercise caution when interpreting 'Warn' and 'Fail' flags, especially in RNA-Seq. These flags may not always indicate genuine problems, and further investigation is often necessary.</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a:extLst>
              <a:ext uri="{FF2B5EF4-FFF2-40B4-BE49-F238E27FC236}">
                <a16:creationId xmlns:a16="http://schemas.microsoft.com/office/drawing/2014/main" id="{80B16AA2-834E-D7A0-3293-D849CF4F6093}"/>
              </a:ext>
            </a:extLst>
          </p:cNvPr>
          <p:cNvGraphicFramePr>
            <a:graphicFrameLocks noGrp="1"/>
          </p:cNvGraphicFramePr>
          <p:nvPr>
            <p:extLst>
              <p:ext uri="{D42A27DB-BD31-4B8C-83A1-F6EECF244321}">
                <p14:modId xmlns:p14="http://schemas.microsoft.com/office/powerpoint/2010/main" val="297316005"/>
              </p:ext>
            </p:extLst>
          </p:nvPr>
        </p:nvGraphicFramePr>
        <p:xfrm>
          <a:off x="492339" y="318528"/>
          <a:ext cx="13688118" cy="7592543"/>
        </p:xfrm>
        <a:graphic>
          <a:graphicData uri="http://schemas.openxmlformats.org/drawingml/2006/table">
            <a:tbl>
              <a:tblPr firstRow="1" bandRow="1"/>
              <a:tblGrid>
                <a:gridCol w="2832845">
                  <a:extLst>
                    <a:ext uri="{9D8B030D-6E8A-4147-A177-3AD203B41FA5}">
                      <a16:colId xmlns:a16="http://schemas.microsoft.com/office/drawing/2014/main" val="2297620581"/>
                    </a:ext>
                  </a:extLst>
                </a:gridCol>
                <a:gridCol w="4182331">
                  <a:extLst>
                    <a:ext uri="{9D8B030D-6E8A-4147-A177-3AD203B41FA5}">
                      <a16:colId xmlns:a16="http://schemas.microsoft.com/office/drawing/2014/main" val="2309142214"/>
                    </a:ext>
                  </a:extLst>
                </a:gridCol>
                <a:gridCol w="6672942">
                  <a:extLst>
                    <a:ext uri="{9D8B030D-6E8A-4147-A177-3AD203B41FA5}">
                      <a16:colId xmlns:a16="http://schemas.microsoft.com/office/drawing/2014/main" val="2163800183"/>
                    </a:ext>
                  </a:extLst>
                </a:gridCol>
              </a:tblGrid>
              <a:tr h="81912">
                <a:tc>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fontAlgn="t"/>
                      <a:r>
                        <a:rPr lang="en-US"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QC Indicator</a:t>
                      </a:r>
                    </a:p>
                  </a:txBody>
                  <a:tcPr marL="3023" marR="3023" marT="3023"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56082"/>
                    </a:solidFill>
                  </a:tcPr>
                </a:tc>
                <a:tc>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fontAlgn="t"/>
                      <a:r>
                        <a:rPr lang="en-US"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Definition / Meaning</a:t>
                      </a:r>
                    </a:p>
                  </a:txBody>
                  <a:tcPr marL="3023" marR="3023" marT="3023"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56082"/>
                    </a:solidFill>
                  </a:tcPr>
                </a:tc>
                <a:tc>
                  <a:txBody>
                    <a:bodyPr/>
                    <a:lstStyle>
                      <a:lvl1pPr marL="0" algn="l" defTabSz="914400" rtl="0" eaLnBrk="1" latinLnBrk="0" hangingPunct="1">
                        <a:defRPr sz="1800" b="1" kern="1200">
                          <a:solidFill>
                            <a:schemeClr val="lt1"/>
                          </a:solidFill>
                          <a:latin typeface="Aptos" panose="02110004020202020204"/>
                        </a:defRPr>
                      </a:lvl1pPr>
                      <a:lvl2pPr marL="457200" algn="l" defTabSz="914400" rtl="0" eaLnBrk="1" latinLnBrk="0" hangingPunct="1">
                        <a:defRPr sz="1800" b="1" kern="1200">
                          <a:solidFill>
                            <a:schemeClr val="lt1"/>
                          </a:solidFill>
                          <a:latin typeface="Aptos" panose="02110004020202020204"/>
                        </a:defRPr>
                      </a:lvl2pPr>
                      <a:lvl3pPr marL="914400" algn="l" defTabSz="914400" rtl="0" eaLnBrk="1" latinLnBrk="0" hangingPunct="1">
                        <a:defRPr sz="1800" b="1" kern="1200">
                          <a:solidFill>
                            <a:schemeClr val="lt1"/>
                          </a:solidFill>
                          <a:latin typeface="Aptos" panose="02110004020202020204"/>
                        </a:defRPr>
                      </a:lvl3pPr>
                      <a:lvl4pPr marL="1371600" algn="l" defTabSz="914400" rtl="0" eaLnBrk="1" latinLnBrk="0" hangingPunct="1">
                        <a:defRPr sz="1800" b="1" kern="1200">
                          <a:solidFill>
                            <a:schemeClr val="lt1"/>
                          </a:solidFill>
                          <a:latin typeface="Aptos" panose="02110004020202020204"/>
                        </a:defRPr>
                      </a:lvl4pPr>
                      <a:lvl5pPr marL="1828800" algn="l" defTabSz="914400" rtl="0" eaLnBrk="1" latinLnBrk="0" hangingPunct="1">
                        <a:defRPr sz="1800" b="1" kern="1200">
                          <a:solidFill>
                            <a:schemeClr val="lt1"/>
                          </a:solidFill>
                          <a:latin typeface="Aptos" panose="02110004020202020204"/>
                        </a:defRPr>
                      </a:lvl5pPr>
                      <a:lvl6pPr marL="2286000" algn="l" defTabSz="914400" rtl="0" eaLnBrk="1" latinLnBrk="0" hangingPunct="1">
                        <a:defRPr sz="1800" b="1" kern="1200">
                          <a:solidFill>
                            <a:schemeClr val="lt1"/>
                          </a:solidFill>
                          <a:latin typeface="Aptos" panose="02110004020202020204"/>
                        </a:defRPr>
                      </a:lvl6pPr>
                      <a:lvl7pPr marL="2743200" algn="l" defTabSz="914400" rtl="0" eaLnBrk="1" latinLnBrk="0" hangingPunct="1">
                        <a:defRPr sz="1800" b="1" kern="1200">
                          <a:solidFill>
                            <a:schemeClr val="lt1"/>
                          </a:solidFill>
                          <a:latin typeface="Aptos" panose="02110004020202020204"/>
                        </a:defRPr>
                      </a:lvl7pPr>
                      <a:lvl8pPr marL="3200400" algn="l" defTabSz="914400" rtl="0" eaLnBrk="1" latinLnBrk="0" hangingPunct="1">
                        <a:defRPr sz="1800" b="1" kern="1200">
                          <a:solidFill>
                            <a:schemeClr val="lt1"/>
                          </a:solidFill>
                          <a:latin typeface="Aptos" panose="02110004020202020204"/>
                        </a:defRPr>
                      </a:lvl8pPr>
                      <a:lvl9pPr marL="3657600" algn="l" defTabSz="914400" rtl="0" eaLnBrk="1" latinLnBrk="0" hangingPunct="1">
                        <a:defRPr sz="1800" b="1" kern="1200">
                          <a:solidFill>
                            <a:schemeClr val="lt1"/>
                          </a:solidFill>
                          <a:latin typeface="Aptos" panose="02110004020202020204"/>
                        </a:defRPr>
                      </a:lvl9pPr>
                    </a:lstStyle>
                    <a:p>
                      <a:pPr algn="ctr" fontAlgn="t"/>
                      <a:r>
                        <a:rPr lang="en-US" sz="18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Possible Causes / Explanations if 'Poor'</a:t>
                      </a:r>
                    </a:p>
                  </a:txBody>
                  <a:tcPr marL="3023" marR="3023" marT="3023"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56082"/>
                    </a:solidFill>
                  </a:tcPr>
                </a:tc>
                <a:extLst>
                  <a:ext uri="{0D108BD9-81ED-4DB2-BD59-A6C34878D82A}">
                    <a16:rowId xmlns:a16="http://schemas.microsoft.com/office/drawing/2014/main" val="3152651275"/>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algn="l" defTabSz="914400" rtl="0" eaLnBrk="1" latinLnBrk="0" hangingPunct="1"/>
                      <a:r>
                        <a:rPr lang="en-US" altLang="zh-TW"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Per Base Sequence Quality</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r>
                        <a:rPr lang="en-US" altLang="zh-TW" sz="1200" dirty="0">
                          <a:latin typeface="Calibri" panose="020F0502020204030204" pitchFamily="34" charset="0"/>
                          <a:ea typeface="Calibri" panose="020F0502020204030204" pitchFamily="34" charset="0"/>
                          <a:cs typeface="Calibri" panose="020F0502020204030204" pitchFamily="34" charset="0"/>
                        </a:rPr>
                        <a:t>- Plots quality scores (often via boxplots) across each base position in the read</a:t>
                      </a:r>
                      <a:br>
                        <a:rPr lang="en-US" altLang="zh-TW" sz="1200" dirty="0">
                          <a:latin typeface="Calibri" panose="020F0502020204030204" pitchFamily="34" charset="0"/>
                          <a:ea typeface="Calibri" panose="020F0502020204030204" pitchFamily="34" charset="0"/>
                          <a:cs typeface="Calibri" panose="020F0502020204030204" pitchFamily="34" charset="0"/>
                        </a:rPr>
                      </a:br>
                      <a:r>
                        <a:rPr lang="en-US" altLang="zh-TW" sz="1200" dirty="0">
                          <a:latin typeface="Calibri" panose="020F0502020204030204" pitchFamily="34" charset="0"/>
                          <a:ea typeface="Calibri" panose="020F0502020204030204" pitchFamily="34" charset="0"/>
                          <a:cs typeface="Calibri" panose="020F0502020204030204" pitchFamily="34" charset="0"/>
                        </a:rPr>
                        <a:t>- Checks if certain positions have significantly lower quality</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Quality drop at the read end: common on Illumina platforms, but an extreme drop may suggest instrument or chemistry issues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Specific positions with sudden drops: potential instrument malfunctions, contamination, or secondary structures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Generally low scores: poor library prep, sequencing errors, or reagent problems</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2410336536"/>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algn="l" defTabSz="914400" rtl="0" eaLnBrk="1" latinLnBrk="0" hangingPunct="1"/>
                      <a:r>
                        <a:rPr lang="en-US" altLang="zh-TW"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Per Tile Sequence Quality</a:t>
                      </a:r>
                    </a:p>
                    <a:p>
                      <a:pPr marL="0" algn="l" defTabSz="914400" rtl="0" eaLnBrk="1" latinLnBrk="0" hangingPunct="1"/>
                      <a:endParaRPr lang="zh-TW" altLang="en-US" sz="1400" kern="1200" dirty="0">
                        <a:solidFill>
                          <a:schemeClr val="dk1"/>
                        </a:solidFill>
                        <a:latin typeface="Calibri" panose="020F0502020204030204" pitchFamily="34" charset="0"/>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Assesses the spatial distribution of read quality across each tile (or block) on the Illumina flow cell</a:t>
                      </a:r>
                      <a:br>
                        <a:rPr lang="en-US" altLang="zh-TW" sz="1200" kern="12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US" altLang="zh-TW" sz="12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Identifies if certain tiles have consistently low-quality reads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Hardware or flow cell issues (scratches, bubbles) causing localized quality drops</a:t>
                      </a:r>
                      <a:b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Uneven cluster density in certain tiles</a:t>
                      </a:r>
                      <a:b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Inconsistent reagent flow or imaging in specific areas</a:t>
                      </a:r>
                      <a:b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If this recurs across multiple runs, investigate hardware maintenance or cluster density optimization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282622560"/>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kern="1200" dirty="0">
                          <a:solidFill>
                            <a:schemeClr val="dk1"/>
                          </a:solidFill>
                          <a:latin typeface="Calibri" panose="020F0502020204030204" pitchFamily="34" charset="0"/>
                          <a:ea typeface="Calibri" panose="020F0502020204030204" pitchFamily="34" charset="0"/>
                          <a:cs typeface="Calibri" panose="020F0502020204030204" pitchFamily="34" charset="0"/>
                        </a:rPr>
                        <a:t>Per Sequence Quality Scores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Distributions of the average quality score per read</a:t>
                      </a:r>
                      <a:br>
                        <a:rPr lang="en-US" altLang="zh-TW" sz="1200" kern="1200" dirty="0">
                          <a:solidFill>
                            <a:schemeClr val="dk1"/>
                          </a:solidFill>
                          <a:latin typeface="Calibri" panose="020F0502020204030204" pitchFamily="34" charset="0"/>
                          <a:ea typeface="Calibri" panose="020F0502020204030204" pitchFamily="34" charset="0"/>
                          <a:cs typeface="Calibri" panose="020F0502020204030204" pitchFamily="34" charset="0"/>
                        </a:rPr>
                      </a:br>
                      <a:r>
                        <a:rPr lang="en-US" altLang="zh-TW" sz="1200" kern="1200" dirty="0">
                          <a:solidFill>
                            <a:schemeClr val="dk1"/>
                          </a:solidFill>
                          <a:latin typeface="Calibri" panose="020F0502020204030204" pitchFamily="34" charset="0"/>
                          <a:ea typeface="Calibri" panose="020F0502020204030204" pitchFamily="34" charset="0"/>
                          <a:cs typeface="Calibri" panose="020F0502020204030204" pitchFamily="34" charset="0"/>
                        </a:rPr>
                        <a:t>- Assesses overall quality for the entire set of reads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sz="1200" kern="1200" dirty="0">
                        <a:solidFill>
                          <a:schemeClr val="dk1"/>
                        </a:solidFill>
                        <a:latin typeface="Calibri" panose="020F0502020204030204" pitchFamily="34" charset="0"/>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Most reads falling into low-quality regions: indicates poor sequencing run, possibly due to low input DNA, instrument settings, or contamination</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 bimodal or skewed distribution: some reads might be outliers or contaminants; if the fraction is large, further investigation is needed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599235751"/>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 Base Sequence Content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Tracks the proportion of A/T/G/C at each base position across all reads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Skewed content at the start: could be primer or adapter bias (common in the first few bases)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Persistent bias throughout the read: possible contamination, PCR bias, or library construction problems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Large deviation from expected organism base composition: indicates contamination or sample mix-up</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244925395"/>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 Sequence GC Content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Distribution of GC content across entire reads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Compared against expected GC% for the organism or sample</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Multiple peaks (bimodal, trimodal): suggests mixed samples, contamination, or strong over-amplification of certain GC-rich/AT-rich regions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Significant shift from expected GC%: may indicate the presence of non-target species or external contamination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901480524"/>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 Base N Content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Proportion of undetermined bases (N) at each position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Elevated N%: signal failure in certain cycles, chemical reagent issues, or poor DNA quality</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Widespread high N levels: indicates serious contamination or severe sequencing failures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3160549001"/>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Sequence Length Distribution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Shows the distribution of read lengths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On platforms with fixed read lengths (e.g., 151 bp), a clear single peak is typically expected</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Broad range of lengths: could be the result of excessive trimming or mixed platforms/methods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Large portion of very short reads: stringent trimming due to poor-quality bases, or library inserts were too short</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478456186"/>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Sequence Duplication Levels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Calculates the proportion of duplicated (exact or near-duplicate) reads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High duplication often signals repeated measuring of the same fragments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PCR bias: certain fragments preferentially amplified</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Low library complexity: limited unique fragments due to insufficient sample or suboptimal library prep</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Extremely high abundance of particular sequences: could be a biological phenomenon (e.g., highly expressed genes) or contamination</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338147579"/>
                  </a:ext>
                </a:extLst>
              </a:tr>
              <a:tr h="37084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Overrepresented Sequences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Identifies specific sequences that appear at frequencies far higher than random</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Often adapter/primer or contaminant sequences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Adapter/primer contamination (not fully trimmed)</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High-abundance microbial or foreign DNA contaminants</a:t>
                      </a:r>
                      <a:b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Extremely high expression of specific genes or repeated regions (mainly in transcriptomic data)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726289760"/>
                  </a:ext>
                </a:extLst>
              </a:tr>
              <a:tr h="0">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Adapter Content</a:t>
                      </a:r>
                    </a:p>
                    <a:p>
                      <a:pPr marL="0" algn="l" defTabSz="914400" rtl="0" eaLnBrk="1" latinLnBrk="0" hangingPunct="1"/>
                      <a:endParaRPr lang="zh-TW" altLang="en-US" sz="1400" kern="1200" dirty="0">
                        <a:solidFill>
                          <a:schemeClr val="dk1"/>
                        </a:solidFill>
                        <a:latin typeface="Calibri" panose="020F0502020204030204" pitchFamily="34" charset="0"/>
                        <a:ea typeface="+mn-ea"/>
                        <a:cs typeface="Calibri" panose="020F0502020204030204" pitchFamily="34" charset="0"/>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Checks if reads contain adapter sequences (especially near the ends)</a:t>
                      </a:r>
                      <a:b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Helps confirm proper insert length and trimming efficiency</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tc>
                  <a:txBody>
                    <a:bodyPr/>
                    <a:lstStyle>
                      <a:lvl1pPr marL="0" algn="l" defTabSz="914400" rtl="0" eaLnBrk="1" latinLnBrk="0" hangingPunct="1">
                        <a:defRPr sz="1800" kern="1200">
                          <a:solidFill>
                            <a:schemeClr val="dk1"/>
                          </a:solidFill>
                          <a:latin typeface="Aptos" panose="02110004020202020204"/>
                        </a:defRPr>
                      </a:lvl1pPr>
                      <a:lvl2pPr marL="457200" algn="l" defTabSz="914400" rtl="0" eaLnBrk="1" latinLnBrk="0" hangingPunct="1">
                        <a:defRPr sz="1800" kern="1200">
                          <a:solidFill>
                            <a:schemeClr val="dk1"/>
                          </a:solidFill>
                          <a:latin typeface="Aptos" panose="02110004020202020204"/>
                        </a:defRPr>
                      </a:lvl2pPr>
                      <a:lvl3pPr marL="914400" algn="l" defTabSz="914400" rtl="0" eaLnBrk="1" latinLnBrk="0" hangingPunct="1">
                        <a:defRPr sz="1800" kern="1200">
                          <a:solidFill>
                            <a:schemeClr val="dk1"/>
                          </a:solidFill>
                          <a:latin typeface="Aptos" panose="02110004020202020204"/>
                        </a:defRPr>
                      </a:lvl3pPr>
                      <a:lvl4pPr marL="1371600" algn="l" defTabSz="914400" rtl="0" eaLnBrk="1" latinLnBrk="0" hangingPunct="1">
                        <a:defRPr sz="1800" kern="1200">
                          <a:solidFill>
                            <a:schemeClr val="dk1"/>
                          </a:solidFill>
                          <a:latin typeface="Aptos" panose="02110004020202020204"/>
                        </a:defRPr>
                      </a:lvl4pPr>
                      <a:lvl5pPr marL="1828800" algn="l" defTabSz="914400" rtl="0" eaLnBrk="1" latinLnBrk="0" hangingPunct="1">
                        <a:defRPr sz="1800" kern="1200">
                          <a:solidFill>
                            <a:schemeClr val="dk1"/>
                          </a:solidFill>
                          <a:latin typeface="Aptos" panose="02110004020202020204"/>
                        </a:defRPr>
                      </a:lvl5pPr>
                      <a:lvl6pPr marL="2286000" algn="l" defTabSz="914400" rtl="0" eaLnBrk="1" latinLnBrk="0" hangingPunct="1">
                        <a:defRPr sz="1800" kern="1200">
                          <a:solidFill>
                            <a:schemeClr val="dk1"/>
                          </a:solidFill>
                          <a:latin typeface="Aptos" panose="02110004020202020204"/>
                        </a:defRPr>
                      </a:lvl6pPr>
                      <a:lvl7pPr marL="2743200" algn="l" defTabSz="914400" rtl="0" eaLnBrk="1" latinLnBrk="0" hangingPunct="1">
                        <a:defRPr sz="1800" kern="1200">
                          <a:solidFill>
                            <a:schemeClr val="dk1"/>
                          </a:solidFill>
                          <a:latin typeface="Aptos" panose="02110004020202020204"/>
                        </a:defRPr>
                      </a:lvl7pPr>
                      <a:lvl8pPr marL="3200400" algn="l" defTabSz="914400" rtl="0" eaLnBrk="1" latinLnBrk="0" hangingPunct="1">
                        <a:defRPr sz="1800" kern="1200">
                          <a:solidFill>
                            <a:schemeClr val="dk1"/>
                          </a:solidFill>
                          <a:latin typeface="Aptos" panose="02110004020202020204"/>
                        </a:defRPr>
                      </a:lvl8pPr>
                      <a:lvl9pPr marL="3657600" algn="l" defTabSz="914400" rtl="0" eaLnBrk="1" latinLnBrk="0" hangingPunct="1">
                        <a:defRPr sz="1800" kern="1200">
                          <a:solidFill>
                            <a:schemeClr val="dk1"/>
                          </a:solidFill>
                          <a:latin typeface="Aptos" panose="02110004020202020204"/>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Incomplete trimming of adapter/primer sequences</a:t>
                      </a:r>
                      <a:b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Short insert sizes, causing adapter sequences to appear within the read</a:t>
                      </a:r>
                      <a:b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US" altLang="zh-TW" sz="12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Incorrect indexing/barcode settings leading to unremoved adapter sequences</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89329520"/>
                  </a:ext>
                </a:extLst>
              </a:tr>
            </a:tbl>
          </a:graphicData>
        </a:graphic>
      </p:graphicFrame>
    </p:spTree>
    <p:extLst>
      <p:ext uri="{BB962C8B-B14F-4D97-AF65-F5344CB8AC3E}">
        <p14:creationId xmlns:p14="http://schemas.microsoft.com/office/powerpoint/2010/main" val="76798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691759" y="3463865"/>
            <a:ext cx="7975163" cy="2129314"/>
          </a:xfrm>
          <a:prstGeom prst="rect">
            <a:avLst/>
          </a:prstGeom>
          <a:noFill/>
          <a:ln/>
        </p:spPr>
        <p:txBody>
          <a:bodyPr wrap="square" lIns="0" tIns="0" rIns="0" bIns="0" rtlCol="0" anchor="t"/>
          <a:lstStyle/>
          <a:p>
            <a:pPr marL="0" indent="0">
              <a:lnSpc>
                <a:spcPts val="8350"/>
              </a:lnSpc>
              <a:buNone/>
            </a:pPr>
            <a:r>
              <a:rPr lang="en-US" sz="6000" dirty="0">
                <a:solidFill>
                  <a:srgbClr val="5C4E3D"/>
                </a:solidFill>
                <a:latin typeface="Calibri" panose="020F0502020204030204" pitchFamily="34" charset="0"/>
                <a:ea typeface="Calibri" panose="020F0502020204030204" pitchFamily="34" charset="0"/>
                <a:cs typeface="Calibri" panose="020F0502020204030204" pitchFamily="34" charset="0"/>
              </a:rPr>
              <a:t>Thanks for your attention</a:t>
            </a:r>
            <a:endParaRPr lang="en-US" sz="6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Image 0" descr="preencoded.png">
            <a:extLst>
              <a:ext uri="{FF2B5EF4-FFF2-40B4-BE49-F238E27FC236}">
                <a16:creationId xmlns:a16="http://schemas.microsoft.com/office/drawing/2014/main" id="{2A3A247F-F0CD-7FE5-D643-3551ADAE1E28}"/>
              </a:ext>
            </a:extLst>
          </p:cNvPr>
          <p:cNvPicPr>
            <a:picLocks noChangeAspect="1"/>
          </p:cNvPicPr>
          <p:nvPr/>
        </p:nvPicPr>
        <p:blipFill>
          <a:blip r:embed="rId4"/>
          <a:stretch>
            <a:fillRect/>
          </a:stretch>
        </p:blipFill>
        <p:spPr>
          <a:xfrm>
            <a:off x="9144000" y="0"/>
            <a:ext cx="5486400"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B6596-EE43-42D0-1256-BAD28D662187}"/>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21E0A163-6FAF-1832-C50F-2289C9012EA2}"/>
              </a:ext>
            </a:extLst>
          </p:cNvPr>
          <p:cNvSpPr/>
          <p:nvPr/>
        </p:nvSpPr>
        <p:spPr>
          <a:xfrm>
            <a:off x="4786372" y="678735"/>
            <a:ext cx="5057656" cy="632222"/>
          </a:xfrm>
          <a:prstGeom prst="rect">
            <a:avLst/>
          </a:prstGeom>
          <a:noFill/>
          <a:ln/>
        </p:spPr>
        <p:txBody>
          <a:bodyPr wrap="none" lIns="0" tIns="0" rIns="0" bIns="0" rtlCol="0" anchor="t"/>
          <a:lstStyle/>
          <a:p>
            <a:pPr marL="0" indent="0">
              <a:lnSpc>
                <a:spcPts val="4950"/>
              </a:lnSpc>
              <a:buNone/>
            </a:pPr>
            <a:r>
              <a:rPr lang="en-US" sz="4800" b="1" dirty="0">
                <a:solidFill>
                  <a:srgbClr val="5C4E3D"/>
                </a:solidFill>
                <a:ea typeface="Libre Baskerville" pitchFamily="34" charset="-122"/>
                <a:cs typeface="Libre Baskerville" pitchFamily="34" charset="-120"/>
              </a:rPr>
              <a:t>What is FastQC?</a:t>
            </a:r>
            <a:endParaRPr lang="en-US" sz="4800" b="1" dirty="0"/>
          </a:p>
        </p:txBody>
      </p:sp>
      <p:sp>
        <p:nvSpPr>
          <p:cNvPr id="22" name="Content Placeholder 2">
            <a:extLst>
              <a:ext uri="{FF2B5EF4-FFF2-40B4-BE49-F238E27FC236}">
                <a16:creationId xmlns:a16="http://schemas.microsoft.com/office/drawing/2014/main" id="{EB0FB6A3-BB18-D7C3-027B-E450EF447D4C}"/>
              </a:ext>
            </a:extLst>
          </p:cNvPr>
          <p:cNvSpPr txBox="1">
            <a:spLocks/>
          </p:cNvSpPr>
          <p:nvPr/>
        </p:nvSpPr>
        <p:spPr>
          <a:xfrm>
            <a:off x="845820" y="2392680"/>
            <a:ext cx="1293876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4">
                    <a:lumMod val="50000"/>
                  </a:schemeClr>
                </a:solidFill>
              </a:rPr>
              <a:t>Widely used for quality control of next-generation sequencing (NGS) data.</a:t>
            </a:r>
          </a:p>
          <a:p>
            <a:r>
              <a:rPr lang="en-US" dirty="0">
                <a:solidFill>
                  <a:schemeClr val="accent4">
                    <a:lumMod val="50000"/>
                  </a:schemeClr>
                </a:solidFill>
              </a:rPr>
              <a:t>Generates a report with several modules for assessing data quality.</a:t>
            </a:r>
          </a:p>
          <a:p>
            <a:r>
              <a:rPr lang="en-US" altLang="zh-TW" dirty="0">
                <a:solidFill>
                  <a:schemeClr val="accent4">
                    <a:lumMod val="50000"/>
                  </a:schemeClr>
                </a:solidFill>
              </a:rPr>
              <a:t>It helps ensure that the data is reliable and suitable for downstream analysis, such as genome assembly or variant calling.</a:t>
            </a:r>
            <a:endParaRPr lang="en-US" dirty="0">
              <a:solidFill>
                <a:schemeClr val="accent4">
                  <a:lumMod val="50000"/>
                </a:schemeClr>
              </a:solidFill>
            </a:endParaRPr>
          </a:p>
          <a:p>
            <a:r>
              <a:rPr lang="en-US" altLang="zh-TW" dirty="0">
                <a:solidFill>
                  <a:srgbClr val="B88C00"/>
                </a:solidFill>
              </a:rPr>
              <a:t>Developed by Simon Andrews at </a:t>
            </a:r>
            <a:r>
              <a:rPr lang="en-US" altLang="zh-TW" dirty="0" err="1">
                <a:solidFill>
                  <a:srgbClr val="B88C00"/>
                </a:solidFill>
              </a:rPr>
              <a:t>Babraham</a:t>
            </a:r>
            <a:r>
              <a:rPr lang="en-US" altLang="zh-TW" dirty="0">
                <a:solidFill>
                  <a:srgbClr val="B88C00"/>
                </a:solidFill>
              </a:rPr>
              <a:t> Bioinformatics.</a:t>
            </a:r>
          </a:p>
        </p:txBody>
      </p:sp>
    </p:spTree>
    <p:extLst>
      <p:ext uri="{BB962C8B-B14F-4D97-AF65-F5344CB8AC3E}">
        <p14:creationId xmlns:p14="http://schemas.microsoft.com/office/powerpoint/2010/main" val="3990966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786372" y="678735"/>
            <a:ext cx="5057656" cy="632222"/>
          </a:xfrm>
          <a:prstGeom prst="rect">
            <a:avLst/>
          </a:prstGeom>
          <a:noFill/>
          <a:ln/>
        </p:spPr>
        <p:txBody>
          <a:bodyPr wrap="none" lIns="0" tIns="0" rIns="0" bIns="0" rtlCol="0" anchor="t"/>
          <a:lstStyle/>
          <a:p>
            <a:pPr marL="0" indent="0">
              <a:lnSpc>
                <a:spcPts val="4950"/>
              </a:lnSpc>
              <a:buNone/>
            </a:pPr>
            <a:r>
              <a:rPr lang="en-US" altLang="zh-TW" sz="4800" b="1" dirty="0">
                <a:solidFill>
                  <a:srgbClr val="5C4E3D"/>
                </a:solidFill>
                <a:ea typeface="Libre Baskerville" pitchFamily="34" charset="-122"/>
                <a:cs typeface="Libre Baskerville" pitchFamily="34" charset="-120"/>
              </a:rPr>
              <a:t>How to install </a:t>
            </a:r>
            <a:r>
              <a:rPr lang="en-US" sz="4800" b="1" dirty="0" err="1">
                <a:solidFill>
                  <a:srgbClr val="5C4E3D"/>
                </a:solidFill>
                <a:ea typeface="Libre Baskerville" pitchFamily="34" charset="-122"/>
                <a:cs typeface="Libre Baskerville" pitchFamily="34" charset="-120"/>
              </a:rPr>
              <a:t>FastQC</a:t>
            </a:r>
            <a:r>
              <a:rPr lang="en-US" sz="4800" b="1" dirty="0">
                <a:solidFill>
                  <a:srgbClr val="5C4E3D"/>
                </a:solidFill>
                <a:ea typeface="Libre Baskerville" pitchFamily="34" charset="-122"/>
                <a:cs typeface="Libre Baskerville" pitchFamily="34" charset="-120"/>
              </a:rPr>
              <a:t>?</a:t>
            </a:r>
            <a:endParaRPr lang="en-US" sz="4800" b="1" dirty="0"/>
          </a:p>
        </p:txBody>
      </p:sp>
      <p:sp>
        <p:nvSpPr>
          <p:cNvPr id="22" name="Content Placeholder 2">
            <a:extLst>
              <a:ext uri="{FF2B5EF4-FFF2-40B4-BE49-F238E27FC236}">
                <a16:creationId xmlns:a16="http://schemas.microsoft.com/office/drawing/2014/main" id="{147306A4-7769-C3F2-F34F-367ED6ABCDBC}"/>
              </a:ext>
            </a:extLst>
          </p:cNvPr>
          <p:cNvSpPr txBox="1">
            <a:spLocks/>
          </p:cNvSpPr>
          <p:nvPr/>
        </p:nvSpPr>
        <p:spPr>
          <a:xfrm>
            <a:off x="845820" y="2558331"/>
            <a:ext cx="1293876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altLang="zh-TW" dirty="0">
              <a:solidFill>
                <a:srgbClr val="B88C00"/>
              </a:solidFill>
            </a:endParaRPr>
          </a:p>
        </p:txBody>
      </p:sp>
      <p:sp>
        <p:nvSpPr>
          <p:cNvPr id="4" name="文字方塊 3">
            <a:extLst>
              <a:ext uri="{FF2B5EF4-FFF2-40B4-BE49-F238E27FC236}">
                <a16:creationId xmlns:a16="http://schemas.microsoft.com/office/drawing/2014/main" id="{7432479C-2A16-FBED-03FD-8C774A16643A}"/>
              </a:ext>
            </a:extLst>
          </p:cNvPr>
          <p:cNvSpPr txBox="1"/>
          <p:nvPr/>
        </p:nvSpPr>
        <p:spPr>
          <a:xfrm>
            <a:off x="1298714" y="1850837"/>
            <a:ext cx="11237844" cy="2554545"/>
          </a:xfrm>
          <a:prstGeom prst="rect">
            <a:avLst/>
          </a:prstGeom>
        </p:spPr>
        <p:txBody>
          <a:bodyPr/>
          <a:lstStyle>
            <a:defPPr>
              <a:defRPr lang="zh-TW"/>
            </a:defPPr>
            <a:lvl1pPr marL="342900" indent="-342900">
              <a:spcBef>
                <a:spcPct val="20000"/>
              </a:spcBef>
              <a:buFont typeface="Arial" pitchFamily="34" charset="0"/>
              <a:buChar char="•"/>
              <a:defRPr sz="3200">
                <a:solidFill>
                  <a:schemeClr val="accent4">
                    <a:lumMod val="50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TW" dirty="0"/>
              <a:t>Download from: </a:t>
            </a:r>
            <a:r>
              <a:rPr lang="en-US" altLang="zh-TW" dirty="0">
                <a:hlinkClick r:id="rId3"/>
              </a:rPr>
              <a:t>https://www.bioinformatics.babraham.ac.uk/projects/fastqc/</a:t>
            </a:r>
            <a:endParaRPr lang="en-US" altLang="zh-TW" dirty="0"/>
          </a:p>
          <a:p>
            <a:r>
              <a:rPr lang="en-US" altLang="zh-TW" dirty="0"/>
              <a:t>For Windows: Extract the zip file and run the </a:t>
            </a:r>
            <a:r>
              <a:rPr lang="en-US" altLang="zh-TW" dirty="0" err="1"/>
              <a:t>FastQC</a:t>
            </a:r>
            <a:r>
              <a:rPr lang="en-US" altLang="zh-TW" dirty="0"/>
              <a:t> executable.</a:t>
            </a:r>
          </a:p>
          <a:p>
            <a:r>
              <a:rPr lang="en-US" altLang="zh-TW" dirty="0"/>
              <a:t>For Linux/Mac:</a:t>
            </a:r>
            <a:endParaRPr lang="zh-TW" altLang="en-US" dirty="0"/>
          </a:p>
        </p:txBody>
      </p:sp>
      <p:pic>
        <p:nvPicPr>
          <p:cNvPr id="6" name="圖片 5">
            <a:extLst>
              <a:ext uri="{FF2B5EF4-FFF2-40B4-BE49-F238E27FC236}">
                <a16:creationId xmlns:a16="http://schemas.microsoft.com/office/drawing/2014/main" id="{EE8F29BE-EE74-D83B-74DC-3E0F71ABB3C8}"/>
              </a:ext>
            </a:extLst>
          </p:cNvPr>
          <p:cNvPicPr>
            <a:picLocks noChangeAspect="1"/>
          </p:cNvPicPr>
          <p:nvPr/>
        </p:nvPicPr>
        <p:blipFill>
          <a:blip r:embed="rId4"/>
          <a:stretch>
            <a:fillRect/>
          </a:stretch>
        </p:blipFill>
        <p:spPr>
          <a:xfrm>
            <a:off x="3323874" y="4213225"/>
            <a:ext cx="7600786" cy="1134026"/>
          </a:xfrm>
          <a:prstGeom prst="rect">
            <a:avLst/>
          </a:prstGeom>
        </p:spPr>
      </p:pic>
      <p:sp>
        <p:nvSpPr>
          <p:cNvPr id="8" name="文字方塊 7">
            <a:extLst>
              <a:ext uri="{FF2B5EF4-FFF2-40B4-BE49-F238E27FC236}">
                <a16:creationId xmlns:a16="http://schemas.microsoft.com/office/drawing/2014/main" id="{6732AB0B-8CA4-6D6D-4FCA-D718B626AA95}"/>
              </a:ext>
            </a:extLst>
          </p:cNvPr>
          <p:cNvSpPr txBox="1"/>
          <p:nvPr/>
        </p:nvSpPr>
        <p:spPr>
          <a:xfrm>
            <a:off x="3323874" y="5375506"/>
            <a:ext cx="7315200" cy="461665"/>
          </a:xfrm>
          <a:prstGeom prst="rect">
            <a:avLst/>
          </a:prstGeom>
          <a:noFill/>
        </p:spPr>
        <p:txBody>
          <a:bodyPr wrap="square">
            <a:spAutoFit/>
          </a:bodyPr>
          <a:lstStyle/>
          <a:p>
            <a:r>
              <a:rPr lang="en-US" altLang="zh-TW" sz="2400" dirty="0"/>
              <a:t>Make the file executable (if necessary):</a:t>
            </a:r>
            <a:endParaRPr lang="zh-TW" altLang="en-US" sz="2400" dirty="0"/>
          </a:p>
        </p:txBody>
      </p:sp>
      <p:pic>
        <p:nvPicPr>
          <p:cNvPr id="10" name="圖片 9">
            <a:extLst>
              <a:ext uri="{FF2B5EF4-FFF2-40B4-BE49-F238E27FC236}">
                <a16:creationId xmlns:a16="http://schemas.microsoft.com/office/drawing/2014/main" id="{B3091C9F-5BEC-9963-C9FD-282C6BCA6B2A}"/>
              </a:ext>
            </a:extLst>
          </p:cNvPr>
          <p:cNvPicPr>
            <a:picLocks noChangeAspect="1"/>
          </p:cNvPicPr>
          <p:nvPr/>
        </p:nvPicPr>
        <p:blipFill>
          <a:blip r:embed="rId5"/>
          <a:stretch>
            <a:fillRect/>
          </a:stretch>
        </p:blipFill>
        <p:spPr>
          <a:xfrm>
            <a:off x="3323874" y="5930834"/>
            <a:ext cx="7600786" cy="1123269"/>
          </a:xfrm>
          <a:prstGeom prst="rect">
            <a:avLst/>
          </a:prstGeom>
        </p:spPr>
      </p:pic>
    </p:spTree>
    <p:extLst>
      <p:ext uri="{BB962C8B-B14F-4D97-AF65-F5344CB8AC3E}">
        <p14:creationId xmlns:p14="http://schemas.microsoft.com/office/powerpoint/2010/main" val="362312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786372" y="399871"/>
            <a:ext cx="5057656" cy="632222"/>
          </a:xfrm>
          <a:prstGeom prst="rect">
            <a:avLst/>
          </a:prstGeom>
          <a:noFill/>
          <a:ln/>
        </p:spPr>
        <p:txBody>
          <a:bodyPr wrap="none" lIns="0" tIns="0" rIns="0" bIns="0" rtlCol="0" anchor="t"/>
          <a:lstStyle/>
          <a:p>
            <a:pPr marL="0" indent="0">
              <a:lnSpc>
                <a:spcPts val="4950"/>
              </a:lnSpc>
              <a:buNone/>
            </a:pPr>
            <a:r>
              <a:rPr lang="en-US" altLang="zh-TW" sz="4800" b="1" dirty="0">
                <a:solidFill>
                  <a:srgbClr val="5C4E3D"/>
                </a:solidFill>
                <a:ea typeface="Libre Baskerville" pitchFamily="34" charset="-122"/>
                <a:cs typeface="Libre Baskerville" pitchFamily="34" charset="-120"/>
              </a:rPr>
              <a:t>How to use </a:t>
            </a:r>
            <a:r>
              <a:rPr lang="en-US" sz="4800" b="1" dirty="0" err="1">
                <a:solidFill>
                  <a:srgbClr val="5C4E3D"/>
                </a:solidFill>
                <a:ea typeface="Libre Baskerville" pitchFamily="34" charset="-122"/>
                <a:cs typeface="Libre Baskerville" pitchFamily="34" charset="-120"/>
              </a:rPr>
              <a:t>FastQC</a:t>
            </a:r>
            <a:r>
              <a:rPr lang="en-US" sz="4800" b="1" dirty="0">
                <a:solidFill>
                  <a:srgbClr val="5C4E3D"/>
                </a:solidFill>
                <a:ea typeface="Libre Baskerville" pitchFamily="34" charset="-122"/>
                <a:cs typeface="Libre Baskerville" pitchFamily="34" charset="-120"/>
              </a:rPr>
              <a:t>?</a:t>
            </a:r>
            <a:endParaRPr lang="en-US" sz="4800" b="1" dirty="0"/>
          </a:p>
        </p:txBody>
      </p:sp>
      <p:sp>
        <p:nvSpPr>
          <p:cNvPr id="12" name="文字方塊 11">
            <a:extLst>
              <a:ext uri="{FF2B5EF4-FFF2-40B4-BE49-F238E27FC236}">
                <a16:creationId xmlns:a16="http://schemas.microsoft.com/office/drawing/2014/main" id="{23B31273-018D-096F-AFD9-7D773A68E45E}"/>
              </a:ext>
            </a:extLst>
          </p:cNvPr>
          <p:cNvSpPr txBox="1"/>
          <p:nvPr/>
        </p:nvSpPr>
        <p:spPr>
          <a:xfrm>
            <a:off x="1648412" y="1804918"/>
            <a:ext cx="3774532" cy="632222"/>
          </a:xfrm>
          <a:prstGeom prst="rect">
            <a:avLst/>
          </a:prstGeom>
        </p:spPr>
        <p:txBody>
          <a:bodyPr/>
          <a:lstStyle>
            <a:defPPr>
              <a:defRPr lang="zh-TW"/>
            </a:defPPr>
            <a:lvl1pPr marL="342900" indent="-342900">
              <a:spcBef>
                <a:spcPct val="20000"/>
              </a:spcBef>
              <a:buFont typeface="Arial" pitchFamily="34" charset="0"/>
              <a:buChar char="•"/>
              <a:defRPr sz="3200">
                <a:solidFill>
                  <a:schemeClr val="accent4">
                    <a:lumMod val="50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ctr">
              <a:buNone/>
            </a:pPr>
            <a:r>
              <a:rPr lang="en-US" altLang="zh-TW" sz="2800" b="1" dirty="0">
                <a:solidFill>
                  <a:schemeClr val="accent2">
                    <a:lumMod val="50000"/>
                  </a:schemeClr>
                </a:solidFill>
              </a:rPr>
              <a:t>Input Data Preparation</a:t>
            </a:r>
            <a:endParaRPr lang="zh-TW" altLang="en-US" sz="2800" b="1" dirty="0">
              <a:solidFill>
                <a:schemeClr val="accent2">
                  <a:lumMod val="50000"/>
                </a:schemeClr>
              </a:solidFill>
            </a:endParaRPr>
          </a:p>
        </p:txBody>
      </p:sp>
      <p:sp>
        <p:nvSpPr>
          <p:cNvPr id="18" name="文字方塊 17">
            <a:extLst>
              <a:ext uri="{FF2B5EF4-FFF2-40B4-BE49-F238E27FC236}">
                <a16:creationId xmlns:a16="http://schemas.microsoft.com/office/drawing/2014/main" id="{F194B365-7F13-4602-847B-1F8C39DD9C1E}"/>
              </a:ext>
            </a:extLst>
          </p:cNvPr>
          <p:cNvSpPr txBox="1"/>
          <p:nvPr/>
        </p:nvSpPr>
        <p:spPr>
          <a:xfrm>
            <a:off x="951504" y="2437140"/>
            <a:ext cx="5168349" cy="1569660"/>
          </a:xfrm>
          <a:prstGeom prst="rect">
            <a:avLst/>
          </a:prstGeom>
          <a:noFill/>
        </p:spPr>
        <p:txBody>
          <a:bodyPr wrap="square">
            <a:spAutoFit/>
          </a:bodyPr>
          <a:lstStyle/>
          <a:p>
            <a:r>
              <a:rPr lang="en-US" altLang="zh-TW" sz="2400" b="1" dirty="0"/>
              <a:t>Input Format:</a:t>
            </a:r>
          </a:p>
          <a:p>
            <a:pPr marL="285750" indent="-285750">
              <a:buFont typeface="Arial" panose="020B0604020202020204" pitchFamily="34" charset="0"/>
              <a:buChar char="•"/>
            </a:pPr>
            <a:r>
              <a:rPr lang="en-US" altLang="zh-TW" sz="2400" dirty="0" err="1"/>
              <a:t>FastQC</a:t>
            </a:r>
            <a:r>
              <a:rPr lang="en-US" altLang="zh-TW" sz="2400" dirty="0"/>
              <a:t> accepts .</a:t>
            </a:r>
            <a:r>
              <a:rPr lang="en-US" altLang="zh-TW" sz="2400" dirty="0" err="1"/>
              <a:t>fastq</a:t>
            </a:r>
            <a:r>
              <a:rPr lang="en-US" altLang="zh-TW" sz="2400" dirty="0"/>
              <a:t> or .fastq.gz files.</a:t>
            </a:r>
          </a:p>
          <a:p>
            <a:pPr marL="285750" indent="-285750">
              <a:buFont typeface="Arial" panose="020B0604020202020204" pitchFamily="34" charset="0"/>
              <a:buChar char="•"/>
            </a:pPr>
            <a:r>
              <a:rPr lang="en-US" altLang="zh-TW" sz="2400" dirty="0"/>
              <a:t>BAM and SAM formats are also supported.</a:t>
            </a:r>
          </a:p>
        </p:txBody>
      </p:sp>
      <p:sp>
        <p:nvSpPr>
          <p:cNvPr id="19" name="矩形: 圓角 18">
            <a:extLst>
              <a:ext uri="{FF2B5EF4-FFF2-40B4-BE49-F238E27FC236}">
                <a16:creationId xmlns:a16="http://schemas.microsoft.com/office/drawing/2014/main" id="{06BAF52E-7001-8818-E1EA-EEBB37BD3C6A}"/>
              </a:ext>
            </a:extLst>
          </p:cNvPr>
          <p:cNvSpPr/>
          <p:nvPr/>
        </p:nvSpPr>
        <p:spPr>
          <a:xfrm>
            <a:off x="573818" y="1679823"/>
            <a:ext cx="5923722" cy="2672715"/>
          </a:xfrm>
          <a:prstGeom prst="roundRect">
            <a:avLst/>
          </a:prstGeom>
          <a:noFill/>
          <a:ln w="381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文字方塊 20">
            <a:extLst>
              <a:ext uri="{FF2B5EF4-FFF2-40B4-BE49-F238E27FC236}">
                <a16:creationId xmlns:a16="http://schemas.microsoft.com/office/drawing/2014/main" id="{97ED9412-1057-625E-3B92-ECD437AA2FB1}"/>
              </a:ext>
            </a:extLst>
          </p:cNvPr>
          <p:cNvSpPr txBox="1"/>
          <p:nvPr/>
        </p:nvSpPr>
        <p:spPr>
          <a:xfrm>
            <a:off x="9001509" y="2021729"/>
            <a:ext cx="3332916" cy="523220"/>
          </a:xfrm>
          <a:prstGeom prst="rect">
            <a:avLst/>
          </a:prstGeom>
        </p:spPr>
        <p:txBody>
          <a:bodyPr/>
          <a:lstStyle>
            <a:defPPr>
              <a:defRPr lang="zh-TW"/>
            </a:defPPr>
            <a:lvl1pPr indent="0" algn="ctr">
              <a:spcBef>
                <a:spcPct val="20000"/>
              </a:spcBef>
              <a:buFont typeface="Arial" pitchFamily="34" charset="0"/>
              <a:buNone/>
              <a:defRPr sz="2800" b="1">
                <a:solidFill>
                  <a:schemeClr val="accent2">
                    <a:lumMod val="50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TW" dirty="0"/>
              <a:t>Running </a:t>
            </a:r>
            <a:r>
              <a:rPr lang="en-US" altLang="zh-TW" dirty="0" err="1"/>
              <a:t>FastQC</a:t>
            </a:r>
            <a:endParaRPr lang="zh-TW" altLang="en-US" dirty="0"/>
          </a:p>
        </p:txBody>
      </p:sp>
      <p:sp>
        <p:nvSpPr>
          <p:cNvPr id="23" name="矩形: 圓角 22">
            <a:extLst>
              <a:ext uri="{FF2B5EF4-FFF2-40B4-BE49-F238E27FC236}">
                <a16:creationId xmlns:a16="http://schemas.microsoft.com/office/drawing/2014/main" id="{0BD59AF6-99ED-1C8E-4C18-FE0549374CAB}"/>
              </a:ext>
            </a:extLst>
          </p:cNvPr>
          <p:cNvSpPr/>
          <p:nvPr/>
        </p:nvSpPr>
        <p:spPr>
          <a:xfrm>
            <a:off x="7005604" y="1679822"/>
            <a:ext cx="6759271" cy="5757009"/>
          </a:xfrm>
          <a:prstGeom prst="roundRect">
            <a:avLst/>
          </a:prstGeom>
          <a:noFill/>
          <a:ln w="381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文字方塊 25">
            <a:extLst>
              <a:ext uri="{FF2B5EF4-FFF2-40B4-BE49-F238E27FC236}">
                <a16:creationId xmlns:a16="http://schemas.microsoft.com/office/drawing/2014/main" id="{4B5F500D-9F41-8E35-F07C-B54AAA671968}"/>
              </a:ext>
            </a:extLst>
          </p:cNvPr>
          <p:cNvSpPr txBox="1"/>
          <p:nvPr/>
        </p:nvSpPr>
        <p:spPr>
          <a:xfrm>
            <a:off x="7330899" y="2564368"/>
            <a:ext cx="6067161" cy="1938992"/>
          </a:xfrm>
          <a:prstGeom prst="rect">
            <a:avLst/>
          </a:prstGeom>
          <a:noFill/>
        </p:spPr>
        <p:txBody>
          <a:bodyPr wrap="square">
            <a:spAutoFit/>
          </a:bodyPr>
          <a:lstStyle/>
          <a:p>
            <a:r>
              <a:rPr lang="en-US" altLang="zh-TW" sz="2400" b="1" dirty="0"/>
              <a:t>Command Line Example:</a:t>
            </a:r>
          </a:p>
          <a:p>
            <a:endParaRPr lang="en-US" altLang="zh-TW" sz="2400" dirty="0"/>
          </a:p>
          <a:p>
            <a:endParaRPr lang="en-US" altLang="zh-TW" sz="2400" dirty="0"/>
          </a:p>
          <a:p>
            <a:endParaRPr lang="en-US" altLang="zh-TW" sz="2400" dirty="0"/>
          </a:p>
          <a:p>
            <a:pPr marL="285750" indent="-285750">
              <a:buFont typeface="Arial" panose="020B0604020202020204" pitchFamily="34" charset="0"/>
              <a:buChar char="•"/>
            </a:pPr>
            <a:r>
              <a:rPr lang="en-US" altLang="zh-TW" sz="2400" dirty="0"/>
              <a:t>You can process multiple files simultaneously</a:t>
            </a:r>
          </a:p>
        </p:txBody>
      </p:sp>
      <p:pic>
        <p:nvPicPr>
          <p:cNvPr id="28" name="圖片 27">
            <a:extLst>
              <a:ext uri="{FF2B5EF4-FFF2-40B4-BE49-F238E27FC236}">
                <a16:creationId xmlns:a16="http://schemas.microsoft.com/office/drawing/2014/main" id="{B8323B42-524F-4104-C6C8-5C6457A19794}"/>
              </a:ext>
            </a:extLst>
          </p:cNvPr>
          <p:cNvPicPr>
            <a:picLocks noChangeAspect="1"/>
          </p:cNvPicPr>
          <p:nvPr/>
        </p:nvPicPr>
        <p:blipFill>
          <a:blip r:embed="rId3"/>
          <a:stretch>
            <a:fillRect/>
          </a:stretch>
        </p:blipFill>
        <p:spPr>
          <a:xfrm>
            <a:off x="7577630" y="3041708"/>
            <a:ext cx="5832471" cy="893139"/>
          </a:xfrm>
          <a:prstGeom prst="rect">
            <a:avLst/>
          </a:prstGeom>
        </p:spPr>
      </p:pic>
      <p:pic>
        <p:nvPicPr>
          <p:cNvPr id="30" name="圖片 29">
            <a:extLst>
              <a:ext uri="{FF2B5EF4-FFF2-40B4-BE49-F238E27FC236}">
                <a16:creationId xmlns:a16="http://schemas.microsoft.com/office/drawing/2014/main" id="{6127DC27-26D0-74C7-5ECC-5FBCE120EB18}"/>
              </a:ext>
            </a:extLst>
          </p:cNvPr>
          <p:cNvPicPr>
            <a:picLocks noChangeAspect="1"/>
          </p:cNvPicPr>
          <p:nvPr/>
        </p:nvPicPr>
        <p:blipFill>
          <a:blip r:embed="rId4"/>
          <a:stretch>
            <a:fillRect/>
          </a:stretch>
        </p:blipFill>
        <p:spPr>
          <a:xfrm>
            <a:off x="7721111" y="4476870"/>
            <a:ext cx="5676949" cy="882463"/>
          </a:xfrm>
          <a:prstGeom prst="rect">
            <a:avLst/>
          </a:prstGeom>
        </p:spPr>
      </p:pic>
      <p:sp>
        <p:nvSpPr>
          <p:cNvPr id="32" name="文字方塊 31">
            <a:extLst>
              <a:ext uri="{FF2B5EF4-FFF2-40B4-BE49-F238E27FC236}">
                <a16:creationId xmlns:a16="http://schemas.microsoft.com/office/drawing/2014/main" id="{EA0783FB-4550-515E-8300-AA25206F7587}"/>
              </a:ext>
            </a:extLst>
          </p:cNvPr>
          <p:cNvSpPr txBox="1"/>
          <p:nvPr/>
        </p:nvSpPr>
        <p:spPr>
          <a:xfrm>
            <a:off x="7330899" y="5682365"/>
            <a:ext cx="6260487" cy="769441"/>
          </a:xfrm>
          <a:prstGeom prst="rect">
            <a:avLst/>
          </a:prstGeom>
          <a:noFill/>
        </p:spPr>
        <p:txBody>
          <a:bodyPr wrap="square">
            <a:spAutoFit/>
          </a:bodyPr>
          <a:lstStyle>
            <a:defPPr>
              <a:defRPr lang="zh-TW"/>
            </a:defPPr>
            <a:lvl1pPr>
              <a:defRPr sz="2400" b="1"/>
            </a:lvl1pPr>
          </a:lstStyle>
          <a:p>
            <a:r>
              <a:rPr lang="en-US" altLang="zh-TW" dirty="0"/>
              <a:t>Graphical User Interface (GUI):</a:t>
            </a:r>
          </a:p>
          <a:p>
            <a:r>
              <a:rPr lang="en-US" altLang="zh-TW" sz="2000" b="0" dirty="0"/>
              <a:t>Open </a:t>
            </a:r>
            <a:r>
              <a:rPr lang="en-US" altLang="zh-TW" sz="2000" b="0" dirty="0" err="1"/>
              <a:t>FastQC</a:t>
            </a:r>
            <a:r>
              <a:rPr lang="en-US" altLang="zh-TW" sz="2000" b="0" dirty="0"/>
              <a:t> and drag the sequence file into the interface.</a:t>
            </a:r>
          </a:p>
        </p:txBody>
      </p:sp>
      <p:sp>
        <p:nvSpPr>
          <p:cNvPr id="33" name="文字方塊 32">
            <a:extLst>
              <a:ext uri="{FF2B5EF4-FFF2-40B4-BE49-F238E27FC236}">
                <a16:creationId xmlns:a16="http://schemas.microsoft.com/office/drawing/2014/main" id="{43BC7834-49AE-2BC0-343B-D349B2B1C84D}"/>
              </a:ext>
            </a:extLst>
          </p:cNvPr>
          <p:cNvSpPr txBox="1"/>
          <p:nvPr/>
        </p:nvSpPr>
        <p:spPr>
          <a:xfrm>
            <a:off x="1648412" y="4889212"/>
            <a:ext cx="3774532" cy="632222"/>
          </a:xfrm>
          <a:prstGeom prst="rect">
            <a:avLst/>
          </a:prstGeom>
        </p:spPr>
        <p:txBody>
          <a:bodyPr/>
          <a:lstStyle>
            <a:defPPr>
              <a:defRPr lang="zh-TW"/>
            </a:defPPr>
            <a:lvl1pPr marL="342900" indent="-342900">
              <a:spcBef>
                <a:spcPct val="20000"/>
              </a:spcBef>
              <a:buFont typeface="Arial" pitchFamily="34" charset="0"/>
              <a:buChar char="•"/>
              <a:defRPr sz="3200">
                <a:solidFill>
                  <a:schemeClr val="accent4">
                    <a:lumMod val="50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pPr marL="0" indent="0" algn="ctr">
              <a:buNone/>
            </a:pPr>
            <a:r>
              <a:rPr lang="en-US" altLang="zh-TW" sz="2800" b="1" dirty="0">
                <a:solidFill>
                  <a:schemeClr val="accent2">
                    <a:lumMod val="50000"/>
                  </a:schemeClr>
                </a:solidFill>
              </a:rPr>
              <a:t>Key Outputs</a:t>
            </a:r>
            <a:endParaRPr lang="zh-TW" altLang="en-US" sz="2800" b="1" dirty="0">
              <a:solidFill>
                <a:schemeClr val="accent2">
                  <a:lumMod val="50000"/>
                </a:schemeClr>
              </a:solidFill>
            </a:endParaRPr>
          </a:p>
        </p:txBody>
      </p:sp>
      <p:sp>
        <p:nvSpPr>
          <p:cNvPr id="34" name="文字方塊 33">
            <a:extLst>
              <a:ext uri="{FF2B5EF4-FFF2-40B4-BE49-F238E27FC236}">
                <a16:creationId xmlns:a16="http://schemas.microsoft.com/office/drawing/2014/main" id="{45550BEA-6222-DE88-2D86-38F4C6485003}"/>
              </a:ext>
            </a:extLst>
          </p:cNvPr>
          <p:cNvSpPr txBox="1"/>
          <p:nvPr/>
        </p:nvSpPr>
        <p:spPr>
          <a:xfrm>
            <a:off x="762660" y="5521434"/>
            <a:ext cx="5546036" cy="1569660"/>
          </a:xfrm>
          <a:prstGeom prst="rect">
            <a:avLst/>
          </a:prstGeom>
          <a:noFill/>
        </p:spPr>
        <p:txBody>
          <a:bodyPr wrap="square">
            <a:spAutoFit/>
          </a:bodyPr>
          <a:lstStyle/>
          <a:p>
            <a:pPr marL="285750" indent="-285750">
              <a:buFont typeface="Arial" panose="020B0604020202020204" pitchFamily="34" charset="0"/>
              <a:buChar char="•"/>
            </a:pPr>
            <a:r>
              <a:rPr lang="en-US" altLang="zh-TW" sz="2400" dirty="0"/>
              <a:t>HTML Report: A summary of quality metrics with interactive graphs.</a:t>
            </a:r>
          </a:p>
          <a:p>
            <a:pPr marL="285750" indent="-285750">
              <a:buFont typeface="Arial" panose="020B0604020202020204" pitchFamily="34" charset="0"/>
              <a:buChar char="•"/>
            </a:pPr>
            <a:r>
              <a:rPr lang="en-US" altLang="zh-TW" sz="2400" dirty="0"/>
              <a:t>.zip file: Compressed output containing detailed data.</a:t>
            </a:r>
          </a:p>
        </p:txBody>
      </p:sp>
      <p:sp>
        <p:nvSpPr>
          <p:cNvPr id="35" name="矩形: 圓角 34">
            <a:extLst>
              <a:ext uri="{FF2B5EF4-FFF2-40B4-BE49-F238E27FC236}">
                <a16:creationId xmlns:a16="http://schemas.microsoft.com/office/drawing/2014/main" id="{0665CD69-BEBA-E92D-0053-39D81B3A973D}"/>
              </a:ext>
            </a:extLst>
          </p:cNvPr>
          <p:cNvSpPr/>
          <p:nvPr/>
        </p:nvSpPr>
        <p:spPr>
          <a:xfrm>
            <a:off x="573818" y="4764117"/>
            <a:ext cx="5923722" cy="2672715"/>
          </a:xfrm>
          <a:prstGeom prst="roundRect">
            <a:avLst/>
          </a:prstGeom>
          <a:noFill/>
          <a:ln w="38100">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箭號: 向右 36">
            <a:extLst>
              <a:ext uri="{FF2B5EF4-FFF2-40B4-BE49-F238E27FC236}">
                <a16:creationId xmlns:a16="http://schemas.microsoft.com/office/drawing/2014/main" id="{256C7D6D-F029-FA96-DA89-A3010D5EC003}"/>
              </a:ext>
            </a:extLst>
          </p:cNvPr>
          <p:cNvSpPr/>
          <p:nvPr/>
        </p:nvSpPr>
        <p:spPr>
          <a:xfrm>
            <a:off x="6555403" y="3014840"/>
            <a:ext cx="431277" cy="35681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箭號: 向右 37">
            <a:extLst>
              <a:ext uri="{FF2B5EF4-FFF2-40B4-BE49-F238E27FC236}">
                <a16:creationId xmlns:a16="http://schemas.microsoft.com/office/drawing/2014/main" id="{EDAADA04-E49C-9B0C-E6FE-6DCC1A359934}"/>
              </a:ext>
            </a:extLst>
          </p:cNvPr>
          <p:cNvSpPr/>
          <p:nvPr/>
        </p:nvSpPr>
        <p:spPr>
          <a:xfrm rot="10800000">
            <a:off x="6535933" y="5922068"/>
            <a:ext cx="431277" cy="356812"/>
          </a:xfrm>
          <a:prstGeom prst="rightArrow">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00641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7D54A-EFD0-B5B8-CE22-E5BFD0524105}"/>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6B5163C9-2465-735B-A8D2-92D0789786EC}"/>
              </a:ext>
            </a:extLst>
          </p:cNvPr>
          <p:cNvSpPr/>
          <p:nvPr/>
        </p:nvSpPr>
        <p:spPr>
          <a:xfrm>
            <a:off x="4786372" y="362624"/>
            <a:ext cx="5057656" cy="632222"/>
          </a:xfrm>
          <a:prstGeom prst="rect">
            <a:avLst/>
          </a:prstGeom>
          <a:noFill/>
          <a:ln/>
        </p:spPr>
        <p:txBody>
          <a:bodyPr wrap="none" lIns="0" tIns="0" rIns="0" bIns="0" rtlCol="0" anchor="t"/>
          <a:lstStyle/>
          <a:p>
            <a:pPr marL="0" indent="0" algn="ctr">
              <a:lnSpc>
                <a:spcPts val="4950"/>
              </a:lnSpc>
              <a:buNone/>
            </a:pPr>
            <a:r>
              <a:rPr lang="en-US" sz="4800" b="1" dirty="0">
                <a:solidFill>
                  <a:srgbClr val="5C4E3D"/>
                </a:solidFill>
                <a:ea typeface="Libre Baskerville" pitchFamily="34" charset="-122"/>
                <a:cs typeface="Libre Baskerville" pitchFamily="34" charset="-120"/>
              </a:rPr>
              <a:t>Quality score</a:t>
            </a:r>
            <a:endParaRPr lang="en-US" sz="4800" b="1" dirty="0"/>
          </a:p>
        </p:txBody>
      </p:sp>
      <p:pic>
        <p:nvPicPr>
          <p:cNvPr id="6" name="圖片 5">
            <a:extLst>
              <a:ext uri="{FF2B5EF4-FFF2-40B4-BE49-F238E27FC236}">
                <a16:creationId xmlns:a16="http://schemas.microsoft.com/office/drawing/2014/main" id="{EF424680-E953-197E-164B-07EB339C7EDC}"/>
              </a:ext>
            </a:extLst>
          </p:cNvPr>
          <p:cNvPicPr>
            <a:picLocks noChangeAspect="1"/>
          </p:cNvPicPr>
          <p:nvPr/>
        </p:nvPicPr>
        <p:blipFill>
          <a:blip r:embed="rId3"/>
          <a:stretch>
            <a:fillRect/>
          </a:stretch>
        </p:blipFill>
        <p:spPr>
          <a:xfrm>
            <a:off x="6749705" y="2144674"/>
            <a:ext cx="7482662" cy="5014465"/>
          </a:xfrm>
          <a:prstGeom prst="rect">
            <a:avLst/>
          </a:prstGeom>
        </p:spPr>
      </p:pic>
      <p:pic>
        <p:nvPicPr>
          <p:cNvPr id="8" name="圖片 7">
            <a:extLst>
              <a:ext uri="{FF2B5EF4-FFF2-40B4-BE49-F238E27FC236}">
                <a16:creationId xmlns:a16="http://schemas.microsoft.com/office/drawing/2014/main" id="{462FBC17-9BD6-EE2E-9985-C850F3859D2F}"/>
              </a:ext>
            </a:extLst>
          </p:cNvPr>
          <p:cNvPicPr>
            <a:picLocks noChangeAspect="1"/>
          </p:cNvPicPr>
          <p:nvPr/>
        </p:nvPicPr>
        <p:blipFill>
          <a:blip r:embed="rId4"/>
          <a:stretch>
            <a:fillRect/>
          </a:stretch>
        </p:blipFill>
        <p:spPr>
          <a:xfrm>
            <a:off x="870141" y="4872849"/>
            <a:ext cx="5169166" cy="2959252"/>
          </a:xfrm>
          <a:prstGeom prst="rect">
            <a:avLst/>
          </a:prstGeom>
        </p:spPr>
      </p:pic>
      <p:sp>
        <p:nvSpPr>
          <p:cNvPr id="10" name="文字方塊 9">
            <a:extLst>
              <a:ext uri="{FF2B5EF4-FFF2-40B4-BE49-F238E27FC236}">
                <a16:creationId xmlns:a16="http://schemas.microsoft.com/office/drawing/2014/main" id="{09C95ED2-2499-5B32-29C3-6FDA46A74899}"/>
              </a:ext>
            </a:extLst>
          </p:cNvPr>
          <p:cNvSpPr txBox="1"/>
          <p:nvPr/>
        </p:nvSpPr>
        <p:spPr>
          <a:xfrm>
            <a:off x="683911" y="1226104"/>
            <a:ext cx="12448429" cy="430887"/>
          </a:xfrm>
          <a:prstGeom prst="rect">
            <a:avLst/>
          </a:prstGeom>
          <a:noFill/>
        </p:spPr>
        <p:txBody>
          <a:bodyPr wrap="square">
            <a:spAutoFit/>
          </a:bodyPr>
          <a:lstStyle/>
          <a:p>
            <a:r>
              <a:rPr lang="en-US" altLang="zh-TW" sz="2200" dirty="0"/>
              <a:t>Measure of the quality of the identification of the nucleobases generated by automated DNA sequencing</a:t>
            </a:r>
            <a:endParaRPr lang="zh-TW" altLang="en-US" sz="2200" dirty="0"/>
          </a:p>
        </p:txBody>
      </p:sp>
      <p:pic>
        <p:nvPicPr>
          <p:cNvPr id="12" name="圖片 11">
            <a:extLst>
              <a:ext uri="{FF2B5EF4-FFF2-40B4-BE49-F238E27FC236}">
                <a16:creationId xmlns:a16="http://schemas.microsoft.com/office/drawing/2014/main" id="{717B6677-8C18-9B53-E3A0-4E6F5B711499}"/>
              </a:ext>
            </a:extLst>
          </p:cNvPr>
          <p:cNvPicPr>
            <a:picLocks noChangeAspect="1"/>
          </p:cNvPicPr>
          <p:nvPr/>
        </p:nvPicPr>
        <p:blipFill>
          <a:blip r:embed="rId5"/>
          <a:stretch>
            <a:fillRect/>
          </a:stretch>
        </p:blipFill>
        <p:spPr>
          <a:xfrm>
            <a:off x="495673" y="1831134"/>
            <a:ext cx="5918103" cy="1343444"/>
          </a:xfrm>
          <a:prstGeom prst="rect">
            <a:avLst/>
          </a:prstGeom>
        </p:spPr>
      </p:pic>
      <p:sp>
        <p:nvSpPr>
          <p:cNvPr id="16" name="文字方塊 15">
            <a:extLst>
              <a:ext uri="{FF2B5EF4-FFF2-40B4-BE49-F238E27FC236}">
                <a16:creationId xmlns:a16="http://schemas.microsoft.com/office/drawing/2014/main" id="{FAE40B13-665E-F45C-70D3-8F9270534883}"/>
              </a:ext>
            </a:extLst>
          </p:cNvPr>
          <p:cNvSpPr txBox="1"/>
          <p:nvPr/>
        </p:nvSpPr>
        <p:spPr>
          <a:xfrm>
            <a:off x="557645" y="3174578"/>
            <a:ext cx="5754255" cy="1354217"/>
          </a:xfrm>
          <a:prstGeom prst="rect">
            <a:avLst/>
          </a:prstGeom>
          <a:noFill/>
          <a:ln>
            <a:solidFill>
              <a:schemeClr val="tx1"/>
            </a:solidFill>
          </a:ln>
        </p:spPr>
        <p:txBody>
          <a:bodyPr wrap="square">
            <a:spAutoFit/>
          </a:bodyPr>
          <a:lstStyle/>
          <a:p>
            <a:pPr algn="ctr"/>
            <a:r>
              <a:rPr lang="en-US" altLang="zh-TW" sz="1600" b="1" i="0" dirty="0">
                <a:solidFill>
                  <a:srgbClr val="292B2C"/>
                </a:solidFill>
                <a:effectLst/>
                <a:latin typeface="Calibri" panose="020F0502020204030204" pitchFamily="34" charset="0"/>
                <a:ea typeface="Calibri" panose="020F0502020204030204" pitchFamily="34" charset="0"/>
                <a:cs typeface="Calibri" panose="020F0502020204030204" pitchFamily="34" charset="0"/>
              </a:rPr>
              <a:t>Four lines</a:t>
            </a:r>
          </a:p>
          <a:p>
            <a:pPr algn="l">
              <a:buFont typeface="Arial" panose="020B0604020202020204" pitchFamily="34" charset="0"/>
              <a:buChar char="•"/>
            </a:pPr>
            <a:r>
              <a:rPr lang="en-US" altLang="zh-TW" sz="1600" b="0" i="0" dirty="0">
                <a:solidFill>
                  <a:srgbClr val="292B2C"/>
                </a:solidFill>
                <a:effectLst/>
                <a:latin typeface="Calibri" panose="020F0502020204030204" pitchFamily="34" charset="0"/>
                <a:ea typeface="Calibri" panose="020F0502020204030204" pitchFamily="34" charset="0"/>
                <a:cs typeface="Calibri" panose="020F0502020204030204" pitchFamily="34" charset="0"/>
              </a:rPr>
              <a:t>@ + identifier on first line, just like </a:t>
            </a:r>
            <a:r>
              <a:rPr lang="en-US" altLang="zh-TW" sz="1600" b="0" i="0" dirty="0" err="1">
                <a:solidFill>
                  <a:srgbClr val="292B2C"/>
                </a:solidFill>
                <a:effectLst/>
                <a:latin typeface="Calibri" panose="020F0502020204030204" pitchFamily="34" charset="0"/>
                <a:ea typeface="Calibri" panose="020F0502020204030204" pitchFamily="34" charset="0"/>
                <a:cs typeface="Calibri" panose="020F0502020204030204" pitchFamily="34" charset="0"/>
              </a:rPr>
              <a:t>fasta</a:t>
            </a:r>
            <a:endParaRPr lang="en-US" altLang="zh-TW" sz="1600" b="0" i="0" dirty="0">
              <a:solidFill>
                <a:srgbClr val="292B2C"/>
              </a:solidFill>
              <a:effectLst/>
              <a:latin typeface="Calibri" panose="020F0502020204030204" pitchFamily="34" charset="0"/>
              <a:ea typeface="Calibri" panose="020F0502020204030204" pitchFamily="34" charset="0"/>
              <a:cs typeface="Calibri" panose="020F0502020204030204" pitchFamily="34" charset="0"/>
            </a:endParaRPr>
          </a:p>
          <a:p>
            <a:pPr algn="l">
              <a:buFont typeface="Arial" panose="020B0604020202020204" pitchFamily="34" charset="0"/>
              <a:buChar char="•"/>
            </a:pPr>
            <a:r>
              <a:rPr lang="en-US" altLang="zh-TW" sz="1600" b="0" i="0" dirty="0">
                <a:solidFill>
                  <a:srgbClr val="292B2C"/>
                </a:solidFill>
                <a:effectLst/>
                <a:latin typeface="Calibri" panose="020F0502020204030204" pitchFamily="34" charset="0"/>
                <a:ea typeface="Calibri" panose="020F0502020204030204" pitchFamily="34" charset="0"/>
                <a:cs typeface="Calibri" panose="020F0502020204030204" pitchFamily="34" charset="0"/>
              </a:rPr>
              <a:t>sequence</a:t>
            </a:r>
          </a:p>
          <a:p>
            <a:pPr algn="l">
              <a:buFont typeface="Arial" panose="020B0604020202020204" pitchFamily="34" charset="0"/>
              <a:buChar char="•"/>
            </a:pPr>
            <a:r>
              <a:rPr lang="en-US" altLang="zh-TW" sz="1600" b="0" i="0" dirty="0">
                <a:solidFill>
                  <a:srgbClr val="292B2C"/>
                </a:solidFill>
                <a:effectLst/>
                <a:latin typeface="Calibri" panose="020F0502020204030204" pitchFamily="34" charset="0"/>
                <a:ea typeface="Calibri" panose="020F0502020204030204" pitchFamily="34" charset="0"/>
                <a:cs typeface="Calibri" panose="020F0502020204030204" pitchFamily="34" charset="0"/>
              </a:rPr>
              <a:t>+</a:t>
            </a:r>
          </a:p>
          <a:p>
            <a:pPr algn="l">
              <a:buFont typeface="Arial" panose="020B0604020202020204" pitchFamily="34" charset="0"/>
              <a:buChar char="•"/>
            </a:pPr>
            <a:r>
              <a:rPr lang="en-US" altLang="zh-TW" sz="1600" b="0" i="0" dirty="0">
                <a:solidFill>
                  <a:srgbClr val="292B2C"/>
                </a:solidFill>
                <a:effectLst/>
                <a:latin typeface="Calibri" panose="020F0502020204030204" pitchFamily="34" charset="0"/>
                <a:ea typeface="Calibri" panose="020F0502020204030204" pitchFamily="34" charset="0"/>
                <a:cs typeface="Calibri" panose="020F0502020204030204" pitchFamily="34" charset="0"/>
              </a:rPr>
              <a:t>quality score characters</a:t>
            </a:r>
          </a:p>
        </p:txBody>
      </p:sp>
    </p:spTree>
    <p:extLst>
      <p:ext uri="{BB962C8B-B14F-4D97-AF65-F5344CB8AC3E}">
        <p14:creationId xmlns:p14="http://schemas.microsoft.com/office/powerpoint/2010/main" val="131667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864037" y="765480"/>
            <a:ext cx="7164110" cy="771525"/>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FastQC Report Output</a:t>
            </a:r>
          </a:p>
        </p:txBody>
      </p:sp>
      <p:pic>
        <p:nvPicPr>
          <p:cNvPr id="10" name="圖片 9">
            <a:extLst>
              <a:ext uri="{FF2B5EF4-FFF2-40B4-BE49-F238E27FC236}">
                <a16:creationId xmlns:a16="http://schemas.microsoft.com/office/drawing/2014/main" id="{4DC558E8-2473-2A9C-EFF5-F1B4CC7FDC0F}"/>
              </a:ext>
            </a:extLst>
          </p:cNvPr>
          <p:cNvPicPr>
            <a:picLocks noChangeAspect="1"/>
          </p:cNvPicPr>
          <p:nvPr/>
        </p:nvPicPr>
        <p:blipFill>
          <a:blip r:embed="rId3"/>
          <a:srcRect r="76952"/>
          <a:stretch/>
        </p:blipFill>
        <p:spPr>
          <a:xfrm>
            <a:off x="864037" y="1962472"/>
            <a:ext cx="2762770" cy="655377"/>
          </a:xfrm>
          <a:prstGeom prst="rect">
            <a:avLst/>
          </a:prstGeom>
        </p:spPr>
      </p:pic>
      <p:sp>
        <p:nvSpPr>
          <p:cNvPr id="11" name="Content Placeholder 2">
            <a:extLst>
              <a:ext uri="{FF2B5EF4-FFF2-40B4-BE49-F238E27FC236}">
                <a16:creationId xmlns:a16="http://schemas.microsoft.com/office/drawing/2014/main" id="{830FC56F-734B-D34B-F91C-6F6F288ABC95}"/>
              </a:ext>
            </a:extLst>
          </p:cNvPr>
          <p:cNvSpPr txBox="1">
            <a:spLocks/>
          </p:cNvSpPr>
          <p:nvPr/>
        </p:nvSpPr>
        <p:spPr>
          <a:xfrm>
            <a:off x="4446092" y="1989464"/>
            <a:ext cx="9486590" cy="4525963"/>
          </a:xfrm>
          <a:prstGeom prst="rect">
            <a:avLst/>
          </a:prstGeom>
        </p:spPr>
        <p:txBody>
          <a:bodyPr/>
          <a:lstStyle>
            <a:defPPr>
              <a:defRPr lang="zh-TW"/>
            </a:defPPr>
            <a:lvl1pPr marL="342900" indent="-342900">
              <a:spcBef>
                <a:spcPct val="20000"/>
              </a:spcBef>
              <a:buFont typeface="Arial" pitchFamily="34" charset="0"/>
              <a:buChar char="•"/>
              <a:defRPr sz="3200">
                <a:solidFill>
                  <a:schemeClr val="accent4">
                    <a:lumMod val="50000"/>
                  </a:schemeClr>
                </a:solidFill>
              </a:defRPr>
            </a:lvl1pPr>
            <a:lvl2pPr marL="742950" indent="-285750">
              <a:spcBef>
                <a:spcPct val="20000"/>
              </a:spcBef>
              <a:buFont typeface="Arial" pitchFamily="34" charset="0"/>
              <a:buChar char="–"/>
              <a:defRPr sz="2800"/>
            </a:lvl2pPr>
            <a:lvl3pPr marL="1143000" indent="-228600">
              <a:spcBef>
                <a:spcPct val="20000"/>
              </a:spcBef>
              <a:buFont typeface="Arial" pitchFamily="34" charset="0"/>
              <a:buChar char="•"/>
              <a:defRPr sz="2400"/>
            </a:lvl3pPr>
            <a:lvl4pPr marL="1600200" indent="-228600">
              <a:spcBef>
                <a:spcPct val="20000"/>
              </a:spcBef>
              <a:buFont typeface="Arial" pitchFamily="34" charset="0"/>
              <a:buChar char="–"/>
              <a:defRPr sz="2000"/>
            </a:lvl4pPr>
            <a:lvl5pPr marL="2057400" indent="-228600">
              <a:spcBef>
                <a:spcPct val="20000"/>
              </a:spcBef>
              <a:buFont typeface="Arial" pitchFamily="34" charset="0"/>
              <a:buChar char="»"/>
              <a:defRPr sz="2000"/>
            </a:lvl5pPr>
            <a:lvl6pPr marL="2514600" indent="-228600">
              <a:spcBef>
                <a:spcPct val="20000"/>
              </a:spcBef>
              <a:buFont typeface="Arial" pitchFamily="34" charset="0"/>
              <a:buChar char="•"/>
              <a:defRPr sz="2000"/>
            </a:lvl6pPr>
            <a:lvl7pPr marL="2971800" indent="-228600">
              <a:spcBef>
                <a:spcPct val="20000"/>
              </a:spcBef>
              <a:buFont typeface="Arial" pitchFamily="34" charset="0"/>
              <a:buChar char="•"/>
              <a:defRPr sz="2000"/>
            </a:lvl7pPr>
            <a:lvl8pPr marL="3429000" indent="-228600">
              <a:spcBef>
                <a:spcPct val="20000"/>
              </a:spcBef>
              <a:buFont typeface="Arial" pitchFamily="34" charset="0"/>
              <a:buChar char="•"/>
              <a:defRPr sz="2000"/>
            </a:lvl8pPr>
            <a:lvl9pPr marL="3886200" indent="-228600">
              <a:spcBef>
                <a:spcPct val="20000"/>
              </a:spcBef>
              <a:buFont typeface="Arial" pitchFamily="34" charset="0"/>
              <a:buChar char="•"/>
              <a:defRPr sz="2000"/>
            </a:lvl9pPr>
          </a:lstStyle>
          <a:p>
            <a:r>
              <a:rPr lang="en-US" altLang="zh-TW" dirty="0" err="1">
                <a:latin typeface="Calibri" panose="020F0502020204030204" pitchFamily="34" charset="0"/>
                <a:ea typeface="Calibri" panose="020F0502020204030204" pitchFamily="34" charset="0"/>
                <a:cs typeface="Calibri" panose="020F0502020204030204" pitchFamily="34" charset="0"/>
              </a:rPr>
              <a:t>FastQC</a:t>
            </a:r>
            <a:r>
              <a:rPr lang="en-US" altLang="zh-TW" dirty="0">
                <a:latin typeface="Calibri" panose="020F0502020204030204" pitchFamily="34" charset="0"/>
                <a:ea typeface="Calibri" panose="020F0502020204030204" pitchFamily="34" charset="0"/>
                <a:cs typeface="Calibri" panose="020F0502020204030204" pitchFamily="34" charset="0"/>
              </a:rPr>
              <a:t> generates an HTML report with graphical results for each analysis module.</a:t>
            </a:r>
          </a:p>
          <a:p>
            <a:r>
              <a:rPr lang="en-US" altLang="zh-TW" dirty="0">
                <a:latin typeface="Calibri" panose="020F0502020204030204" pitchFamily="34" charset="0"/>
                <a:ea typeface="Calibri" panose="020F0502020204030204" pitchFamily="34" charset="0"/>
                <a:cs typeface="Calibri" panose="020F0502020204030204" pitchFamily="34" charset="0"/>
              </a:rPr>
              <a:t>Each module is flagged as 'Pass,' 'Warn,' or 'Fail' based on thresholds specific to whole-genome sequencing.</a:t>
            </a:r>
          </a:p>
          <a:p>
            <a:r>
              <a:rPr lang="en-US" altLang="zh-TW" dirty="0">
                <a:latin typeface="Calibri" panose="020F0502020204030204" pitchFamily="34" charset="0"/>
                <a:ea typeface="Calibri" panose="020F0502020204030204" pitchFamily="34" charset="0"/>
                <a:cs typeface="Calibri" panose="020F0502020204030204" pitchFamily="34" charset="0"/>
              </a:rPr>
              <a:t>For non-genome sequencing types, such as mRNA-Seq, customized thresholds may be needed to ensure proper interpretation of the results.</a:t>
            </a:r>
          </a:p>
        </p:txBody>
      </p:sp>
      <p:pic>
        <p:nvPicPr>
          <p:cNvPr id="13" name="圖片 12">
            <a:extLst>
              <a:ext uri="{FF2B5EF4-FFF2-40B4-BE49-F238E27FC236}">
                <a16:creationId xmlns:a16="http://schemas.microsoft.com/office/drawing/2014/main" id="{534691D3-5392-36A6-82A3-5F482E197E14}"/>
              </a:ext>
            </a:extLst>
          </p:cNvPr>
          <p:cNvPicPr>
            <a:picLocks noChangeAspect="1"/>
          </p:cNvPicPr>
          <p:nvPr/>
        </p:nvPicPr>
        <p:blipFill>
          <a:blip r:embed="rId4"/>
          <a:stretch>
            <a:fillRect/>
          </a:stretch>
        </p:blipFill>
        <p:spPr>
          <a:xfrm>
            <a:off x="864037" y="2914460"/>
            <a:ext cx="2537680" cy="4381880"/>
          </a:xfrm>
          <a:prstGeom prst="rect">
            <a:avLst/>
          </a:prstGeom>
        </p:spPr>
      </p:pic>
      <p:grpSp>
        <p:nvGrpSpPr>
          <p:cNvPr id="2" name="群組 1">
            <a:extLst>
              <a:ext uri="{FF2B5EF4-FFF2-40B4-BE49-F238E27FC236}">
                <a16:creationId xmlns:a16="http://schemas.microsoft.com/office/drawing/2014/main" id="{FE7CADF3-3C93-46C5-086F-4CE60EE89B48}"/>
              </a:ext>
            </a:extLst>
          </p:cNvPr>
          <p:cNvGrpSpPr/>
          <p:nvPr/>
        </p:nvGrpSpPr>
        <p:grpSpPr>
          <a:xfrm>
            <a:off x="6062598" y="6192261"/>
            <a:ext cx="6769481" cy="646332"/>
            <a:chOff x="6521118" y="4019786"/>
            <a:chExt cx="4762151" cy="428258"/>
          </a:xfrm>
        </p:grpSpPr>
        <p:sp>
          <p:nvSpPr>
            <p:cNvPr id="4" name="文字方塊 3">
              <a:extLst>
                <a:ext uri="{FF2B5EF4-FFF2-40B4-BE49-F238E27FC236}">
                  <a16:creationId xmlns:a16="http://schemas.microsoft.com/office/drawing/2014/main" id="{07974920-6026-EA23-7456-AAC5E54138B2}"/>
                </a:ext>
              </a:extLst>
            </p:cNvPr>
            <p:cNvSpPr txBox="1"/>
            <p:nvPr/>
          </p:nvSpPr>
          <p:spPr>
            <a:xfrm>
              <a:off x="6833565" y="4019786"/>
              <a:ext cx="1244658" cy="428258"/>
            </a:xfrm>
            <a:prstGeom prst="rect">
              <a:avLst/>
            </a:prstGeom>
            <a:noFill/>
          </p:spPr>
          <p:txBody>
            <a:bodyPr wrap="square">
              <a:spAutoFit/>
            </a:bodyPr>
            <a:lstStyle/>
            <a:p>
              <a:r>
                <a:rPr lang="en-US" altLang="zh-TW"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Pass</a:t>
              </a:r>
            </a:p>
            <a:p>
              <a:r>
                <a:rPr lang="en-US" altLang="zh-TW" b="1" dirty="0">
                  <a:solidFill>
                    <a:schemeClr val="accent6">
                      <a:lumMod val="75000"/>
                    </a:schemeClr>
                  </a:solidFill>
                  <a:latin typeface="Calibri" panose="020F0502020204030204" pitchFamily="34" charset="0"/>
                  <a:ea typeface="Calibri" panose="020F0502020204030204" pitchFamily="34" charset="0"/>
                  <a:cs typeface="Calibri" panose="020F0502020204030204" pitchFamily="34" charset="0"/>
                </a:rPr>
                <a:t>(Very good)</a:t>
              </a:r>
              <a:endParaRPr lang="zh-TW" altLang="en-US" b="1" dirty="0">
                <a:solidFill>
                  <a:schemeClr val="accent6">
                    <a:lumMod val="75000"/>
                  </a:schemeClr>
                </a:solidFill>
                <a:latin typeface="Calibri" panose="020F0502020204030204" pitchFamily="34" charset="0"/>
                <a:cs typeface="Calibri" panose="020F0502020204030204" pitchFamily="34" charset="0"/>
              </a:endParaRPr>
            </a:p>
          </p:txBody>
        </p:sp>
        <p:pic>
          <p:nvPicPr>
            <p:cNvPr id="5" name="圖片 4">
              <a:extLst>
                <a:ext uri="{FF2B5EF4-FFF2-40B4-BE49-F238E27FC236}">
                  <a16:creationId xmlns:a16="http://schemas.microsoft.com/office/drawing/2014/main" id="{DC6DDC5E-A955-83A0-E908-E78E4FC1FDB8}"/>
                </a:ext>
              </a:extLst>
            </p:cNvPr>
            <p:cNvPicPr>
              <a:picLocks noChangeAspect="1"/>
            </p:cNvPicPr>
            <p:nvPr/>
          </p:nvPicPr>
          <p:blipFill>
            <a:blip r:embed="rId5"/>
            <a:stretch>
              <a:fillRect/>
            </a:stretch>
          </p:blipFill>
          <p:spPr>
            <a:xfrm>
              <a:off x="6521118" y="4054299"/>
              <a:ext cx="312447" cy="320068"/>
            </a:xfrm>
            <a:prstGeom prst="rect">
              <a:avLst/>
            </a:prstGeom>
          </p:spPr>
        </p:pic>
        <p:pic>
          <p:nvPicPr>
            <p:cNvPr id="6" name="圖片 5">
              <a:extLst>
                <a:ext uri="{FF2B5EF4-FFF2-40B4-BE49-F238E27FC236}">
                  <a16:creationId xmlns:a16="http://schemas.microsoft.com/office/drawing/2014/main" id="{49BA3632-4AAE-C90E-C631-E3A543C804EB}"/>
                </a:ext>
              </a:extLst>
            </p:cNvPr>
            <p:cNvPicPr>
              <a:picLocks noChangeAspect="1"/>
            </p:cNvPicPr>
            <p:nvPr/>
          </p:nvPicPr>
          <p:blipFill>
            <a:blip r:embed="rId6"/>
            <a:stretch>
              <a:fillRect/>
            </a:stretch>
          </p:blipFill>
          <p:spPr>
            <a:xfrm>
              <a:off x="10002680" y="4054829"/>
              <a:ext cx="320068" cy="358171"/>
            </a:xfrm>
            <a:prstGeom prst="rect">
              <a:avLst/>
            </a:prstGeom>
          </p:spPr>
        </p:pic>
        <p:sp>
          <p:nvSpPr>
            <p:cNvPr id="7" name="文字方塊 6">
              <a:extLst>
                <a:ext uri="{FF2B5EF4-FFF2-40B4-BE49-F238E27FC236}">
                  <a16:creationId xmlns:a16="http://schemas.microsoft.com/office/drawing/2014/main" id="{B0D5EB26-BDB9-9A45-59F2-7DC5C4C38627}"/>
                </a:ext>
              </a:extLst>
            </p:cNvPr>
            <p:cNvSpPr txBox="1"/>
            <p:nvPr/>
          </p:nvSpPr>
          <p:spPr>
            <a:xfrm>
              <a:off x="10322748" y="4019786"/>
              <a:ext cx="960521" cy="428258"/>
            </a:xfrm>
            <a:prstGeom prst="rect">
              <a:avLst/>
            </a:prstGeom>
            <a:noFill/>
          </p:spPr>
          <p:txBody>
            <a:bodyPr wrap="square">
              <a:spAutoFit/>
            </a:bodyPr>
            <a:lstStyle/>
            <a:p>
              <a:r>
                <a:rPr lang="en-US" altLang="zh-TW"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Fail</a:t>
              </a:r>
            </a:p>
            <a:p>
              <a:r>
                <a:rPr lang="en-US" altLang="zh-TW" b="1" i="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(Poor)</a:t>
              </a:r>
              <a:endParaRPr lang="zh-TW" altLang="en-US" b="1" dirty="0">
                <a:solidFill>
                  <a:srgbClr val="FF0000"/>
                </a:solidFill>
                <a:latin typeface="Calibri" panose="020F0502020204030204" pitchFamily="34" charset="0"/>
                <a:cs typeface="Calibri" panose="020F0502020204030204" pitchFamily="34" charset="0"/>
              </a:endParaRPr>
            </a:p>
          </p:txBody>
        </p:sp>
        <p:pic>
          <p:nvPicPr>
            <p:cNvPr id="8" name="圖片 7">
              <a:extLst>
                <a:ext uri="{FF2B5EF4-FFF2-40B4-BE49-F238E27FC236}">
                  <a16:creationId xmlns:a16="http://schemas.microsoft.com/office/drawing/2014/main" id="{7811E84F-FF77-50BF-861F-33CD77DBEAB0}"/>
                </a:ext>
              </a:extLst>
            </p:cNvPr>
            <p:cNvPicPr>
              <a:picLocks noChangeAspect="1"/>
            </p:cNvPicPr>
            <p:nvPr/>
          </p:nvPicPr>
          <p:blipFill>
            <a:blip r:embed="rId7"/>
            <a:stretch>
              <a:fillRect/>
            </a:stretch>
          </p:blipFill>
          <p:spPr>
            <a:xfrm>
              <a:off x="8180019" y="4054737"/>
              <a:ext cx="320068" cy="327688"/>
            </a:xfrm>
            <a:prstGeom prst="rect">
              <a:avLst/>
            </a:prstGeom>
          </p:spPr>
        </p:pic>
        <p:sp>
          <p:nvSpPr>
            <p:cNvPr id="9" name="文字方塊 8">
              <a:extLst>
                <a:ext uri="{FF2B5EF4-FFF2-40B4-BE49-F238E27FC236}">
                  <a16:creationId xmlns:a16="http://schemas.microsoft.com/office/drawing/2014/main" id="{FCE0B272-9450-AF46-4926-DFEB79F9E7FB}"/>
                </a:ext>
              </a:extLst>
            </p:cNvPr>
            <p:cNvSpPr txBox="1"/>
            <p:nvPr/>
          </p:nvSpPr>
          <p:spPr>
            <a:xfrm>
              <a:off x="8496704" y="4019786"/>
              <a:ext cx="1490345" cy="428257"/>
            </a:xfrm>
            <a:prstGeom prst="rect">
              <a:avLst/>
            </a:prstGeom>
            <a:noFill/>
          </p:spPr>
          <p:txBody>
            <a:bodyPr wrap="square">
              <a:spAutoFit/>
            </a:bodyPr>
            <a:lstStyle>
              <a:defPPr>
                <a:defRPr lang="zh-TW"/>
              </a:defPPr>
              <a:lvl1pPr>
                <a:defRPr b="1">
                  <a:solidFill>
                    <a:schemeClr val="accent6">
                      <a:lumMod val="75000"/>
                    </a:schemeClr>
                  </a:solidFill>
                </a:defRPr>
              </a:lvl1pPr>
            </a:lstStyle>
            <a:p>
              <a:r>
                <a:rPr lang="en-US" altLang="zh-TW" dirty="0">
                  <a:solidFill>
                    <a:schemeClr val="accent2"/>
                  </a:solidFill>
                  <a:latin typeface="Calibri" panose="020F0502020204030204" pitchFamily="34" charset="0"/>
                  <a:ea typeface="Calibri" panose="020F0502020204030204" pitchFamily="34" charset="0"/>
                  <a:cs typeface="Calibri" panose="020F0502020204030204" pitchFamily="34" charset="0"/>
                </a:rPr>
                <a:t>Warn</a:t>
              </a:r>
            </a:p>
            <a:p>
              <a:r>
                <a:rPr lang="en-US" altLang="zh-TW" dirty="0">
                  <a:solidFill>
                    <a:schemeClr val="accent2"/>
                  </a:solidFill>
                  <a:latin typeface="Calibri" panose="020F0502020204030204" pitchFamily="34" charset="0"/>
                  <a:ea typeface="Calibri" panose="020F0502020204030204" pitchFamily="34" charset="0"/>
                  <a:cs typeface="Calibri" panose="020F0502020204030204" pitchFamily="34" charset="0"/>
                </a:rPr>
                <a:t>(Reasonable)</a:t>
              </a:r>
              <a:endParaRPr lang="zh-TW" altLang="en-US" dirty="0">
                <a:solidFill>
                  <a:schemeClr val="accent2"/>
                </a:solidFill>
                <a:latin typeface="Calibri" panose="020F0502020204030204" pitchFamily="34" charset="0"/>
                <a:cs typeface="Calibri" panose="020F0502020204030204" pitchFamily="34" charset="0"/>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72095" y="438626"/>
            <a:ext cx="3988356" cy="498515"/>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Basic Statistics</a:t>
            </a:r>
          </a:p>
        </p:txBody>
      </p:sp>
      <p:sp>
        <p:nvSpPr>
          <p:cNvPr id="12" name="Text 9"/>
          <p:cNvSpPr/>
          <p:nvPr/>
        </p:nvSpPr>
        <p:spPr>
          <a:xfrm>
            <a:off x="678775" y="6096000"/>
            <a:ext cx="13631585" cy="510540"/>
          </a:xfrm>
          <a:prstGeom prst="rect">
            <a:avLst/>
          </a:prstGeom>
        </p:spPr>
        <p:txBody>
          <a:bodyPr/>
          <a:lstStyle/>
          <a:p>
            <a:pPr>
              <a:spcBef>
                <a:spcPct val="20000"/>
              </a:spcBef>
            </a:pPr>
            <a:r>
              <a:rPr lang="en-US" sz="2800"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The basic statistics section provides a summary of the input sequencing data, including file name, total reads, read length, and GC content. This information provides a quick overview of the data, helping to identify potential issues and guide further analysis.</a:t>
            </a:r>
          </a:p>
        </p:txBody>
      </p:sp>
      <p:pic>
        <p:nvPicPr>
          <p:cNvPr id="14" name="圖片 13">
            <a:extLst>
              <a:ext uri="{FF2B5EF4-FFF2-40B4-BE49-F238E27FC236}">
                <a16:creationId xmlns:a16="http://schemas.microsoft.com/office/drawing/2014/main" id="{EB7ECE5B-7B8E-ECA8-FF24-2A0F8CB8571A}"/>
              </a:ext>
            </a:extLst>
          </p:cNvPr>
          <p:cNvPicPr>
            <a:picLocks noChangeAspect="1"/>
          </p:cNvPicPr>
          <p:nvPr/>
        </p:nvPicPr>
        <p:blipFill>
          <a:blip r:embed="rId3"/>
          <a:stretch>
            <a:fillRect/>
          </a:stretch>
        </p:blipFill>
        <p:spPr>
          <a:xfrm>
            <a:off x="3340536" y="1348040"/>
            <a:ext cx="7675007" cy="43370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52249" y="413697"/>
            <a:ext cx="8682990" cy="760928"/>
          </a:xfrm>
          <a:prstGeom prst="rect">
            <a:avLst/>
          </a:prstGeom>
          <a:noFill/>
          <a:ln/>
        </p:spPr>
        <p:txBody>
          <a:bodyPr wrap="none" lIns="0" tIns="0" rIns="0" bIns="0" rtlCol="0" anchor="t"/>
          <a:lstStyle/>
          <a:p>
            <a:pPr>
              <a:lnSpc>
                <a:spcPts val="4950"/>
              </a:lnSpc>
            </a:pPr>
            <a:r>
              <a:rPr lang="en-US" sz="4800" b="1" dirty="0">
                <a:solidFill>
                  <a:srgbClr val="5C4E3D"/>
                </a:solidFill>
                <a:latin typeface="Calibri" panose="020F0502020204030204" pitchFamily="34" charset="0"/>
                <a:ea typeface="Calibri" panose="020F0502020204030204" pitchFamily="34" charset="0"/>
                <a:cs typeface="Calibri" panose="020F0502020204030204" pitchFamily="34" charset="0"/>
              </a:rPr>
              <a:t>Per base sequence quality</a:t>
            </a:r>
          </a:p>
        </p:txBody>
      </p:sp>
      <p:grpSp>
        <p:nvGrpSpPr>
          <p:cNvPr id="16" name="群組 15">
            <a:extLst>
              <a:ext uri="{FF2B5EF4-FFF2-40B4-BE49-F238E27FC236}">
                <a16:creationId xmlns:a16="http://schemas.microsoft.com/office/drawing/2014/main" id="{B0885C66-EBBF-6181-1C2B-FAD9BFD0A25D}"/>
              </a:ext>
            </a:extLst>
          </p:cNvPr>
          <p:cNvGrpSpPr/>
          <p:nvPr/>
        </p:nvGrpSpPr>
        <p:grpSpPr>
          <a:xfrm>
            <a:off x="1498684" y="5291937"/>
            <a:ext cx="5816455" cy="2474357"/>
            <a:chOff x="852249" y="5115163"/>
            <a:chExt cx="4065151" cy="2474357"/>
          </a:xfrm>
        </p:grpSpPr>
        <p:sp>
          <p:nvSpPr>
            <p:cNvPr id="4" name="Text 1"/>
            <p:cNvSpPr/>
            <p:nvPr/>
          </p:nvSpPr>
          <p:spPr>
            <a:xfrm>
              <a:off x="852249" y="5115163"/>
              <a:ext cx="3466267" cy="380405"/>
            </a:xfrm>
            <a:prstGeom prst="rect">
              <a:avLst/>
            </a:prstGeom>
            <a:noFill/>
            <a:ln/>
          </p:spPr>
          <p:txBody>
            <a:bodyPr wrap="none" lIns="0" tIns="0" rIns="0" bIns="0" rtlCol="0" anchor="t"/>
            <a:lstStyle/>
            <a:p>
              <a:pPr marL="0" indent="0" algn="l">
                <a:lnSpc>
                  <a:spcPts val="2950"/>
                </a:lnSpc>
                <a:buNone/>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Box-and-Whisker Plot</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 2"/>
            <p:cNvSpPr/>
            <p:nvPr/>
          </p:nvSpPr>
          <p:spPr>
            <a:xfrm>
              <a:off x="852249" y="5641658"/>
              <a:ext cx="4065151" cy="1947862"/>
            </a:xfrm>
            <a:prstGeom prst="rect">
              <a:avLst/>
            </a:prstGeom>
            <a:noFill/>
            <a:ln/>
          </p:spPr>
          <p:txBody>
            <a:bodyPr wrap="square" lIns="0" tIns="0" rIns="0" bIns="0" rtlCol="0" anchor="t"/>
            <a:lstStyle/>
            <a:p>
              <a:pPr marL="0" indent="0" algn="l">
                <a:lnSpc>
                  <a:spcPts val="3050"/>
                </a:lnSpc>
                <a:buNone/>
              </a:pPr>
              <a:r>
                <a:rPr lang="en-US" sz="2400" dirty="0">
                  <a:solidFill>
                    <a:srgbClr val="454240"/>
                  </a:solidFill>
                  <a:latin typeface="Calibri" panose="020F0502020204030204" pitchFamily="34" charset="0"/>
                  <a:ea typeface="Calibri" panose="020F0502020204030204" pitchFamily="34" charset="0"/>
                  <a:cs typeface="Calibri" panose="020F0502020204030204" pitchFamily="34" charset="0"/>
                </a:rPr>
                <a:t>This plot visually represents the distribution of quality scores for each base in a sequencing read. It shows the median, quartiles, and any outlier scores.</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grpSp>
      <p:grpSp>
        <p:nvGrpSpPr>
          <p:cNvPr id="15" name="群組 14">
            <a:extLst>
              <a:ext uri="{FF2B5EF4-FFF2-40B4-BE49-F238E27FC236}">
                <a16:creationId xmlns:a16="http://schemas.microsoft.com/office/drawing/2014/main" id="{0AB044EF-31BE-CF1E-A80C-A292AB0F341B}"/>
              </a:ext>
            </a:extLst>
          </p:cNvPr>
          <p:cNvGrpSpPr/>
          <p:nvPr/>
        </p:nvGrpSpPr>
        <p:grpSpPr>
          <a:xfrm>
            <a:off x="7744609" y="5115163"/>
            <a:ext cx="5997895" cy="2863930"/>
            <a:chOff x="5282565" y="5115163"/>
            <a:chExt cx="4065151" cy="2863930"/>
          </a:xfrm>
        </p:grpSpPr>
        <p:sp>
          <p:nvSpPr>
            <p:cNvPr id="7" name="Text 3"/>
            <p:cNvSpPr/>
            <p:nvPr/>
          </p:nvSpPr>
          <p:spPr>
            <a:xfrm>
              <a:off x="5282565" y="5115163"/>
              <a:ext cx="3043714" cy="380405"/>
            </a:xfrm>
            <a:prstGeom prst="rect">
              <a:avLst/>
            </a:prstGeom>
            <a:noFill/>
            <a:ln/>
          </p:spPr>
          <p:txBody>
            <a:bodyPr wrap="none" lIns="0" tIns="0" rIns="0" bIns="0" rtlCol="0" anchor="t"/>
            <a:lstStyle/>
            <a:p>
              <a:pPr marL="0" indent="0" algn="l">
                <a:lnSpc>
                  <a:spcPts val="2950"/>
                </a:lnSpc>
                <a:buNone/>
              </a:pPr>
              <a:r>
                <a:rPr lang="en-US" sz="2800" b="1" dirty="0">
                  <a:solidFill>
                    <a:srgbClr val="454240"/>
                  </a:solidFill>
                  <a:latin typeface="Calibri" panose="020F0502020204030204" pitchFamily="34" charset="0"/>
                  <a:ea typeface="Calibri" panose="020F0502020204030204" pitchFamily="34" charset="0"/>
                  <a:cs typeface="Calibri" panose="020F0502020204030204" pitchFamily="34" charset="0"/>
                </a:rPr>
                <a:t>Expected Trends</a:t>
              </a:r>
              <a:endParaRPr lang="en-US" sz="2800" b="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 4"/>
            <p:cNvSpPr/>
            <p:nvPr/>
          </p:nvSpPr>
          <p:spPr>
            <a:xfrm>
              <a:off x="5282565" y="5641658"/>
              <a:ext cx="4065151" cy="2337435"/>
            </a:xfrm>
            <a:prstGeom prst="rect">
              <a:avLst/>
            </a:prstGeom>
            <a:noFill/>
            <a:ln/>
          </p:spPr>
          <p:txBody>
            <a:bodyPr wrap="square" lIns="0" tIns="0" rIns="0" bIns="0" rtlCol="0" anchor="t"/>
            <a:lstStyle/>
            <a:p>
              <a:pPr marL="0" indent="0" algn="l">
                <a:lnSpc>
                  <a:spcPts val="3050"/>
                </a:lnSpc>
                <a:buNone/>
              </a:pPr>
              <a:r>
                <a:rPr lang="en-US" sz="2400" dirty="0">
                  <a:solidFill>
                    <a:srgbClr val="454240"/>
                  </a:solidFill>
                  <a:latin typeface="Calibri" panose="020F0502020204030204" pitchFamily="34" charset="0"/>
                  <a:ea typeface="Calibri" panose="020F0502020204030204" pitchFamily="34" charset="0"/>
                  <a:cs typeface="Calibri" panose="020F0502020204030204" pitchFamily="34" charset="0"/>
                </a:rPr>
                <a:t>The quality scores typically start lower for the first few bases and decrease toward the end of the read. This is due to the sequencing chemistry and can vary depending on the sequencing platform.</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grpSp>
      <p:pic>
        <p:nvPicPr>
          <p:cNvPr id="13" name="圖片 12">
            <a:extLst>
              <a:ext uri="{FF2B5EF4-FFF2-40B4-BE49-F238E27FC236}">
                <a16:creationId xmlns:a16="http://schemas.microsoft.com/office/drawing/2014/main" id="{1BE24C47-C39D-BE7B-A775-CC77F20DF935}"/>
              </a:ext>
            </a:extLst>
          </p:cNvPr>
          <p:cNvPicPr>
            <a:picLocks noChangeAspect="1"/>
          </p:cNvPicPr>
          <p:nvPr/>
        </p:nvPicPr>
        <p:blipFill>
          <a:blip r:embed="rId3"/>
          <a:stretch>
            <a:fillRect/>
          </a:stretch>
        </p:blipFill>
        <p:spPr>
          <a:xfrm>
            <a:off x="2696902" y="1371000"/>
            <a:ext cx="8843058" cy="350353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2706</TotalTime>
  <Words>2598</Words>
  <Application>Microsoft Office PowerPoint</Application>
  <PresentationFormat>自訂</PresentationFormat>
  <Paragraphs>192</Paragraphs>
  <Slides>22</Slides>
  <Notes>21</Notes>
  <HiddenSlides>1</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Arial</vt:lpstr>
      <vt:lpstr>Calibri</vt:lpstr>
      <vt:lpstr>Libre Baskerville</vt:lpstr>
      <vt:lpstr>Symbol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Chia-Jung Chang</cp:lastModifiedBy>
  <cp:revision>143</cp:revision>
  <dcterms:created xsi:type="dcterms:W3CDTF">2024-09-29T03:45:22Z</dcterms:created>
  <dcterms:modified xsi:type="dcterms:W3CDTF">2025-01-22T00:38:09Z</dcterms:modified>
</cp:coreProperties>
</file>