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90" r:id="rId7"/>
    <p:sldId id="279" r:id="rId8"/>
    <p:sldId id="293" r:id="rId9"/>
    <p:sldId id="287" r:id="rId10"/>
    <p:sldId id="258" r:id="rId11"/>
    <p:sldId id="281" r:id="rId12"/>
    <p:sldId id="282" r:id="rId13"/>
    <p:sldId id="291" r:id="rId14"/>
    <p:sldId id="284" r:id="rId15"/>
    <p:sldId id="289" r:id="rId16"/>
    <p:sldId id="28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0D095-F1BD-69D0-6AA5-E17D14385A99}" v="401" dt="2024-04-21T20:21:40.540"/>
    <p1510:client id="{6775F932-2627-7ABC-7CCA-2D35C57E4A81}" v="227" dt="2024-04-22T23:10:03.302"/>
    <p1510:client id="{F9968631-9F55-C32C-1E5B-5C8A4501FB17}" v="3574" dt="2024-04-22T21:49:35.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4/22/2024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264828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5754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endParaRPr lang="en-US"/>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endParaRPr lang="en-US"/>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endParaRPr lang="en-US"/>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endParaRPr lang="en-US"/>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endParaRPr lang="en-US"/>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endParaRPr lang="en-US"/>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rublon.com/blog/one-time-password-vs-one-time-pad-whats-the-difference/" TargetMode="External"/><Relationship Id="rId3" Type="http://schemas.openxmlformats.org/officeDocument/2006/relationships/hyperlink" Target="https://www.professormesser.com/security-plus/sy0-401/one-time-password-algorithms/#google_vignette" TargetMode="External"/><Relationship Id="rId7" Type="http://schemas.openxmlformats.org/officeDocument/2006/relationships/hyperlink" Target="https://www.10duke.com/blog/one-time-passwords/" TargetMode="External"/><Relationship Id="rId2" Type="http://schemas.openxmlformats.org/officeDocument/2006/relationships/hyperlink" Target="https://www.descope.com/blog/post/totp-vs-hotp" TargetMode="External"/><Relationship Id="rId1" Type="http://schemas.openxmlformats.org/officeDocument/2006/relationships/slideLayout" Target="../slideLayouts/slideLayout12.xml"/><Relationship Id="rId6" Type="http://schemas.openxmlformats.org/officeDocument/2006/relationships/hyperlink" Target="https://en.wikipedia.org/wiki/One-time_password" TargetMode="External"/><Relationship Id="rId5" Type="http://schemas.openxmlformats.org/officeDocument/2006/relationships/hyperlink" Target="https://www.youtube.com/watch?v=XvQ7iOGjEsA" TargetMode="External"/><Relationship Id="rId10" Type="http://schemas.openxmlformats.org/officeDocument/2006/relationships/hyperlink" Target="https://www.youtube.com/watch?v=46AKWNOJ3-Y" TargetMode="External"/><Relationship Id="rId4" Type="http://schemas.openxmlformats.org/officeDocument/2006/relationships/hyperlink" Target="https://www.onelogin.com/learn/otp-totp-hotp#:~:text=Put%20in%20layman's%20terms%2C%20HMAC,incremented%20based%20on%20a%20counter" TargetMode="External"/><Relationship Id="rId9" Type="http://schemas.openxmlformats.org/officeDocument/2006/relationships/hyperlink" Target="https://www.youtube.com/watch?v=MKn3cxFNN1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sz="4800"/>
              <a:t>HMAC-Based One-Time Password (HOTP)</a:t>
            </a:r>
            <a:br>
              <a:rPr lang="en-US"/>
            </a:br>
            <a:r>
              <a:rPr lang="en-US" sz="1600"/>
              <a:t>Ian McCullough</a:t>
            </a:r>
            <a:br>
              <a:rPr lang="en-US" sz="1600"/>
            </a:br>
            <a:r>
              <a:rPr lang="en-US" sz="1600"/>
              <a:t>Charlie White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uter process&#10;&#10;Description automatically generated">
            <a:extLst>
              <a:ext uri="{FF2B5EF4-FFF2-40B4-BE49-F238E27FC236}">
                <a16:creationId xmlns:a16="http://schemas.microsoft.com/office/drawing/2014/main" id="{66DA7CE7-CF6F-8396-6CCA-6199C84A5739}"/>
              </a:ext>
            </a:extLst>
          </p:cNvPr>
          <p:cNvPicPr>
            <a:picLocks noGrp="1" noChangeAspect="1"/>
          </p:cNvPicPr>
          <p:nvPr>
            <p:ph sz="half" idx="15"/>
          </p:nvPr>
        </p:nvPicPr>
        <p:blipFill>
          <a:blip r:embed="rId2"/>
          <a:stretch>
            <a:fillRect/>
          </a:stretch>
        </p:blipFill>
        <p:spPr>
          <a:xfrm>
            <a:off x="2231769" y="997867"/>
            <a:ext cx="7730308" cy="4865215"/>
          </a:xfrm>
        </p:spPr>
      </p:pic>
      <p:sp>
        <p:nvSpPr>
          <p:cNvPr id="7" name="Slide Number Placeholder 6">
            <a:extLst>
              <a:ext uri="{FF2B5EF4-FFF2-40B4-BE49-F238E27FC236}">
                <a16:creationId xmlns:a16="http://schemas.microsoft.com/office/drawing/2014/main" id="{2BB13A44-0476-47CF-8605-70A37C9DC2A9}"/>
              </a:ext>
            </a:extLst>
          </p:cNvPr>
          <p:cNvSpPr>
            <a:spLocks noGrp="1"/>
          </p:cNvSpPr>
          <p:nvPr>
            <p:ph type="sldNum" sz="quarter" idx="13"/>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28351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6991350" y="487680"/>
            <a:ext cx="4179570" cy="1229237"/>
          </a:xfrm>
        </p:spPr>
        <p:txBody>
          <a:bodyPr anchor="b"/>
          <a:lstStyle/>
          <a:p>
            <a:r>
              <a:rPr lang="en-US"/>
              <a:t>Examples of </a:t>
            </a:r>
            <a:r>
              <a:rPr lang="en-US" err="1"/>
              <a:t>hotp</a:t>
            </a:r>
            <a:r>
              <a:rPr lang="en-US"/>
              <a:t>/TOTP</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4294967295"/>
          </p:nvPr>
        </p:nvSpPr>
        <p:spPr>
          <a:xfrm>
            <a:off x="0" y="2705100"/>
            <a:ext cx="5734050" cy="449263"/>
          </a:xfrm>
        </p:spPr>
        <p:txBody>
          <a:bodyPr>
            <a:normAutofit lnSpcReduction="10000"/>
          </a:bodyPr>
          <a:lstStyle/>
          <a:p>
            <a:r>
              <a:rPr lang="en-US"/>
              <a:t>Practice makes perfect</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4294967295"/>
          </p:nvPr>
        </p:nvSpPr>
        <p:spPr>
          <a:xfrm>
            <a:off x="6991845" y="1893619"/>
            <a:ext cx="4190752" cy="4160301"/>
          </a:xfrm>
        </p:spPr>
        <p:txBody>
          <a:bodyPr vert="horz" lIns="91440" tIns="45720" rIns="91440" bIns="45720" rtlCol="0" anchor="t">
            <a:normAutofit/>
          </a:bodyPr>
          <a:lstStyle/>
          <a:p>
            <a:r>
              <a:rPr lang="en-US">
                <a:solidFill>
                  <a:schemeClr val="bg1"/>
                </a:solidFill>
              </a:rPr>
              <a:t>Duo Security</a:t>
            </a:r>
          </a:p>
          <a:p>
            <a:r>
              <a:rPr lang="en-US">
                <a:solidFill>
                  <a:schemeClr val="bg1"/>
                </a:solidFill>
              </a:rPr>
              <a:t>Google Authenticator </a:t>
            </a:r>
          </a:p>
          <a:p>
            <a:r>
              <a:rPr lang="en-US">
                <a:solidFill>
                  <a:schemeClr val="bg1"/>
                </a:solidFill>
              </a:rPr>
              <a:t>Microsoft Authenticator</a:t>
            </a:r>
          </a:p>
          <a:p>
            <a:pPr lvl="1">
              <a:buFont typeface="Courier New" panose="020B0604020202020204" pitchFamily="34" charset="0"/>
              <a:buChar char="o"/>
            </a:pPr>
            <a:endParaRPr lang="en-US">
              <a:solidFill>
                <a:schemeClr val="bg1"/>
              </a:solidFill>
            </a:endParaRPr>
          </a:p>
        </p:txBody>
      </p:sp>
      <p:sp>
        <p:nvSpPr>
          <p:cNvPr id="3" name="Slide Number Placeholder 2">
            <a:extLst>
              <a:ext uri="{FF2B5EF4-FFF2-40B4-BE49-F238E27FC236}">
                <a16:creationId xmlns:a16="http://schemas.microsoft.com/office/drawing/2014/main" id="{784FFDDA-6993-36C9-1F2B-7A51F1495D96}"/>
              </a:ext>
            </a:extLst>
          </p:cNvPr>
          <p:cNvSpPr>
            <a:spLocks noGrp="1"/>
          </p:cNvSpPr>
          <p:nvPr>
            <p:ph type="sldNum" sz="quarter" idx="4294967295"/>
          </p:nvPr>
        </p:nvSpPr>
        <p:spPr>
          <a:xfrm>
            <a:off x="8611039" y="6359030"/>
            <a:ext cx="2743200" cy="365125"/>
          </a:xfrm>
        </p:spPr>
        <p:txBody>
          <a:bodyPr/>
          <a:lstStyle/>
          <a:p>
            <a:fld id="{A49DFD55-3C28-40EF-9E31-A92D2E4017FF}" type="slidenum">
              <a:rPr lang="en-US" sz="900" smtClean="0"/>
              <a:pPr/>
              <a:t>11</a:t>
            </a:fld>
            <a:endParaRPr lang="en-US" sz="900" dirty="0"/>
          </a:p>
        </p:txBody>
      </p:sp>
      <p:pic>
        <p:nvPicPr>
          <p:cNvPr id="2" name="Picture 1" descr="A screenshot of a phone&#10;&#10;Description automatically generated">
            <a:extLst>
              <a:ext uri="{FF2B5EF4-FFF2-40B4-BE49-F238E27FC236}">
                <a16:creationId xmlns:a16="http://schemas.microsoft.com/office/drawing/2014/main" id="{277D667E-CACE-9FC5-5A20-523BE86BD94C}"/>
              </a:ext>
            </a:extLst>
          </p:cNvPr>
          <p:cNvPicPr>
            <a:picLocks noChangeAspect="1"/>
          </p:cNvPicPr>
          <p:nvPr/>
        </p:nvPicPr>
        <p:blipFill>
          <a:blip r:embed="rId3"/>
          <a:stretch>
            <a:fillRect/>
          </a:stretch>
        </p:blipFill>
        <p:spPr>
          <a:xfrm>
            <a:off x="6996546" y="3613120"/>
            <a:ext cx="3706582" cy="2741221"/>
          </a:xfrm>
          <a:prstGeom prst="rect">
            <a:avLst/>
          </a:prstGeom>
        </p:spPr>
      </p:pic>
      <p:sp>
        <p:nvSpPr>
          <p:cNvPr id="5" name="TextBox 4">
            <a:extLst>
              <a:ext uri="{FF2B5EF4-FFF2-40B4-BE49-F238E27FC236}">
                <a16:creationId xmlns:a16="http://schemas.microsoft.com/office/drawing/2014/main" id="{ADBD618F-1C2D-DFA1-9A51-131A777FFB8E}"/>
              </a:ext>
            </a:extLst>
          </p:cNvPr>
          <p:cNvSpPr txBox="1"/>
          <p:nvPr/>
        </p:nvSpPr>
        <p:spPr>
          <a:xfrm>
            <a:off x="6991350" y="6248400"/>
            <a:ext cx="282038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solidFill>
                  <a:schemeClr val="bg1"/>
                </a:solidFill>
                <a:ea typeface="+mn-lt"/>
                <a:cs typeface="+mn-lt"/>
              </a:rPr>
              <a:t>https://developer.okta.com/img/authenticators/authenticators-google-one-time-password-fetch.png</a:t>
            </a:r>
            <a:endParaRPr lang="en-US" sz="800" dirty="0">
              <a:solidFill>
                <a:schemeClr val="bg1"/>
              </a:solidFill>
            </a:endParaRPr>
          </a:p>
        </p:txBody>
      </p:sp>
      <p:pic>
        <p:nvPicPr>
          <p:cNvPr id="7" name="Picture 6" descr="How to Generate a Duo Mobile App Passcode - Information Technology Services">
            <a:extLst>
              <a:ext uri="{FF2B5EF4-FFF2-40B4-BE49-F238E27FC236}">
                <a16:creationId xmlns:a16="http://schemas.microsoft.com/office/drawing/2014/main" id="{28CBEB86-0E58-C8DD-5A5F-B459D33DBCAB}"/>
              </a:ext>
            </a:extLst>
          </p:cNvPr>
          <p:cNvPicPr>
            <a:picLocks noChangeAspect="1"/>
          </p:cNvPicPr>
          <p:nvPr/>
        </p:nvPicPr>
        <p:blipFill>
          <a:blip r:embed="rId4"/>
          <a:stretch>
            <a:fillRect/>
          </a:stretch>
        </p:blipFill>
        <p:spPr>
          <a:xfrm>
            <a:off x="1016032" y="1104406"/>
            <a:ext cx="3054534" cy="5143994"/>
          </a:xfrm>
          <a:prstGeom prst="rect">
            <a:avLst/>
          </a:prstGeom>
        </p:spPr>
      </p:pic>
      <p:sp>
        <p:nvSpPr>
          <p:cNvPr id="8" name="TextBox 7">
            <a:extLst>
              <a:ext uri="{FF2B5EF4-FFF2-40B4-BE49-F238E27FC236}">
                <a16:creationId xmlns:a16="http://schemas.microsoft.com/office/drawing/2014/main" id="{29F7C636-03E7-5183-C3DE-69F92E8EAE4F}"/>
              </a:ext>
            </a:extLst>
          </p:cNvPr>
          <p:cNvSpPr txBox="1"/>
          <p:nvPr/>
        </p:nvSpPr>
        <p:spPr>
          <a:xfrm>
            <a:off x="1128156" y="5888182"/>
            <a:ext cx="29391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solidFill>
                  <a:schemeClr val="bg1"/>
                </a:solidFill>
                <a:ea typeface="+mn-lt"/>
                <a:cs typeface="+mn-lt"/>
              </a:rPr>
              <a:t>https://its.gmu.edu/wp-content/uploads/DuoAppPasscode2.pngs</a:t>
            </a:r>
          </a:p>
        </p:txBody>
      </p:sp>
    </p:spTree>
    <p:extLst>
      <p:ext uri="{BB962C8B-B14F-4D97-AF65-F5344CB8AC3E}">
        <p14:creationId xmlns:p14="http://schemas.microsoft.com/office/powerpoint/2010/main" val="240357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69BD-FAD9-5143-7795-181727688926}"/>
              </a:ext>
            </a:extLst>
          </p:cNvPr>
          <p:cNvSpPr>
            <a:spLocks noGrp="1"/>
          </p:cNvSpPr>
          <p:nvPr>
            <p:ph type="title"/>
          </p:nvPr>
        </p:nvSpPr>
        <p:spPr>
          <a:xfrm>
            <a:off x="2943225" y="136006"/>
            <a:ext cx="8420100" cy="1385017"/>
          </a:xfrm>
        </p:spPr>
        <p:txBody>
          <a:bodyPr/>
          <a:lstStyle/>
          <a:p>
            <a:r>
              <a:rPr lang="en-US"/>
              <a:t>Weaknesses of HOTP and TOTP</a:t>
            </a:r>
          </a:p>
        </p:txBody>
      </p:sp>
      <p:sp>
        <p:nvSpPr>
          <p:cNvPr id="6" name="Content Placeholder 5">
            <a:extLst>
              <a:ext uri="{FF2B5EF4-FFF2-40B4-BE49-F238E27FC236}">
                <a16:creationId xmlns:a16="http://schemas.microsoft.com/office/drawing/2014/main" id="{45A39F29-9FD6-1575-8A55-8995A7789D92}"/>
              </a:ext>
            </a:extLst>
          </p:cNvPr>
          <p:cNvSpPr>
            <a:spLocks noGrp="1"/>
          </p:cNvSpPr>
          <p:nvPr>
            <p:ph sz="half" idx="13"/>
          </p:nvPr>
        </p:nvSpPr>
        <p:spPr>
          <a:xfrm>
            <a:off x="2305050" y="1824949"/>
            <a:ext cx="8067952" cy="3205689"/>
          </a:xfrm>
        </p:spPr>
        <p:txBody>
          <a:bodyPr vert="horz" lIns="91440" tIns="0" rIns="91440" bIns="45720" rtlCol="0" anchor="t">
            <a:noAutofit/>
          </a:bodyPr>
          <a:lstStyle/>
          <a:p>
            <a:pPr marL="285750" indent="-285750">
              <a:buChar char="•"/>
            </a:pPr>
            <a:r>
              <a:rPr lang="en-US" sz="1600" u="sng"/>
              <a:t>Man-in-the-Middle</a:t>
            </a:r>
            <a:r>
              <a:rPr lang="en-US" sz="1600"/>
              <a:t> attacks can be used to intercept and alter OTP codes sent between user and authentication server.</a:t>
            </a:r>
          </a:p>
          <a:p>
            <a:endParaRPr lang="en-US" sz="1600"/>
          </a:p>
          <a:p>
            <a:pPr marL="285750" indent="-285750">
              <a:buChar char="•"/>
            </a:pPr>
            <a:r>
              <a:rPr lang="en-US" sz="1600" u="sng"/>
              <a:t>Phishing Attacks</a:t>
            </a:r>
            <a:r>
              <a:rPr lang="en-US" sz="1600"/>
              <a:t> and fraudulent websites are used to get valid access tokens from users.</a:t>
            </a:r>
          </a:p>
          <a:p>
            <a:endParaRPr lang="en-US" sz="1600"/>
          </a:p>
          <a:p>
            <a:pPr marL="285750" indent="-285750">
              <a:buChar char="•"/>
            </a:pPr>
            <a:r>
              <a:rPr lang="en-US" sz="1600" u="sng"/>
              <a:t>Brute Force attacks</a:t>
            </a:r>
            <a:r>
              <a:rPr lang="en-US" sz="1600"/>
              <a:t> can be used against HOTP and was considered to be the most effective attack against HOTP when it was first introduced. However, secure HOTP algorithms have counter measures in place to prevent these attacks. </a:t>
            </a:r>
            <a:endParaRPr lang="en-US" sz="1600" u="sng"/>
          </a:p>
          <a:p>
            <a:pPr marL="285750" indent="-285750">
              <a:buChar char="•"/>
            </a:pPr>
            <a:endParaRPr lang="en-US" sz="1600"/>
          </a:p>
          <a:p>
            <a:pPr marL="285750" indent="-285750">
              <a:buChar char="•"/>
            </a:pPr>
            <a:r>
              <a:rPr lang="en-US" sz="1600" u="sng"/>
              <a:t>Desynchronization</a:t>
            </a:r>
            <a:r>
              <a:rPr lang="en-US" sz="1600"/>
              <a:t> can occur between the client and server and OTPs won't match. Servers will look ahead at future key values to attempt to resync. Manual resync will be required if the server and client are too out of sync.</a:t>
            </a:r>
          </a:p>
        </p:txBody>
      </p:sp>
      <p:sp>
        <p:nvSpPr>
          <p:cNvPr id="4" name="Slide Number Placeholder 3">
            <a:extLst>
              <a:ext uri="{FF2B5EF4-FFF2-40B4-BE49-F238E27FC236}">
                <a16:creationId xmlns:a16="http://schemas.microsoft.com/office/drawing/2014/main" id="{3E97AE61-04EC-0CBA-58AE-65657DB5EDB2}"/>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9135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70E2-5924-652E-E0A7-6BFC875D982B}"/>
              </a:ext>
            </a:extLst>
          </p:cNvPr>
          <p:cNvSpPr>
            <a:spLocks noGrp="1"/>
          </p:cNvSpPr>
          <p:nvPr>
            <p:ph type="title"/>
          </p:nvPr>
        </p:nvSpPr>
        <p:spPr/>
        <p:txBody>
          <a:bodyPr>
            <a:normAutofit/>
          </a:bodyPr>
          <a:lstStyle/>
          <a:p>
            <a:r>
              <a:rPr lang="en-US" sz="4400"/>
              <a:t>References</a:t>
            </a:r>
          </a:p>
        </p:txBody>
      </p:sp>
      <p:sp>
        <p:nvSpPr>
          <p:cNvPr id="4" name="Slide Number Placeholder 3">
            <a:extLst>
              <a:ext uri="{FF2B5EF4-FFF2-40B4-BE49-F238E27FC236}">
                <a16:creationId xmlns:a16="http://schemas.microsoft.com/office/drawing/2014/main" id="{CF54BF94-8033-BF93-BF45-95F9D76182D9}"/>
              </a:ext>
            </a:extLst>
          </p:cNvPr>
          <p:cNvSpPr>
            <a:spLocks noGrp="1"/>
          </p:cNvSpPr>
          <p:nvPr>
            <p:ph type="sldNum" sz="quarter" idx="12"/>
          </p:nvPr>
        </p:nvSpPr>
        <p:spPr/>
        <p:txBody>
          <a:bodyPr/>
          <a:lstStyle/>
          <a:p>
            <a:fld id="{A49DFD55-3C28-40EF-9E31-A92D2E4017FF}" type="slidenum">
              <a:rPr lang="en-US" smtClean="0"/>
              <a:pPr/>
              <a:t>13</a:t>
            </a:fld>
            <a:endParaRPr lang="en-US"/>
          </a:p>
        </p:txBody>
      </p:sp>
      <p:sp>
        <p:nvSpPr>
          <p:cNvPr id="5" name="TextBox 4">
            <a:extLst>
              <a:ext uri="{FF2B5EF4-FFF2-40B4-BE49-F238E27FC236}">
                <a16:creationId xmlns:a16="http://schemas.microsoft.com/office/drawing/2014/main" id="{44C378E8-687D-A265-5FC4-00E5A128E406}"/>
              </a:ext>
            </a:extLst>
          </p:cNvPr>
          <p:cNvSpPr txBox="1"/>
          <p:nvPr/>
        </p:nvSpPr>
        <p:spPr>
          <a:xfrm>
            <a:off x="834643" y="1950780"/>
            <a:ext cx="10519875"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ea typeface="+mn-lt"/>
                <a:cs typeface="+mn-lt"/>
              </a:rPr>
              <a:t>https://www.rfc-editor.org/rfc/pdfrfc/rfc4226.txt.pdf</a:t>
            </a:r>
          </a:p>
          <a:p>
            <a:pPr marL="342900" indent="-342900" algn="l">
              <a:buFont typeface="Arial"/>
              <a:buChar char="•"/>
            </a:pPr>
            <a:r>
              <a:rPr lang="en-US">
                <a:ea typeface="+mn-lt"/>
                <a:cs typeface="+mn-lt"/>
                <a:hlinkClick r:id="rId2"/>
              </a:rPr>
              <a:t>https://www.descope.com/blog/post/totp-vs-hotp</a:t>
            </a:r>
            <a:endParaRPr lang="en-US">
              <a:ea typeface="+mn-lt"/>
              <a:cs typeface="+mn-lt"/>
            </a:endParaRPr>
          </a:p>
          <a:p>
            <a:pPr marL="342900" indent="-342900">
              <a:buFont typeface="Arial"/>
              <a:buChar char="•"/>
            </a:pPr>
            <a:r>
              <a:rPr lang="en-US">
                <a:ea typeface="+mn-lt"/>
                <a:cs typeface="+mn-lt"/>
                <a:hlinkClick r:id="rId3"/>
              </a:rPr>
              <a:t>https://www.professormesser.com/security-plus/sy0-401/one-time-password-algorithms/#google_vignette</a:t>
            </a:r>
            <a:endParaRPr lang="en-US">
              <a:ea typeface="+mn-lt"/>
              <a:cs typeface="+mn-lt"/>
            </a:endParaRPr>
          </a:p>
          <a:p>
            <a:pPr marL="342900" indent="-342900">
              <a:buFont typeface="Arial"/>
              <a:buChar char="•"/>
            </a:pPr>
            <a:r>
              <a:rPr lang="en-US">
                <a:ea typeface="+mn-lt"/>
                <a:cs typeface="+mn-lt"/>
                <a:hlinkClick r:id="rId4"/>
              </a:rPr>
              <a:t>https://www.onelogin.com/learn/otp-totp-hotp#:~:text=Put%20in%20layman's%20terms%2C%20HMAC,incremented%20based%20on%20a%20counter</a:t>
            </a:r>
            <a:r>
              <a:rPr lang="en-US">
                <a:ea typeface="+mn-lt"/>
                <a:cs typeface="+mn-lt"/>
              </a:rPr>
              <a:t>.</a:t>
            </a:r>
            <a:endParaRPr lang="en-US"/>
          </a:p>
          <a:p>
            <a:pPr marL="342900" indent="-342900">
              <a:buFont typeface="Arial"/>
              <a:buChar char="•"/>
            </a:pPr>
            <a:r>
              <a:rPr lang="en-US">
                <a:ea typeface="+mn-lt"/>
                <a:cs typeface="+mn-lt"/>
                <a:hlinkClick r:id="rId5"/>
              </a:rPr>
              <a:t>https://www.youtube.com/watch?v=XvQ7iOGjEsA</a:t>
            </a:r>
            <a:endParaRPr lang="en-US">
              <a:ea typeface="+mn-lt"/>
              <a:cs typeface="+mn-lt"/>
            </a:endParaRPr>
          </a:p>
          <a:p>
            <a:pPr marL="342900" indent="-342900">
              <a:buFont typeface="Arial"/>
              <a:buChar char="•"/>
            </a:pPr>
            <a:r>
              <a:rPr lang="en-US">
                <a:ea typeface="+mn-lt"/>
                <a:cs typeface="+mn-lt"/>
                <a:hlinkClick r:id="rId6"/>
              </a:rPr>
              <a:t>One-time password - Wikipedia</a:t>
            </a:r>
            <a:endParaRPr lang="en-US"/>
          </a:p>
          <a:p>
            <a:pPr marL="342900" indent="-342900">
              <a:buFont typeface="Arial"/>
              <a:buChar char="•"/>
            </a:pPr>
            <a:r>
              <a:rPr lang="en-US">
                <a:ea typeface="+mn-lt"/>
                <a:cs typeface="+mn-lt"/>
                <a:hlinkClick r:id="rId7"/>
              </a:rPr>
              <a:t>One-Time Password (OTP) - Guide For ISVs 2023 (10duke.com)</a:t>
            </a:r>
            <a:endParaRPr lang="en-US"/>
          </a:p>
          <a:p>
            <a:pPr marL="342900" indent="-342900">
              <a:buFont typeface="Arial"/>
              <a:buChar char="•"/>
            </a:pPr>
            <a:r>
              <a:rPr lang="en-US">
                <a:ea typeface="+mn-lt"/>
                <a:cs typeface="+mn-lt"/>
                <a:hlinkClick r:id="rId8"/>
              </a:rPr>
              <a:t>One-Time Password vs. One-Time Pad: What’s the Difference? - Rublon</a:t>
            </a:r>
            <a:endParaRPr lang="en-US"/>
          </a:p>
          <a:p>
            <a:pPr marL="342900" indent="-342900">
              <a:buFont typeface="Arial"/>
              <a:buChar char="•"/>
            </a:pPr>
            <a:r>
              <a:rPr lang="en-US">
                <a:ea typeface="+mn-lt"/>
                <a:cs typeface="+mn-lt"/>
                <a:hlinkClick r:id="rId9"/>
              </a:rPr>
              <a:t>https://www.youtube.com/watch?v=MKn3cxFNN1I</a:t>
            </a:r>
            <a:endParaRPr lang="en-US"/>
          </a:p>
          <a:p>
            <a:pPr marL="342900" indent="-342900">
              <a:buFont typeface="Arial"/>
              <a:buChar char="•"/>
            </a:pPr>
            <a:r>
              <a:rPr lang="en-US">
                <a:ea typeface="+mn-lt"/>
                <a:cs typeface="+mn-lt"/>
                <a:hlinkClick r:id="rId10"/>
              </a:rPr>
              <a:t>https://www.youtube.com/watch?v=46AKWNOJ3-Y</a:t>
            </a:r>
            <a:endParaRPr lang="en-US"/>
          </a:p>
          <a:p>
            <a:pPr marL="342900" indent="-342900">
              <a:buFont typeface="Arial"/>
              <a:buChar char="•"/>
            </a:pPr>
            <a:endParaRPr lang="en-US" sz="1600">
              <a:ea typeface="+mn-lt"/>
              <a:cs typeface="+mn-lt"/>
            </a:endParaRPr>
          </a:p>
          <a:p>
            <a:endParaRPr lang="en-US" sz="2400"/>
          </a:p>
        </p:txBody>
      </p:sp>
    </p:spTree>
    <p:extLst>
      <p:ext uri="{BB962C8B-B14F-4D97-AF65-F5344CB8AC3E}">
        <p14:creationId xmlns:p14="http://schemas.microsoft.com/office/powerpoint/2010/main" val="207736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430021"/>
            <a:ext cx="3653428" cy="880664"/>
          </a:xfrm>
        </p:spPr>
        <p:txBody>
          <a:bodyPr/>
          <a:lstStyle/>
          <a:p>
            <a:pPr algn="ctr"/>
            <a:r>
              <a:rPr lang="en-US" sz="4800"/>
              <a:t>THANK YOU</a:t>
            </a:r>
            <a:br>
              <a:rPr lang="en-US" sz="4800"/>
            </a:br>
            <a:br>
              <a:rPr lang="en-US" sz="4800"/>
            </a:br>
            <a:r>
              <a:rPr lang="en-US" sz="3200"/>
              <a:t>Questions?</a:t>
            </a:r>
          </a:p>
        </p:txBody>
      </p:sp>
      <p:sp>
        <p:nvSpPr>
          <p:cNvPr id="5" name="Slide Number Placeholder 4">
            <a:extLst>
              <a:ext uri="{FF2B5EF4-FFF2-40B4-BE49-F238E27FC236}">
                <a16:creationId xmlns:a16="http://schemas.microsoft.com/office/drawing/2014/main" id="{E27E2234-DAA5-E7E1-4E9A-52E1C3100CFE}"/>
              </a:ext>
            </a:extLst>
          </p:cNvPr>
          <p:cNvSpPr>
            <a:spLocks noGrp="1"/>
          </p:cNvSpPr>
          <p:nvPr>
            <p:ph type="sldNum" sz="quarter" idx="12"/>
          </p:nvPr>
        </p:nvSpPr>
        <p:spPr/>
        <p:txBody>
          <a:bodyPr/>
          <a:lstStyle/>
          <a:p>
            <a:fld id="{A49DFD55-3C28-40EF-9E31-A92D2E4017FF}" type="slidenum">
              <a:rPr lang="en-US" smtClean="0"/>
              <a:pPr/>
              <a:t>14</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87094"/>
            <a:ext cx="2895600" cy="1325563"/>
          </a:xfrm>
        </p:spPr>
        <p:txBody>
          <a:bodyPr>
            <a:normAutofit/>
          </a:bodyPr>
          <a:lstStyle/>
          <a:p>
            <a:r>
              <a:rPr lang="en-US" sz="320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31805"/>
            <a:ext cx="3509157" cy="4417537"/>
          </a:xfrm>
        </p:spPr>
        <p:txBody>
          <a:bodyPr vert="horz" lIns="91440" tIns="45720" rIns="91440" bIns="45720" rtlCol="0" anchor="t">
            <a:noAutofit/>
          </a:bodyPr>
          <a:lstStyle/>
          <a:p>
            <a:r>
              <a:rPr lang="en-US" sz="2000">
                <a:ea typeface="+mn-lt"/>
                <a:cs typeface="+mn-lt"/>
              </a:rPr>
              <a:t>Overview of HOTP</a:t>
            </a:r>
            <a:endParaRPr lang="en-US"/>
          </a:p>
          <a:p>
            <a:r>
              <a:rPr lang="en-US" sz="2000"/>
              <a:t>Define key concepts:</a:t>
            </a:r>
            <a:endParaRPr lang="en-US"/>
          </a:p>
          <a:p>
            <a:r>
              <a:rPr lang="en-US" sz="2000"/>
              <a:t> HMAC</a:t>
            </a:r>
          </a:p>
          <a:p>
            <a:r>
              <a:rPr lang="en-US" sz="2000"/>
              <a:t> One Time Password</a:t>
            </a:r>
            <a:endParaRPr lang="en-US"/>
          </a:p>
          <a:p>
            <a:r>
              <a:rPr lang="en-US" sz="2000"/>
              <a:t>How HOTP Works</a:t>
            </a:r>
            <a:endParaRPr lang="en-US"/>
          </a:p>
          <a:p>
            <a:r>
              <a:rPr lang="en-US" sz="2000">
                <a:latin typeface="Segoe UI"/>
                <a:cs typeface="Segoe UI"/>
              </a:rPr>
              <a:t>HOTP vs TOTP</a:t>
            </a:r>
            <a:endParaRPr lang="en-US" sz="2000">
              <a:solidFill>
                <a:srgbClr val="000000"/>
              </a:solidFill>
              <a:latin typeface="Segoe UI"/>
              <a:cs typeface="Segoe UI"/>
            </a:endParaRPr>
          </a:p>
          <a:p>
            <a:r>
              <a:rPr lang="en-US" sz="2000">
                <a:latin typeface="Segoe UI"/>
                <a:cs typeface="Segoe UI"/>
              </a:rPr>
              <a:t>Examples</a:t>
            </a:r>
            <a:endParaRPr lang="en-US"/>
          </a:p>
          <a:p>
            <a:r>
              <a:rPr lang="en-US" sz="2000"/>
              <a:t>Advantages and Weaknesses </a:t>
            </a:r>
            <a:endParaRPr lang="en-US"/>
          </a:p>
          <a:p>
            <a:endParaRPr lang="en-US" sz="2000"/>
          </a:p>
        </p:txBody>
      </p:sp>
      <p:sp>
        <p:nvSpPr>
          <p:cNvPr id="6" name="Slide Number Placeholder 5">
            <a:extLst>
              <a:ext uri="{FF2B5EF4-FFF2-40B4-BE49-F238E27FC236}">
                <a16:creationId xmlns:a16="http://schemas.microsoft.com/office/drawing/2014/main" id="{B1BDFAED-2193-E880-41D7-304861E44648}"/>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54BA-ADFF-41CC-F25D-D65D350C6B79}"/>
              </a:ext>
            </a:extLst>
          </p:cNvPr>
          <p:cNvSpPr>
            <a:spLocks noGrp="1"/>
          </p:cNvSpPr>
          <p:nvPr>
            <p:ph type="title"/>
          </p:nvPr>
        </p:nvSpPr>
        <p:spPr>
          <a:xfrm>
            <a:off x="1321328" y="4619"/>
            <a:ext cx="9953308" cy="1780860"/>
          </a:xfrm>
        </p:spPr>
        <p:txBody>
          <a:bodyPr>
            <a:normAutofit/>
          </a:bodyPr>
          <a:lstStyle/>
          <a:p>
            <a:r>
              <a:rPr lang="en-US" sz="4000"/>
              <a:t>overview of </a:t>
            </a:r>
            <a:r>
              <a:rPr lang="en-US" sz="4000" err="1"/>
              <a:t>hotp</a:t>
            </a:r>
            <a:endParaRPr lang="en-US" sz="4000"/>
          </a:p>
        </p:txBody>
      </p:sp>
      <p:sp>
        <p:nvSpPr>
          <p:cNvPr id="6" name="Content Placeholder 5">
            <a:extLst>
              <a:ext uri="{FF2B5EF4-FFF2-40B4-BE49-F238E27FC236}">
                <a16:creationId xmlns:a16="http://schemas.microsoft.com/office/drawing/2014/main" id="{03B6E267-3997-30E9-158A-267CBC523A23}"/>
              </a:ext>
            </a:extLst>
          </p:cNvPr>
          <p:cNvSpPr>
            <a:spLocks noGrp="1"/>
          </p:cNvSpPr>
          <p:nvPr>
            <p:ph sz="half" idx="15"/>
          </p:nvPr>
        </p:nvSpPr>
        <p:spPr>
          <a:xfrm>
            <a:off x="1321328" y="2422217"/>
            <a:ext cx="9551190" cy="3936358"/>
          </a:xfrm>
        </p:spPr>
        <p:txBody>
          <a:bodyPr vert="horz" lIns="91440" tIns="0" rIns="91440" bIns="45720" rtlCol="0" anchor="t">
            <a:normAutofit/>
          </a:bodyPr>
          <a:lstStyle/>
          <a:p>
            <a:pPr marL="285750" indent="-285750">
              <a:buFont typeface="Arial"/>
              <a:buChar char="•"/>
            </a:pPr>
            <a:r>
              <a:rPr lang="en-US">
                <a:ea typeface="+mn-lt"/>
                <a:cs typeface="+mn-lt"/>
              </a:rPr>
              <a:t>HOTP is an event based one-time password</a:t>
            </a:r>
            <a:endParaRPr lang="en-US"/>
          </a:p>
          <a:p>
            <a:pPr marL="285750" indent="-285750">
              <a:buFont typeface="Arial"/>
              <a:buChar char="•"/>
            </a:pPr>
            <a:r>
              <a:rPr lang="en-US">
                <a:ea typeface="+mn-lt"/>
                <a:cs typeface="+mn-lt"/>
              </a:rPr>
              <a:t>Provides enhanced security compared to static passwords</a:t>
            </a:r>
            <a:endParaRPr lang="en-US"/>
          </a:p>
          <a:p>
            <a:pPr marL="285750" indent="-285750">
              <a:buFont typeface="Arial"/>
              <a:buChar char="•"/>
            </a:pPr>
            <a:r>
              <a:rPr lang="en-US"/>
              <a:t>HMAC and OTP combine to form a secure authentication algorithm for generating 2FA codes</a:t>
            </a:r>
          </a:p>
          <a:p>
            <a:pPr marL="285750" indent="-285750">
              <a:buFont typeface="Arial"/>
              <a:buChar char="•"/>
            </a:pPr>
            <a:r>
              <a:rPr lang="en-US"/>
              <a:t>Algorithm calculates 2FA code using a secret value and a counter value</a:t>
            </a:r>
          </a:p>
          <a:p>
            <a:pPr marL="285750" indent="-285750">
              <a:buFont typeface="Arial"/>
              <a:buChar char="•"/>
            </a:pPr>
            <a:r>
              <a:rPr lang="en-US"/>
              <a:t>Client generates the HOTP with the algorithm and the HOTP is checked against what the server calculated using the same algorithm and values. The client is verified if the calculation matches</a:t>
            </a:r>
          </a:p>
          <a:p>
            <a:pPr marL="285750" indent="-285750">
              <a:buFont typeface="Arial"/>
              <a:buChar char="•"/>
            </a:pPr>
            <a:r>
              <a:rPr lang="en-US"/>
              <a:t>Provides larger window for user authentication</a:t>
            </a:r>
          </a:p>
          <a:p>
            <a:pPr marL="285750" indent="-285750">
              <a:buFont typeface="Arial"/>
              <a:buChar char="•"/>
            </a:pPr>
            <a:endParaRPr lang="en-US"/>
          </a:p>
          <a:p>
            <a:pPr marL="285750" indent="-285750">
              <a:buFont typeface="Arial"/>
              <a:buChar char="•"/>
            </a:pPr>
            <a:endParaRPr lang="en-US"/>
          </a:p>
        </p:txBody>
      </p:sp>
      <p:sp>
        <p:nvSpPr>
          <p:cNvPr id="7" name="Slide Number Placeholder 6">
            <a:extLst>
              <a:ext uri="{FF2B5EF4-FFF2-40B4-BE49-F238E27FC236}">
                <a16:creationId xmlns:a16="http://schemas.microsoft.com/office/drawing/2014/main" id="{0FB88686-2E1B-0836-AF3B-6FBB1D69E498}"/>
              </a:ext>
            </a:extLst>
          </p:cNvPr>
          <p:cNvSpPr>
            <a:spLocks noGrp="1"/>
          </p:cNvSpPr>
          <p:nvPr>
            <p:ph type="sldNum" sz="quarter" idx="13"/>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39227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97576"/>
            <a:ext cx="4179570" cy="652789"/>
          </a:xfrm>
        </p:spPr>
        <p:txBody>
          <a:bodyPr vert="horz" lIns="91440" tIns="45720" rIns="91440" bIns="45720" rtlCol="0" anchor="ctr">
            <a:noAutofit/>
          </a:bodyPr>
          <a:lstStyle/>
          <a:p>
            <a:r>
              <a:rPr lang="en-US"/>
              <a:t>What is HMAC?</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8463FD-D349-1DC2-8AD0-49E66E2C284E}"/>
              </a:ext>
            </a:extLst>
          </p:cNvPr>
          <p:cNvSpPr txBox="1"/>
          <p:nvPr/>
        </p:nvSpPr>
        <p:spPr>
          <a:xfrm>
            <a:off x="6991349" y="1665018"/>
            <a:ext cx="40576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HMAC: keyed Hash-Based Message Authentication Code</a:t>
            </a:r>
          </a:p>
          <a:p>
            <a:endParaRPr lang="en-US">
              <a:solidFill>
                <a:schemeClr val="bg1"/>
              </a:solidFill>
            </a:endParaRPr>
          </a:p>
          <a:p>
            <a:r>
              <a:rPr lang="en-US">
                <a:solidFill>
                  <a:schemeClr val="bg1"/>
                </a:solidFill>
                <a:ea typeface="+mn-lt"/>
                <a:cs typeface="+mn-lt"/>
              </a:rPr>
              <a:t>Cryptographic Hash Function Used for Authentication</a:t>
            </a:r>
          </a:p>
          <a:p>
            <a:endParaRPr lang="en-US">
              <a:solidFill>
                <a:schemeClr val="bg1"/>
              </a:solidFill>
            </a:endParaRPr>
          </a:p>
          <a:p>
            <a:r>
              <a:rPr lang="en-US">
                <a:solidFill>
                  <a:schemeClr val="bg1"/>
                </a:solidFill>
              </a:rPr>
              <a:t>Hash Function:</a:t>
            </a:r>
            <a:r>
              <a:rPr lang="en-US">
                <a:solidFill>
                  <a:schemeClr val="bg1"/>
                </a:solidFill>
                <a:ea typeface="+mn-lt"/>
                <a:cs typeface="+mn-lt"/>
              </a:rPr>
              <a:t> deterministic method of taking a numerical input of one value and returning a compressed numerical input of a fixed (smaller) length.</a:t>
            </a:r>
            <a:br>
              <a:rPr lang="en-US">
                <a:solidFill>
                  <a:schemeClr val="bg1"/>
                </a:solidFill>
                <a:ea typeface="+mn-lt"/>
                <a:cs typeface="+mn-lt"/>
              </a:rPr>
            </a:br>
            <a:endParaRPr lang="en-US">
              <a:solidFill>
                <a:schemeClr val="bg1"/>
              </a:solidFill>
              <a:ea typeface="+mn-lt"/>
              <a:cs typeface="+mn-lt"/>
            </a:endParaRPr>
          </a:p>
          <a:p>
            <a:r>
              <a:rPr lang="en-US">
                <a:solidFill>
                  <a:schemeClr val="bg1"/>
                </a:solidFill>
              </a:rPr>
              <a:t>MAC: Key-dependent one-way hash function used for checking authenticity and integrity</a:t>
            </a:r>
          </a:p>
          <a:p>
            <a:endParaRPr lang="en-US">
              <a:solidFill>
                <a:schemeClr val="bg1"/>
              </a:solidFill>
            </a:endParaRPr>
          </a:p>
        </p:txBody>
      </p:sp>
      <p:pic>
        <p:nvPicPr>
          <p:cNvPr id="3" name="Picture 2" descr="Configuring &amp; Understanding OSPF HMAC Authentication - Cisco Community">
            <a:extLst>
              <a:ext uri="{FF2B5EF4-FFF2-40B4-BE49-F238E27FC236}">
                <a16:creationId xmlns:a16="http://schemas.microsoft.com/office/drawing/2014/main" id="{305E3421-34E4-1645-6778-CC65DFB4998E}"/>
              </a:ext>
            </a:extLst>
          </p:cNvPr>
          <p:cNvPicPr>
            <a:picLocks noChangeAspect="1"/>
          </p:cNvPicPr>
          <p:nvPr/>
        </p:nvPicPr>
        <p:blipFill>
          <a:blip r:embed="rId3"/>
          <a:stretch>
            <a:fillRect/>
          </a:stretch>
        </p:blipFill>
        <p:spPr>
          <a:xfrm>
            <a:off x="918112" y="2201095"/>
            <a:ext cx="5425044" cy="3170308"/>
          </a:xfrm>
          <a:prstGeom prst="rect">
            <a:avLst/>
          </a:prstGeom>
        </p:spPr>
      </p:pic>
      <p:sp>
        <p:nvSpPr>
          <p:cNvPr id="4" name="TextBox 3">
            <a:extLst>
              <a:ext uri="{FF2B5EF4-FFF2-40B4-BE49-F238E27FC236}">
                <a16:creationId xmlns:a16="http://schemas.microsoft.com/office/drawing/2014/main" id="{99FEB4FD-6CC4-D7B3-AAA9-531D9A359696}"/>
              </a:ext>
            </a:extLst>
          </p:cNvPr>
          <p:cNvSpPr txBox="1"/>
          <p:nvPr/>
        </p:nvSpPr>
        <p:spPr>
          <a:xfrm>
            <a:off x="890896" y="5374203"/>
            <a:ext cx="545275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solidFill>
                  <a:schemeClr val="bg1"/>
                </a:solidFill>
                <a:ea typeface="+mn-lt"/>
                <a:cs typeface="+mn-lt"/>
              </a:rPr>
              <a:t>https://community.cisco.com/t5/image/serverpage/image-id/133868iB61D48FB3C6BBEEE?v=v2</a:t>
            </a:r>
            <a:endParaRPr lang="en-US" sz="1000">
              <a:solidFill>
                <a:schemeClr val="bg1"/>
              </a:solidFill>
            </a:endParaRPr>
          </a:p>
        </p:txBody>
      </p:sp>
      <p:sp>
        <p:nvSpPr>
          <p:cNvPr id="6" name="Slide Number Placeholder 2">
            <a:extLst>
              <a:ext uri="{FF2B5EF4-FFF2-40B4-BE49-F238E27FC236}">
                <a16:creationId xmlns:a16="http://schemas.microsoft.com/office/drawing/2014/main" id="{F3077B1B-7336-0BF7-7D4C-A483E6F165A8}"/>
              </a:ext>
            </a:extLst>
          </p:cNvPr>
          <p:cNvSpPr txBox="1">
            <a:spLocks/>
          </p:cNvSpPr>
          <p:nvPr/>
        </p:nvSpPr>
        <p:spPr>
          <a:xfrm>
            <a:off x="8611039" y="635903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z="900" smtClean="0"/>
              <a:pPr/>
              <a:t>4</a:t>
            </a:fld>
            <a:endParaRPr lang="en-US" sz="900" dirty="0"/>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675705"/>
            <a:ext cx="4179570" cy="652789"/>
          </a:xfrm>
        </p:spPr>
        <p:txBody>
          <a:bodyPr vert="horz" lIns="91440" tIns="45720" rIns="91440" bIns="45720" rtlCol="0" anchor="ctr">
            <a:noAutofit/>
          </a:bodyPr>
          <a:lstStyle/>
          <a:p>
            <a:r>
              <a:rPr lang="en-US"/>
              <a:t>What is HMAC? (cont.)</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68463FD-D349-1DC2-8AD0-49E66E2C284E}"/>
              </a:ext>
            </a:extLst>
          </p:cNvPr>
          <p:cNvSpPr txBox="1"/>
          <p:nvPr/>
        </p:nvSpPr>
        <p:spPr>
          <a:xfrm>
            <a:off x="6991349" y="1862940"/>
            <a:ext cx="40576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Keyed hashes use hash functions to create a MAC</a:t>
            </a:r>
          </a:p>
          <a:p>
            <a:endParaRPr lang="en-US">
              <a:solidFill>
                <a:schemeClr val="bg1"/>
              </a:solidFill>
            </a:endParaRPr>
          </a:p>
          <a:p>
            <a:r>
              <a:rPr lang="en-US">
                <a:solidFill>
                  <a:schemeClr val="bg1"/>
                </a:solidFill>
              </a:rPr>
              <a:t>HMACs are less affected by collision</a:t>
            </a:r>
          </a:p>
          <a:p>
            <a:endParaRPr lang="en-US">
              <a:solidFill>
                <a:schemeClr val="bg1"/>
              </a:solidFill>
            </a:endParaRPr>
          </a:p>
          <a:p>
            <a:r>
              <a:rPr lang="en-US">
                <a:solidFill>
                  <a:schemeClr val="bg1"/>
                </a:solidFill>
                <a:latin typeface="Segoe UI"/>
                <a:cs typeface="Segoe UI"/>
              </a:rPr>
              <a:t>Secret Key + Message/arbitrary data + hash function = HMAC</a:t>
            </a:r>
          </a:p>
          <a:p>
            <a:endParaRPr lang="en-US">
              <a:solidFill>
                <a:srgbClr val="000000"/>
              </a:solidFill>
              <a:latin typeface="Segoe UI"/>
              <a:cs typeface="Segoe UI"/>
            </a:endParaRPr>
          </a:p>
          <a:p>
            <a:r>
              <a:rPr lang="en-US">
                <a:solidFill>
                  <a:schemeClr val="bg1"/>
                </a:solidFill>
                <a:latin typeface="Segoe UI"/>
                <a:cs typeface="Segoe UI"/>
              </a:rPr>
              <a:t>In HOTP the "message" is the moving value</a:t>
            </a:r>
            <a:endParaRPr lang="en-US">
              <a:solidFill>
                <a:schemeClr val="bg1"/>
              </a:solidFill>
            </a:endParaRPr>
          </a:p>
          <a:p>
            <a:endParaRPr lang="en-US">
              <a:solidFill>
                <a:schemeClr val="bg1"/>
              </a:solidFill>
            </a:endParaRPr>
          </a:p>
          <a:p>
            <a:endParaRPr lang="en-US">
              <a:solidFill>
                <a:schemeClr val="bg1"/>
              </a:solidFill>
            </a:endParaRPr>
          </a:p>
        </p:txBody>
      </p:sp>
      <p:pic>
        <p:nvPicPr>
          <p:cNvPr id="3" name="Picture 2" descr="Configuring &amp; Understanding OSPF HMAC Authentication - Cisco Community">
            <a:extLst>
              <a:ext uri="{FF2B5EF4-FFF2-40B4-BE49-F238E27FC236}">
                <a16:creationId xmlns:a16="http://schemas.microsoft.com/office/drawing/2014/main" id="{305E3421-34E4-1645-6778-CC65DFB4998E}"/>
              </a:ext>
            </a:extLst>
          </p:cNvPr>
          <p:cNvPicPr>
            <a:picLocks noChangeAspect="1"/>
          </p:cNvPicPr>
          <p:nvPr/>
        </p:nvPicPr>
        <p:blipFill>
          <a:blip r:embed="rId3"/>
          <a:stretch>
            <a:fillRect/>
          </a:stretch>
        </p:blipFill>
        <p:spPr>
          <a:xfrm>
            <a:off x="918112" y="2201095"/>
            <a:ext cx="5425044" cy="3170308"/>
          </a:xfrm>
          <a:prstGeom prst="rect">
            <a:avLst/>
          </a:prstGeom>
        </p:spPr>
      </p:pic>
      <p:sp>
        <p:nvSpPr>
          <p:cNvPr id="4" name="TextBox 3">
            <a:extLst>
              <a:ext uri="{FF2B5EF4-FFF2-40B4-BE49-F238E27FC236}">
                <a16:creationId xmlns:a16="http://schemas.microsoft.com/office/drawing/2014/main" id="{99FEB4FD-6CC4-D7B3-AAA9-531D9A359696}"/>
              </a:ext>
            </a:extLst>
          </p:cNvPr>
          <p:cNvSpPr txBox="1"/>
          <p:nvPr/>
        </p:nvSpPr>
        <p:spPr>
          <a:xfrm>
            <a:off x="890896" y="5374203"/>
            <a:ext cx="545275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solidFill>
                  <a:schemeClr val="bg1"/>
                </a:solidFill>
                <a:ea typeface="+mn-lt"/>
                <a:cs typeface="+mn-lt"/>
              </a:rPr>
              <a:t>https://community.cisco.com/t5/image/serverpage/image-id/133868iB61D48FB3C6BBEEE?v=v2</a:t>
            </a:r>
            <a:endParaRPr lang="en-US" sz="1000">
              <a:solidFill>
                <a:schemeClr val="bg1"/>
              </a:solidFill>
            </a:endParaRPr>
          </a:p>
        </p:txBody>
      </p:sp>
      <p:sp>
        <p:nvSpPr>
          <p:cNvPr id="6" name="Slide Number Placeholder 2">
            <a:extLst>
              <a:ext uri="{FF2B5EF4-FFF2-40B4-BE49-F238E27FC236}">
                <a16:creationId xmlns:a16="http://schemas.microsoft.com/office/drawing/2014/main" id="{EF1C8FBE-5BDC-2554-37AF-4F153A3E77F6}"/>
              </a:ext>
            </a:extLst>
          </p:cNvPr>
          <p:cNvSpPr txBox="1">
            <a:spLocks/>
          </p:cNvSpPr>
          <p:nvPr/>
        </p:nvSpPr>
        <p:spPr>
          <a:xfrm>
            <a:off x="8611039" y="635903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z="900" smtClean="0"/>
              <a:pPr/>
              <a:t>5</a:t>
            </a:fld>
            <a:endParaRPr lang="en-US" sz="900" dirty="0"/>
          </a:p>
        </p:txBody>
      </p:sp>
    </p:spTree>
    <p:extLst>
      <p:ext uri="{BB962C8B-B14F-4D97-AF65-F5344CB8AC3E}">
        <p14:creationId xmlns:p14="http://schemas.microsoft.com/office/powerpoint/2010/main" val="142916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1A26-5F36-285C-357A-0B33B51AB2DD}"/>
              </a:ext>
            </a:extLst>
          </p:cNvPr>
          <p:cNvSpPr>
            <a:spLocks noGrp="1"/>
          </p:cNvSpPr>
          <p:nvPr>
            <p:ph type="title"/>
          </p:nvPr>
        </p:nvSpPr>
        <p:spPr>
          <a:xfrm>
            <a:off x="5462497" y="233903"/>
            <a:ext cx="5884027" cy="1204912"/>
          </a:xfrm>
        </p:spPr>
        <p:txBody>
          <a:bodyPr anchor="b">
            <a:noAutofit/>
          </a:bodyPr>
          <a:lstStyle/>
          <a:p>
            <a:r>
              <a:rPr lang="en-US" sz="4000"/>
              <a:t>OTP: ONE-TIME PASSWORD</a:t>
            </a:r>
          </a:p>
        </p:txBody>
      </p:sp>
      <p:pic>
        <p:nvPicPr>
          <p:cNvPr id="9" name="Picture Placeholder 8" descr="One-Time Passwords (OTP) - A Beginner's Guide 2022">
            <a:extLst>
              <a:ext uri="{FF2B5EF4-FFF2-40B4-BE49-F238E27FC236}">
                <a16:creationId xmlns:a16="http://schemas.microsoft.com/office/drawing/2014/main" id="{35F61D88-E722-73A0-F7F8-32528A68F260}"/>
              </a:ext>
            </a:extLst>
          </p:cNvPr>
          <p:cNvPicPr>
            <a:picLocks noGrp="1" noChangeAspect="1"/>
          </p:cNvPicPr>
          <p:nvPr>
            <p:ph type="pic" sz="quarter" idx="13"/>
          </p:nvPr>
        </p:nvPicPr>
        <p:blipFill rotWithShape="1">
          <a:blip r:embed="rId2"/>
          <a:srcRect l="8723" r="37465" b="1"/>
          <a:stretch/>
        </p:blipFill>
        <p:spPr>
          <a:xfrm>
            <a:off x="-13852" y="-9145"/>
            <a:ext cx="5481955" cy="6876288"/>
          </a:xfrm>
          <a:noFill/>
        </p:spPr>
      </p:pic>
      <p:sp>
        <p:nvSpPr>
          <p:cNvPr id="4" name="Slide Number Placeholder 3">
            <a:extLst>
              <a:ext uri="{FF2B5EF4-FFF2-40B4-BE49-F238E27FC236}">
                <a16:creationId xmlns:a16="http://schemas.microsoft.com/office/drawing/2014/main" id="{D56F8782-ABA7-A0F3-0DA1-9B94980F0B48}"/>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5" name="Content Placeholder 4">
            <a:extLst>
              <a:ext uri="{FF2B5EF4-FFF2-40B4-BE49-F238E27FC236}">
                <a16:creationId xmlns:a16="http://schemas.microsoft.com/office/drawing/2014/main" id="{BF67A81F-174A-7202-CF71-95E0B6CD280C}"/>
              </a:ext>
            </a:extLst>
          </p:cNvPr>
          <p:cNvSpPr>
            <a:spLocks noGrp="1"/>
          </p:cNvSpPr>
          <p:nvPr>
            <p:ph sz="half" idx="14"/>
          </p:nvPr>
        </p:nvSpPr>
        <p:spPr>
          <a:xfrm>
            <a:off x="5439348" y="1719832"/>
            <a:ext cx="5907176" cy="4319617"/>
          </a:xfrm>
        </p:spPr>
        <p:txBody>
          <a:bodyPr vert="horz" lIns="91440" tIns="0" rIns="91440" bIns="45720" rtlCol="0" anchor="t">
            <a:noAutofit/>
          </a:bodyPr>
          <a:lstStyle/>
          <a:p>
            <a:pPr marL="457200" indent="-457200">
              <a:buChar char="•"/>
            </a:pPr>
            <a:r>
              <a:rPr lang="en-US" sz="2200" cap="all"/>
              <a:t>DYNAMIC PASSWORD THAT is valid for only one login session or transaction.</a:t>
            </a:r>
            <a:endParaRPr lang="en-US" sz="2200"/>
          </a:p>
          <a:p>
            <a:pPr marL="457200" indent="-457200">
              <a:buChar char="•"/>
            </a:pPr>
            <a:r>
              <a:rPr lang="en-US" sz="2200" cap="all"/>
              <a:t>Used in 2fa/</a:t>
            </a:r>
            <a:r>
              <a:rPr lang="en-US" sz="2200" cap="all" err="1"/>
              <a:t>mfa</a:t>
            </a:r>
            <a:r>
              <a:rPr lang="en-US" sz="2200" cap="all"/>
              <a:t> </a:t>
            </a:r>
          </a:p>
          <a:p>
            <a:pPr marL="457200" indent="-457200">
              <a:buChar char="•"/>
            </a:pPr>
            <a:r>
              <a:rPr lang="en-US" sz="2200" cap="all"/>
              <a:t>ENHANCES security AUTHENTICATION</a:t>
            </a:r>
          </a:p>
          <a:p>
            <a:pPr marL="457200" indent="-457200">
              <a:buChar char="•"/>
            </a:pPr>
            <a:r>
              <a:rPr lang="en-US" sz="2200" cap="all" err="1"/>
              <a:t>Otp</a:t>
            </a:r>
            <a:r>
              <a:rPr lang="en-US" sz="2200" cap="all"/>
              <a:t> algorithm generates password</a:t>
            </a:r>
          </a:p>
          <a:p>
            <a:pPr marL="740410" lvl="1" indent="-457200">
              <a:buFont typeface="Courier New" panose="020B0604020202020204" pitchFamily="34" charset="0"/>
              <a:buChar char="o"/>
            </a:pPr>
            <a:r>
              <a:rPr lang="en-US" sz="2000" cap="all"/>
              <a:t>Secret key (seed) &amp; Moving value (counter)</a:t>
            </a:r>
          </a:p>
          <a:p>
            <a:pPr marL="457200" indent="-457200">
              <a:buChar char="•"/>
            </a:pPr>
            <a:r>
              <a:rPr lang="en-US" sz="2200" cap="all"/>
              <a:t>Delivery Methods: SMS, authenticator apps, push notifications, and </a:t>
            </a:r>
            <a:r>
              <a:rPr lang="en-US" sz="2200" cap="all" err="1"/>
              <a:t>otp</a:t>
            </a:r>
            <a:r>
              <a:rPr lang="en-US" sz="2200" cap="all"/>
              <a:t> tokens</a:t>
            </a:r>
          </a:p>
        </p:txBody>
      </p:sp>
      <p:sp>
        <p:nvSpPr>
          <p:cNvPr id="11" name="Slide Number Placeholder 3">
            <a:extLst>
              <a:ext uri="{FF2B5EF4-FFF2-40B4-BE49-F238E27FC236}">
                <a16:creationId xmlns:a16="http://schemas.microsoft.com/office/drawing/2014/main" id="{D710C60B-9E12-6926-B444-1966B5D13809}"/>
              </a:ext>
            </a:extLst>
          </p:cNvPr>
          <p:cNvSpPr txBox="1">
            <a:spLocks/>
          </p:cNvSpPr>
          <p:nvPr/>
        </p:nvSpPr>
        <p:spPr>
          <a:xfrm>
            <a:off x="2733220" y="6350599"/>
            <a:ext cx="2597815" cy="552030"/>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ea typeface="+mn-lt"/>
                <a:cs typeface="+mn-lt"/>
              </a:rPr>
              <a:t>https://www.10duke.com/wp-content/uploads/2019/01/one-time-password.jpg</a:t>
            </a:r>
            <a:r>
              <a:rPr lang="en-US"/>
              <a:t>3</a:t>
            </a:r>
          </a:p>
        </p:txBody>
      </p:sp>
    </p:spTree>
    <p:extLst>
      <p:ext uri="{BB962C8B-B14F-4D97-AF65-F5344CB8AC3E}">
        <p14:creationId xmlns:p14="http://schemas.microsoft.com/office/powerpoint/2010/main" val="28099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11281"/>
          </a:xfrm>
        </p:spPr>
        <p:txBody>
          <a:bodyPr vert="horz" lIns="91440" tIns="45720" rIns="91440" bIns="45720" rtlCol="0" anchor="ctr">
            <a:normAutofit/>
          </a:bodyPr>
          <a:lstStyle/>
          <a:p>
            <a:r>
              <a:rPr lang="en-US" sz="3200"/>
              <a:t>How </a:t>
            </a:r>
            <a:r>
              <a:rPr lang="en-US" sz="3200" err="1"/>
              <a:t>HOtp</a:t>
            </a:r>
            <a:r>
              <a:rPr lang="en-US" sz="3200"/>
              <a:t> works</a:t>
            </a:r>
          </a:p>
        </p:txBody>
      </p:sp>
      <p:sp>
        <p:nvSpPr>
          <p:cNvPr id="4" name="TextBox 3">
            <a:extLst>
              <a:ext uri="{FF2B5EF4-FFF2-40B4-BE49-F238E27FC236}">
                <a16:creationId xmlns:a16="http://schemas.microsoft.com/office/drawing/2014/main" id="{90680D19-FB30-DD85-96F7-CE1152266FA1}"/>
              </a:ext>
            </a:extLst>
          </p:cNvPr>
          <p:cNvSpPr txBox="1"/>
          <p:nvPr/>
        </p:nvSpPr>
        <p:spPr>
          <a:xfrm>
            <a:off x="1323974" y="1827935"/>
            <a:ext cx="705802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u="sng"/>
              <a:t>Step 1</a:t>
            </a:r>
            <a:r>
              <a:rPr lang="en-US" sz="2000"/>
              <a:t>: Server &amp; Client share a secret key (K), also called the seed</a:t>
            </a:r>
          </a:p>
          <a:p>
            <a:pPr lvl="1">
              <a:buFont typeface="Courier New"/>
              <a:buChar char="o"/>
            </a:pPr>
            <a:r>
              <a:rPr lang="en-US" sz="2000"/>
              <a:t> Length of secret key must be at least 128 bits. 160 bits is recommended.</a:t>
            </a:r>
          </a:p>
          <a:p>
            <a:pPr>
              <a:buFont typeface=""/>
              <a:buChar char="•"/>
            </a:pPr>
            <a:r>
              <a:rPr lang="en-US" sz="2000" u="sng"/>
              <a:t>Step 2</a:t>
            </a:r>
            <a:r>
              <a:rPr lang="en-US" sz="2000"/>
              <a:t>: Server generates a challenge/counter value (C) and sends it to the Client</a:t>
            </a:r>
          </a:p>
          <a:p>
            <a:pPr lvl="1">
              <a:buFont typeface="Courier New"/>
              <a:buChar char="o"/>
            </a:pPr>
            <a:r>
              <a:rPr lang="en-US" sz="2000"/>
              <a:t> Server and client must be synchronized to have the same counter value.</a:t>
            </a:r>
          </a:p>
          <a:p>
            <a:pPr>
              <a:buFont typeface=""/>
              <a:buChar char="•"/>
            </a:pPr>
            <a:r>
              <a:rPr lang="en-US" sz="2000" u="sng"/>
              <a:t>Step 3</a:t>
            </a:r>
            <a:r>
              <a:rPr lang="en-US" sz="2000"/>
              <a:t>: Client uses C and K in the HMAC algorithm to calculate the hash value and truncates it to produce the HOTP value</a:t>
            </a:r>
          </a:p>
          <a:p>
            <a:pPr algn="l">
              <a:buFont typeface=""/>
              <a:buChar char="•"/>
            </a:pPr>
            <a:r>
              <a:rPr lang="en-US" sz="2000" u="sng"/>
              <a:t>Step 4</a:t>
            </a:r>
            <a:r>
              <a:rPr lang="en-US" sz="2000"/>
              <a:t>: Client sends HOTP to Server</a:t>
            </a:r>
          </a:p>
          <a:p>
            <a:pPr>
              <a:buFont typeface=""/>
              <a:buChar char="•"/>
            </a:pPr>
            <a:r>
              <a:rPr lang="en-US" sz="2000" u="sng"/>
              <a:t>Step 5</a:t>
            </a:r>
            <a:r>
              <a:rPr lang="en-US" sz="2000"/>
              <a:t>: Server verifies HOTP using the same C and K values to calculate the expected HOTP</a:t>
            </a:r>
          </a:p>
          <a:p>
            <a:pPr algn="l">
              <a:buFont typeface=""/>
              <a:buChar char="•"/>
            </a:pPr>
            <a:r>
              <a:rPr lang="en-US" sz="2000" u="sng"/>
              <a:t>Step 6</a:t>
            </a:r>
            <a:r>
              <a:rPr lang="en-US" sz="2000"/>
              <a:t>: Authentication succeeds if HOTP matches</a:t>
            </a:r>
          </a:p>
        </p:txBody>
      </p:sp>
      <p:sp>
        <p:nvSpPr>
          <p:cNvPr id="5" name="Slide Number Placeholder 4">
            <a:extLst>
              <a:ext uri="{FF2B5EF4-FFF2-40B4-BE49-F238E27FC236}">
                <a16:creationId xmlns:a16="http://schemas.microsoft.com/office/drawing/2014/main" id="{63A4E769-D3C0-6938-970C-E44124424BD3}"/>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diagram of a data flow&#10;&#10;Description automatically generated">
            <a:extLst>
              <a:ext uri="{FF2B5EF4-FFF2-40B4-BE49-F238E27FC236}">
                <a16:creationId xmlns:a16="http://schemas.microsoft.com/office/drawing/2014/main" id="{3AEE9E31-DA7B-6EA2-345D-BE633E689783}"/>
              </a:ext>
            </a:extLst>
          </p:cNvPr>
          <p:cNvPicPr>
            <a:picLocks noChangeAspect="1"/>
          </p:cNvPicPr>
          <p:nvPr/>
        </p:nvPicPr>
        <p:blipFill>
          <a:blip r:embed="rId3"/>
          <a:stretch>
            <a:fillRect/>
          </a:stretch>
        </p:blipFill>
        <p:spPr>
          <a:xfrm>
            <a:off x="4853069" y="0"/>
            <a:ext cx="5533862" cy="6858000"/>
          </a:xfrm>
          <a:prstGeom prst="rect">
            <a:avLst/>
          </a:prstGeom>
        </p:spPr>
      </p:pic>
      <p:sp>
        <p:nvSpPr>
          <p:cNvPr id="18" name="TextBox 17">
            <a:extLst>
              <a:ext uri="{FF2B5EF4-FFF2-40B4-BE49-F238E27FC236}">
                <a16:creationId xmlns:a16="http://schemas.microsoft.com/office/drawing/2014/main" id="{00499C71-A0E2-4684-FD00-A56842F3BF2C}"/>
              </a:ext>
            </a:extLst>
          </p:cNvPr>
          <p:cNvSpPr txBox="1"/>
          <p:nvPr/>
        </p:nvSpPr>
        <p:spPr>
          <a:xfrm>
            <a:off x="495299" y="4076699"/>
            <a:ext cx="3740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How HOTP Works</a:t>
            </a:r>
          </a:p>
        </p:txBody>
      </p:sp>
      <p:sp>
        <p:nvSpPr>
          <p:cNvPr id="3" name="Slide Number Placeholder 2">
            <a:extLst>
              <a:ext uri="{FF2B5EF4-FFF2-40B4-BE49-F238E27FC236}">
                <a16:creationId xmlns:a16="http://schemas.microsoft.com/office/drawing/2014/main" id="{4C70D79E-EAF2-86F3-EB54-3BFB0EBB4444}"/>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2" name="TextBox 1">
            <a:extLst>
              <a:ext uri="{FF2B5EF4-FFF2-40B4-BE49-F238E27FC236}">
                <a16:creationId xmlns:a16="http://schemas.microsoft.com/office/drawing/2014/main" id="{1CA5F0E2-97AA-5439-3743-CED0953901BF}"/>
              </a:ext>
            </a:extLst>
          </p:cNvPr>
          <p:cNvSpPr txBox="1"/>
          <p:nvPr/>
        </p:nvSpPr>
        <p:spPr>
          <a:xfrm>
            <a:off x="2394856" y="6462156"/>
            <a:ext cx="24542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ea typeface="+mn-lt"/>
                <a:cs typeface="+mn-lt"/>
              </a:rPr>
              <a:t>https://rublon.com/wp-content/uploads/2022/03/hotp-work.png</a:t>
            </a:r>
            <a:endParaRPr lang="en-US" sz="1000"/>
          </a:p>
        </p:txBody>
      </p:sp>
    </p:spTree>
    <p:extLst>
      <p:ext uri="{BB962C8B-B14F-4D97-AF65-F5344CB8AC3E}">
        <p14:creationId xmlns:p14="http://schemas.microsoft.com/office/powerpoint/2010/main" val="10345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37271" y="530046"/>
            <a:ext cx="4001081" cy="630672"/>
          </a:xfrm>
        </p:spPr>
        <p:txBody>
          <a:bodyPr vert="horz" lIns="91440" tIns="45720" rIns="91440" bIns="45720" rtlCol="0" anchor="b">
            <a:noAutofit/>
          </a:bodyPr>
          <a:lstStyle/>
          <a:p>
            <a:r>
              <a:rPr lang="en-US" sz="4000"/>
              <a:t>HOTP vs TOTP</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2064174" y="1404326"/>
            <a:ext cx="1344536" cy="559663"/>
          </a:xfrm>
        </p:spPr>
        <p:txBody>
          <a:bodyPr>
            <a:noAutofit/>
          </a:bodyPr>
          <a:lstStyle/>
          <a:p>
            <a:r>
              <a:rPr lang="en-US" sz="3600" b="0"/>
              <a:t>HOTP</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826336" y="2024397"/>
            <a:ext cx="4439743" cy="4344900"/>
          </a:xfrm>
        </p:spPr>
        <p:txBody>
          <a:bodyPr vert="horz" lIns="91440" tIns="0" rIns="91440" bIns="45720" rtlCol="0" anchor="t">
            <a:normAutofit/>
          </a:bodyPr>
          <a:lstStyle/>
          <a:p>
            <a:pPr marL="0" indent="0">
              <a:buNone/>
            </a:pPr>
            <a:r>
              <a:rPr lang="en-US" sz="2400"/>
              <a:t>Secret value and a counter as a moving value to generate the password</a:t>
            </a:r>
          </a:p>
          <a:p>
            <a:pPr marL="0" indent="0">
              <a:buNone/>
            </a:pPr>
            <a:r>
              <a:rPr lang="en-US" sz="2400"/>
              <a:t>Counter changes after every use or can be forced to count up and generate a new password</a:t>
            </a:r>
          </a:p>
          <a:p>
            <a:pPr marL="0" indent="0">
              <a:buNone/>
            </a:pPr>
            <a:endParaRPr lang="en-US" sz="2400"/>
          </a:p>
          <a:p>
            <a:pPr marL="0" indent="0">
              <a:buNone/>
            </a:pPr>
            <a:r>
              <a:rPr lang="en-US" sz="2400" b="1"/>
              <a:t>BOTH:</a:t>
            </a:r>
            <a:r>
              <a:rPr lang="en-US" sz="2400"/>
              <a:t> HOTP and TOTP can be used while offline.</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8294916" y="1401852"/>
            <a:ext cx="1333396" cy="638831"/>
          </a:xfrm>
        </p:spPr>
        <p:txBody>
          <a:bodyPr vert="horz" lIns="91440" tIns="45720" rIns="91440" bIns="45720" rtlCol="0" anchor="t">
            <a:noAutofit/>
          </a:bodyPr>
          <a:lstStyle/>
          <a:p>
            <a:r>
              <a:rPr lang="en-US" sz="3600" b="0"/>
              <a:t>TOTP</a:t>
            </a:r>
          </a:p>
          <a:p>
            <a:endParaRPr lang="en-US"/>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6741228" y="2021686"/>
            <a:ext cx="4429989" cy="4319212"/>
          </a:xfrm>
        </p:spPr>
        <p:txBody>
          <a:bodyPr vert="horz" lIns="91440" tIns="0" rIns="91440" bIns="45720" rtlCol="0" anchor="t">
            <a:normAutofit lnSpcReduction="10000"/>
          </a:bodyPr>
          <a:lstStyle/>
          <a:p>
            <a:r>
              <a:rPr lang="en-US" sz="2400"/>
              <a:t>Secret value and time-based moving value to generate password</a:t>
            </a:r>
          </a:p>
          <a:p>
            <a:r>
              <a:rPr lang="en-US" sz="2400"/>
              <a:t>Time derived from unix time with a 30-60 window before a new code is generated</a:t>
            </a:r>
          </a:p>
          <a:p>
            <a:r>
              <a:rPr lang="en-US" sz="2400"/>
              <a:t>Dependency on Time / Finite Validity Period</a:t>
            </a:r>
          </a:p>
          <a:p>
            <a:r>
              <a:rPr lang="en-US" sz="2400"/>
              <a:t>Considered more secure since codes only last for a short time</a:t>
            </a:r>
          </a:p>
          <a:p>
            <a:endParaRPr lang="en-US" sz="2400"/>
          </a:p>
          <a:p>
            <a:endParaRPr lang="en-US" sz="2400"/>
          </a:p>
          <a:p>
            <a:endParaRPr lang="en-US"/>
          </a:p>
          <a:p>
            <a:endParaRPr lang="en-US"/>
          </a:p>
          <a:p>
            <a:endParaRPr lang="en-US"/>
          </a:p>
        </p:txBody>
      </p:sp>
      <p:sp>
        <p:nvSpPr>
          <p:cNvPr id="4" name="Slide Number Placeholder 3">
            <a:extLst>
              <a:ext uri="{FF2B5EF4-FFF2-40B4-BE49-F238E27FC236}">
                <a16:creationId xmlns:a16="http://schemas.microsoft.com/office/drawing/2014/main" id="{19C3DF07-5F9B-3297-4EDA-4E5E4AB308BE}"/>
              </a:ext>
            </a:extLst>
          </p:cNvPr>
          <p:cNvSpPr>
            <a:spLocks noGrp="1"/>
          </p:cNvSpPr>
          <p:nvPr>
            <p:ph type="sldNum" sz="quarter" idx="13"/>
          </p:nvPr>
        </p:nvSpPr>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4e32bd2a-1ccd-49c1-a814-de8553946415}" enabled="1" method="Standard" siteId="{22136781-9753-4c75-af28-68a078871ebf}" removed="0"/>
</clbl:labelList>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Widescreen</PresentationFormat>
  <Paragraphs>116</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Segoe UI</vt:lpstr>
      <vt:lpstr>Tenorite</vt:lpstr>
      <vt:lpstr>Custom</vt:lpstr>
      <vt:lpstr>HMAC-Based One-Time Password (HOTP) Ian McCullough Charlie White</vt:lpstr>
      <vt:lpstr>AGENDA</vt:lpstr>
      <vt:lpstr>overview of hotp</vt:lpstr>
      <vt:lpstr>What is HMAC?</vt:lpstr>
      <vt:lpstr>What is HMAC? (cont.)</vt:lpstr>
      <vt:lpstr>OTP: ONE-TIME PASSWORD</vt:lpstr>
      <vt:lpstr>How HOtp works</vt:lpstr>
      <vt:lpstr>PowerPoint Presentation</vt:lpstr>
      <vt:lpstr>HOTP vs TOTP</vt:lpstr>
      <vt:lpstr>PowerPoint Presentation</vt:lpstr>
      <vt:lpstr>Examples of hotp/TOTP</vt:lpstr>
      <vt:lpstr>Weaknesses of HOTP and TOTP</vt:lpstr>
      <vt:lpstr>References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Charlie White</dc:creator>
  <cp:lastModifiedBy>White, Charlie Alan</cp:lastModifiedBy>
  <cp:revision>3</cp:revision>
  <dcterms:created xsi:type="dcterms:W3CDTF">2024-03-27T18:28:29Z</dcterms:created>
  <dcterms:modified xsi:type="dcterms:W3CDTF">2024-04-23T01:06:48Z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