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9" r:id="rId9"/>
    <p:sldId id="262" r:id="rId10"/>
    <p:sldId id="263" r:id="rId11"/>
    <p:sldId id="264" r:id="rId12"/>
    <p:sldId id="270" r:id="rId13"/>
    <p:sldId id="271" r:id="rId14"/>
    <p:sldId id="265" r:id="rId15"/>
    <p:sldId id="266" r:id="rId16"/>
    <p:sldId id="272" r:id="rId17"/>
    <p:sldId id="273" r:id="rId18"/>
    <p:sldId id="267" r:id="rId19"/>
  </p:sldIdLst>
  <p:sldSz cx="12192000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Wingdings 3" pitchFamily="2" charset="2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62"/>
  </p:normalViewPr>
  <p:slideViewPr>
    <p:cSldViewPr snapToGrid="0">
      <p:cViewPr varScale="1">
        <p:scale>
          <a:sx n="93" d="100"/>
          <a:sy n="93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B67F1752-41CC-9C5D-BAC3-46B3E0205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>
            <a:extLst>
              <a:ext uri="{FF2B5EF4-FFF2-40B4-BE49-F238E27FC236}">
                <a16:creationId xmlns:a16="http://schemas.microsoft.com/office/drawing/2014/main" id="{C22AFCD2-EBFD-804A-5E36-0CD440E255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>
            <a:extLst>
              <a:ext uri="{FF2B5EF4-FFF2-40B4-BE49-F238E27FC236}">
                <a16:creationId xmlns:a16="http://schemas.microsoft.com/office/drawing/2014/main" id="{1B4AED67-C635-1722-B77A-59E3A79D4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9470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0CD202F6-0371-0676-DD75-EDB3C7E9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>
            <a:extLst>
              <a:ext uri="{FF2B5EF4-FFF2-40B4-BE49-F238E27FC236}">
                <a16:creationId xmlns:a16="http://schemas.microsoft.com/office/drawing/2014/main" id="{F4C18E15-15AE-5231-A140-29B6D1A14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>
            <a:extLst>
              <a:ext uri="{FF2B5EF4-FFF2-40B4-BE49-F238E27FC236}">
                <a16:creationId xmlns:a16="http://schemas.microsoft.com/office/drawing/2014/main" id="{33FD3F2B-A718-84AF-29CA-9A3518F3B0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89833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998C3696-6ED8-4F59-718A-00AB28C65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1FC4343E-FFB8-D706-8F64-4535CEA14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2B8051BB-6664-E96F-F9D8-4E7ABCAC4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8819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84C484F5-4C1B-10C7-574A-3134E3220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322141B9-08F2-EC84-14F5-0EE408E82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229F80C0-91B0-2C56-604E-ED3F7617C4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11685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1E3C0860-3BA1-8342-964C-F57B7ACB3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F92C7379-140C-7215-E555-63E950789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39817035-6418-7C01-4BF3-34B2AF2A64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3469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221368C1-0351-A8AF-7529-FFBC92C86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>
            <a:extLst>
              <a:ext uri="{FF2B5EF4-FFF2-40B4-BE49-F238E27FC236}">
                <a16:creationId xmlns:a16="http://schemas.microsoft.com/office/drawing/2014/main" id="{139B697B-F38D-BC41-6A72-8067274788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>
            <a:extLst>
              <a:ext uri="{FF2B5EF4-FFF2-40B4-BE49-F238E27FC236}">
                <a16:creationId xmlns:a16="http://schemas.microsoft.com/office/drawing/2014/main" id="{41191143-9EE9-6C66-9660-242BD6D5C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58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230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274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787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106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52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60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0620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1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5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65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90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58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38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66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33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8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61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10FE321-8D89-70E5-9220-4F009B66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F4773E-F862-A854-C37D-D797810B18B4}"/>
              </a:ext>
            </a:extLst>
          </p:cNvPr>
          <p:cNvSpPr txBox="1"/>
          <p:nvPr/>
        </p:nvSpPr>
        <p:spPr>
          <a:xfrm>
            <a:off x="11346873" y="6345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Contraintes et spécificités techniques et réglementaires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Choix techniques pour le portfolio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Création via une GitHub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Pratiques en sécurité et sauvegarde : Tous les livrables et éléments de construction seront sauvegardés en double (en ligne sur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et sur un emplacement local).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Respect du RGPD : Toutes les données concernant les projets sont anonymisés et donc conforme au RGPD.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Mention d’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Openclassroom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dans chaque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repositorie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05E9F2C-28F6-0532-8E93-5C4FCC34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FA17D78-A0D6-B941-5407-8E11EAD6B45C}"/>
              </a:ext>
            </a:extLst>
          </p:cNvPr>
          <p:cNvSpPr txBox="1"/>
          <p:nvPr/>
        </p:nvSpPr>
        <p:spPr>
          <a:xfrm>
            <a:off x="11346873" y="63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Contraintes à prendre en compte 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Temps : délai d’un mois pour la création du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Portofolio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à compter du 19/08/2025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Budget : 10 000€ (20 jours à 500€ TJM).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Règles fournies par le client : RAS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Chartes : Conserver de la cohérence entre les présentations de chaque projet (fonction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read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me).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Demandes particulières : RAS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04F6B7-09B9-91EB-23C6-884E4DBF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640EF29-0C8D-B50C-8291-53837D314DC3}"/>
              </a:ext>
            </a:extLst>
          </p:cNvPr>
          <p:cNvSpPr txBox="1"/>
          <p:nvPr/>
        </p:nvSpPr>
        <p:spPr>
          <a:xfrm>
            <a:off x="11346873" y="63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584658A4-50EE-63C9-3DAB-59B9160A0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id="{64227245-3C16-0A46-2F24-03F4BC051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id="{8453BC71-45D8-F5A8-C814-8569D1877A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Référentiels qualité : 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RGPD : respect de la législation européenne (pas de données personnelles non anonymisées).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Clarté documentaire : livrables organisés, accessibles, lisibles (PDF propres et nommés correctement).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754F39D-D809-4B16-F400-EA954E32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874504-6B66-6E04-067B-A373B9895DD0}"/>
              </a:ext>
            </a:extLst>
          </p:cNvPr>
          <p:cNvSpPr txBox="1"/>
          <p:nvPr/>
        </p:nvSpPr>
        <p:spPr>
          <a:xfrm>
            <a:off x="11346873" y="63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0238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04A61CEC-ED43-29D9-04EC-324D0534C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>
            <a:extLst>
              <a:ext uri="{FF2B5EF4-FFF2-40B4-BE49-F238E27FC236}">
                <a16:creationId xmlns:a16="http://schemas.microsoft.com/office/drawing/2014/main" id="{C950F506-9F29-BFB5-D32F-3FA310AD9A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id="{8940816D-BF4A-8037-D6DB-EC4911B2066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Modalités de recettes :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Recette fonctionnelle :</a:t>
            </a:r>
          </a:p>
          <a:p>
            <a:pPr lvl="2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Vérifier que tous les projets existent</a:t>
            </a:r>
          </a:p>
          <a:p>
            <a:pPr lvl="2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Vérifier que chaque projet est documenté (contexte, compétences, livrables).</a:t>
            </a:r>
          </a:p>
          <a:p>
            <a:pPr lvl="2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Vérifier que chaque livrable se télécharge correctement.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Recette ergonomique :</a:t>
            </a:r>
          </a:p>
          <a:p>
            <a:pPr lvl="2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Navigation intuitive et cohérente.</a:t>
            </a:r>
          </a:p>
          <a:p>
            <a:pPr lvl="2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Compatibilité PC, tablette, mobile.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Recette qualité :</a:t>
            </a:r>
          </a:p>
          <a:p>
            <a:pPr lvl="2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Aucune faute majeure (orthographe, liens cassés).</a:t>
            </a:r>
          </a:p>
          <a:p>
            <a:pPr lvl="2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Documents téléchargeables sans erreur.</a:t>
            </a:r>
          </a:p>
          <a:p>
            <a:pPr lvl="1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Recette délai :</a:t>
            </a:r>
          </a:p>
          <a:p>
            <a:pPr lvl="2" indent="-334327">
              <a:lnSpc>
                <a:spcPct val="150000"/>
              </a:lnSpc>
              <a:spcBef>
                <a:spcPts val="0"/>
              </a:spcBef>
              <a:buSzPct val="64285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Portfolio final livré au plus tard le 18/09/2025.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560861-E66A-4ECD-33B9-407D5924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BAE1E98-8F15-95D0-5430-B569C4D76D55}"/>
              </a:ext>
            </a:extLst>
          </p:cNvPr>
          <p:cNvSpPr txBox="1"/>
          <p:nvPr/>
        </p:nvSpPr>
        <p:spPr>
          <a:xfrm>
            <a:off x="11346873" y="63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63715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KPI à suivre pour vérifier le bon déroulé du projet.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 au minimum dans chaque catégorie :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Coûts : 10 000€ (20 jours au TJM de 500€).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Délais : 1 mois.</a:t>
            </a:r>
          </a:p>
          <a:p>
            <a:pPr marL="9144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Qualité : Respect des modalités de recette.</a:t>
            </a:r>
            <a:endParaRPr sz="2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indent="-317500">
              <a:lnSpc>
                <a:spcPct val="150000"/>
              </a:lnSpc>
              <a:spcBef>
                <a:spcPts val="0"/>
              </a:spcBef>
              <a:buSzPts val="1400"/>
              <a:buFont typeface="Montserrat"/>
              <a:buAutoNum type="arabicPeriod"/>
            </a:pPr>
            <a:r>
              <a:rPr lang="fr-FR" sz="2400" dirty="0">
                <a:latin typeface="Montserrat"/>
                <a:ea typeface="Montserrat"/>
                <a:cs typeface="Montserrat"/>
                <a:sym typeface="Montserrat"/>
              </a:rPr>
              <a:t>Efficacité et avancement du projet : Réalisation d’un diagramme de Gantt pour suivre le bon avancement global.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D7C3B1-CD44-FCCC-5F52-557B616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AD1299-80E7-B1D6-6886-12DEF1DE6188}"/>
              </a:ext>
            </a:extLst>
          </p:cNvPr>
          <p:cNvSpPr txBox="1"/>
          <p:nvPr/>
        </p:nvSpPr>
        <p:spPr>
          <a:xfrm>
            <a:off x="11346873" y="63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synthétique des dates clés du projet (bilan au mardi de chaque semaine – date du bilan mentorat).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19/08 : Premiers jets : 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Carte mentale 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Cahier des charges 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Besoins du client 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26/08 : Versions finales des ébauches du 19/08 + Premiers jets :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Diagramme de Gantt 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Procédure de création d’un « magnifique » graphique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Script pour la vidéo » formation sur l’outil Tableau »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2/09 : Versions finales des ébauches du 26/08 + Premiers jets :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Mock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-Up Veille métier de la Data 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Mock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-Up Profil du candidat 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Démarrage du GitHub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28D9D3E-BBEB-EC25-DDEA-EBDE297B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D18E674-FBC8-2A31-FED5-4D2F486330E1}"/>
              </a:ext>
            </a:extLst>
          </p:cNvPr>
          <p:cNvSpPr txBox="1"/>
          <p:nvPr/>
        </p:nvSpPr>
        <p:spPr>
          <a:xfrm>
            <a:off x="11346873" y="63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77415302-24E0-2916-B5C0-8712AC5D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>
            <a:extLst>
              <a:ext uri="{FF2B5EF4-FFF2-40B4-BE49-F238E27FC236}">
                <a16:creationId xmlns:a16="http://schemas.microsoft.com/office/drawing/2014/main" id="{0B9E3EC8-F78A-FF9B-ECA7-45C6FF8A4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>
            <a:extLst>
              <a:ext uri="{FF2B5EF4-FFF2-40B4-BE49-F238E27FC236}">
                <a16:creationId xmlns:a16="http://schemas.microsoft.com/office/drawing/2014/main" id="{0C1F4387-B4A1-87B7-B406-244BF38DEC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9/09 : Versions finales des ébauches du 02/09 + Premiers jets :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Tableau de bord Veille métier de la Data 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Tableau de bord Profil 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Vidéo de formation sur l’outil 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GitHub avancé, les 12 premiers projets sont réalisés</a:t>
            </a:r>
          </a:p>
          <a:p>
            <a:pPr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16/09 : Versions finales des ébauches du 9/09 :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GitHub terminé.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19/09 : Validation des tests de fonctionnement - Modalité des recettes. GitHub terminé</a:t>
            </a:r>
          </a:p>
          <a:p>
            <a:pPr marL="1143000" lvl="2" indent="-228600">
              <a:spcBef>
                <a:spcPts val="0"/>
              </a:spcBef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BCE681-DC1F-4F90-D47B-54645A72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6E5305-895C-8C96-7EA9-FC630664E4F2}"/>
              </a:ext>
            </a:extLst>
          </p:cNvPr>
          <p:cNvSpPr txBox="1"/>
          <p:nvPr/>
        </p:nvSpPr>
        <p:spPr>
          <a:xfrm>
            <a:off x="11346873" y="63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1650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2BE3EE0-F17E-B0A3-4684-88B789A16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>
            <a:extLst>
              <a:ext uri="{FF2B5EF4-FFF2-40B4-BE49-F238E27FC236}">
                <a16:creationId xmlns:a16="http://schemas.microsoft.com/office/drawing/2014/main" id="{57BFCABE-6382-21AB-CFDA-465CB5189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Rétroplanning - Gantt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0E4049-D61A-C7D3-2E87-F212D7EE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AD6DB49-950D-6323-FDF8-7AADD77ECC9B}"/>
              </a:ext>
            </a:extLst>
          </p:cNvPr>
          <p:cNvSpPr txBox="1"/>
          <p:nvPr/>
        </p:nvSpPr>
        <p:spPr>
          <a:xfrm>
            <a:off x="11346873" y="63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026754-F171-7E81-5C37-21F27EA5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5" y="2176933"/>
            <a:ext cx="12057529" cy="33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83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synthétique et coût des différentes catégories du devis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Nécessite d’un consultant au prix de 500€/jour sur la base de 20 jours. </a:t>
            </a:r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Besoin RH : </a:t>
            </a: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Un ETP (candidat) pendant un mois sur la réalisation du projet </a:t>
            </a:r>
          </a:p>
          <a:p>
            <a:pPr lvl="2" indent="-4064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Manager/mentor à raison d’un rendez-vous de 45 minutes  par semaine pour guider le candidat et apporter son expertise dans la qualité des avancées.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Prix final :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Réalisation du projet : 10 000€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Mise à disposition du manager pour 5 sessions de 45 minutes.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BF79BE8-59E8-94C5-F4B7-9B50911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0BD28C1-70F3-4265-AFE5-60022C00DF88}"/>
              </a:ext>
            </a:extLst>
          </p:cNvPr>
          <p:cNvSpPr txBox="1"/>
          <p:nvPr/>
        </p:nvSpPr>
        <p:spPr>
          <a:xfrm>
            <a:off x="11346873" y="63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948275" y="1512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6CB269-EF7C-BF1E-1F5E-D8F03931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D9E867-41E9-1D98-87B1-40F8266FF9BD}"/>
              </a:ext>
            </a:extLst>
          </p:cNvPr>
          <p:cNvSpPr txBox="1"/>
          <p:nvPr/>
        </p:nvSpPr>
        <p:spPr>
          <a:xfrm>
            <a:off x="11346873" y="6345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Le projet « Elaboration d’un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Portofolio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 s’inscrit dans le cadre du recrutement d’un chef de projet expérimenté et polyvalent pour l’entreprise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Aeroworld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Aeroworld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souhaite valider les compétences des candidats avec la réalisation de ce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Portofolio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et de différents livrables présents au sein de ce dernier.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2DCCAD-A9E4-C8B1-CDDF-BF5525F7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3D2286-A99B-034F-6177-CB8AF4D5ED0A}"/>
              </a:ext>
            </a:extLst>
          </p:cNvPr>
          <p:cNvSpPr txBox="1"/>
          <p:nvPr/>
        </p:nvSpPr>
        <p:spPr>
          <a:xfrm>
            <a:off x="11346873" y="6345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Besoins de l’entreprise/ du client 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Chef de projet Data Analyse expérimenté et polyvalent, s’intéressant à l’innovation et motivé à l’idée d’évoluer vers un poste de management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Raisons du besoin</a:t>
            </a:r>
          </a:p>
          <a:p>
            <a:pPr marL="685800" lvl="1" indent="-228600">
              <a:spcBef>
                <a:spcPts val="100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Répondre à plusieurs besoins métier :  Améliorer la conception des avions, optimiser les performances opérationnelles, prévoir les besoins en maintenance et garantir la sécurité des vols.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F839EAA-47CC-2AB8-6C3A-96457A6C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DDF538-12D7-104D-319B-9E6B58F44922}"/>
              </a:ext>
            </a:extLst>
          </p:cNvPr>
          <p:cNvSpPr txBox="1"/>
          <p:nvPr/>
        </p:nvSpPr>
        <p:spPr>
          <a:xfrm>
            <a:off x="11346873" y="6345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F9A4D744-A6D5-A772-DEDE-D78D9B9D8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717BDB82-A20E-1885-B276-C9993700B1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6950ED9A-5540-E130-0164-83276F9F927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Objectif SMART du projet : 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Spécifique : le projet est terminé. 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Mesurable : Il comporte 2 tableaux de bord et les 5 livrables et les 13 projets réalisés avec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Openclassroom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Atteingnable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Réaliste 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Temporel : Il est terminé pour le 18/09/2025.</a:t>
            </a: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1" indent="0">
              <a:spcBef>
                <a:spcPts val="0"/>
              </a:spcBef>
              <a:buSzPts val="2800"/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L’objectif est donc de terminer le projet « 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Portofolio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 » le 18/09/2025 avec l’ensemble des éléments le constituant à savoir 2 tableaux de bord, les 5 livrables sollicités et la présentation des 13 projets réalisés sur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Openclassroom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8032B73-3266-36A9-EB52-40246256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90223A5-B752-60CE-6F92-0DE82208175C}"/>
              </a:ext>
            </a:extLst>
          </p:cNvPr>
          <p:cNvSpPr txBox="1"/>
          <p:nvPr/>
        </p:nvSpPr>
        <p:spPr>
          <a:xfrm>
            <a:off x="11346873" y="6345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8134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Composition de l’équipe projet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Charles Claeyman travaillera principalement sur le projet en tant que Data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confirmé et polyvalent. Il est le candidat de l’offre et donc l’acteur principal de ce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portofolio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91440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Mon manager et mentor,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Haylay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, me guidera et me challengera sur les avancées du projet. 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BCA612-4E80-7244-8AAA-ABAA3559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F9460A-F46C-ADB4-56DF-88591E126B61}"/>
              </a:ext>
            </a:extLst>
          </p:cNvPr>
          <p:cNvSpPr txBox="1"/>
          <p:nvPr/>
        </p:nvSpPr>
        <p:spPr>
          <a:xfrm>
            <a:off x="11346873" y="6345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ergonomiques du portfolio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Lisible et accessible 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Pas de surcharge / Petits paragraphes 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Responsive (Ordinateur,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smarthpone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, tablette)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Cohérence pour chaque projet (ex : même présentation)</a:t>
            </a: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Principes de navigation et UX design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Simplicité : même construction pour chaque projet.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Cohérence : Le menu et les boutons gardent toujours la même position et la même couleur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2EAB12-EE57-4DD4-9B90-12695DA2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F791B8D-C172-3128-13D6-2E64EC031657}"/>
              </a:ext>
            </a:extLst>
          </p:cNvPr>
          <p:cNvSpPr txBox="1"/>
          <p:nvPr/>
        </p:nvSpPr>
        <p:spPr>
          <a:xfrm>
            <a:off x="11346873" y="6345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7FB5D872-30DE-0206-682E-BF13DCC6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>
            <a:extLst>
              <a:ext uri="{FF2B5EF4-FFF2-40B4-BE49-F238E27FC236}">
                <a16:creationId xmlns:a16="http://schemas.microsoft.com/office/drawing/2014/main" id="{DFC0ABFC-7F0A-BE13-67AA-193CFA5D5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8">
            <a:extLst>
              <a:ext uri="{FF2B5EF4-FFF2-40B4-BE49-F238E27FC236}">
                <a16:creationId xmlns:a16="http://schemas.microsoft.com/office/drawing/2014/main" id="{4D44FE63-593F-9071-B54B-23A1D460F3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UX Design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Parcours utilisateur simple : présentation claire, page intuitive.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Petite palette de couleur </a:t>
            </a: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>
              <a:spcBef>
                <a:spcPts val="0"/>
              </a:spcBef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4E9CCD-7E21-548B-AB97-7744DD4A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2D33A6-1DDD-B958-CCAA-874544716A00}"/>
              </a:ext>
            </a:extLst>
          </p:cNvPr>
          <p:cNvSpPr txBox="1"/>
          <p:nvPr/>
        </p:nvSpPr>
        <p:spPr>
          <a:xfrm>
            <a:off x="11346873" y="6345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506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Liste des fonctionnalités qui vont être mises en place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Accueil : Photo, prénom, nom, courte bio du candidat.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Onglet repositories : tous les projets sont présents. Un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Repositorie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par projet.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Livrables : Livrables sollicités par l’entreprise avec présentation des apprentissages réalisés et compétences pour ce projet sont présents dans le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repositorie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/projet 13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Projets : ensemble des projets déjà réalisés par le candidat avec les compétences utiles pour le poste de Chef de projet Data.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Contact: Lien vers </a:t>
            </a:r>
            <a:r>
              <a:rPr lang="fr-FR" dirty="0" err="1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 et adresse e-mail.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864FA2-8048-50C5-C4C4-298C3CEEA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4670AB2-34AE-08D9-BA16-79F5EBBA4147}"/>
              </a:ext>
            </a:extLst>
          </p:cNvPr>
          <p:cNvSpPr txBox="1"/>
          <p:nvPr/>
        </p:nvSpPr>
        <p:spPr>
          <a:xfrm>
            <a:off x="11346873" y="6345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{01D49E00-1CD1-B14F-84C8-F39B8B4A3753}tf10001069</Template>
  <TotalTime>2097</TotalTime>
  <Words>1064</Words>
  <Application>Microsoft Macintosh PowerPoint</Application>
  <PresentationFormat>Grand écran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Montserrat</vt:lpstr>
      <vt:lpstr>Wingdings 3</vt:lpstr>
      <vt:lpstr>Calibri</vt:lpstr>
      <vt:lpstr>Brin</vt:lpstr>
      <vt:lpstr>Cahier des charges</vt:lpstr>
      <vt:lpstr>Sommaire</vt:lpstr>
      <vt:lpstr>Présentation du projet</vt:lpstr>
      <vt:lpstr>Enjeux et objectifs</vt:lpstr>
      <vt:lpstr>Enjeux et objectifs</vt:lpstr>
      <vt:lpstr>Équipe projet</vt:lpstr>
      <vt:lpstr>Spécifications ergonomiques</vt:lpstr>
      <vt:lpstr>Spécifications ergonomiques</vt:lpstr>
      <vt:lpstr>Spécifications fonctionnelles</vt:lpstr>
      <vt:lpstr>Contraintes et spécificités techniques et réglementaires</vt:lpstr>
      <vt:lpstr>Qualité et performance</vt:lpstr>
      <vt:lpstr>Qualité et performance</vt:lpstr>
      <vt:lpstr>Qualité et performance</vt:lpstr>
      <vt:lpstr>Qualité et performance</vt:lpstr>
      <vt:lpstr>Rétroplanning</vt:lpstr>
      <vt:lpstr>Rétroplanning</vt:lpstr>
      <vt:lpstr>Rétroplanning - Gantt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Charles Claeyman</cp:lastModifiedBy>
  <cp:revision>5</cp:revision>
  <dcterms:modified xsi:type="dcterms:W3CDTF">2025-08-26T14:29:26Z</dcterms:modified>
</cp:coreProperties>
</file>