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7" r:id="rId8"/>
    <p:sldId id="262" r:id="rId9"/>
    <p:sldId id="264" r:id="rId10"/>
    <p:sldId id="288" r:id="rId11"/>
    <p:sldId id="280" r:id="rId12"/>
    <p:sldId id="283" r:id="rId13"/>
    <p:sldId id="284" r:id="rId14"/>
    <p:sldId id="289" r:id="rId15"/>
    <p:sldId id="290" r:id="rId16"/>
    <p:sldId id="268" r:id="rId17"/>
    <p:sldId id="269" r:id="rId18"/>
    <p:sldId id="281" r:id="rId19"/>
    <p:sldId id="26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2" r:id="rId31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/>
    <p:restoredTop sz="94662"/>
  </p:normalViewPr>
  <p:slideViewPr>
    <p:cSldViewPr snapToGrid="0">
      <p:cViewPr varScale="1">
        <p:scale>
          <a:sx n="125" d="100"/>
          <a:sy n="125" d="100"/>
        </p:scale>
        <p:origin x="168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Pourcentage des ventes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14E-9847-98F6-957A1F5B0D4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14E-9847-98F6-957A1F5B0D4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14E-9847-98F6-957A1F5B0D4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14E-9847-98F6-957A1F5B0D4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14E-9847-98F6-957A1F5B0D48}"/>
              </c:ext>
            </c:extLst>
          </c:dPt>
          <c:dLbls>
            <c:dLbl>
              <c:idx val="0"/>
              <c:layout>
                <c:manualLayout>
                  <c:x val="-0.10265316532191146"/>
                  <c:y val="0.1184597177335256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14E-9847-98F6-957A1F5B0D48}"/>
                </c:ext>
              </c:extLst>
            </c:dLbl>
            <c:dLbl>
              <c:idx val="1"/>
              <c:layout>
                <c:manualLayout>
                  <c:x val="-7.3605333910495382E-2"/>
                  <c:y val="-0.1768240145988934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14E-9847-98F6-957A1F5B0D48}"/>
                </c:ext>
              </c:extLst>
            </c:dLbl>
            <c:dLbl>
              <c:idx val="2"/>
              <c:layout>
                <c:manualLayout>
                  <c:x val="0.11733686966626748"/>
                  <c:y val="-5.263630828485340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798E82A-392E-3147-A10E-8DBFF86D7694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[NOM DE CATÉGORIE]</a:t>
                    </a:fld>
                    <a:r>
                      <a:rPr lang="en-US" baseline="0" dirty="0"/>
                      <a:t>
</a:t>
                    </a:r>
                    <a:fld id="{3399DC45-1D26-9D48-8D2A-2E5CE84F858E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2"/>
                          </a:solidFill>
                        </a:defRPr>
                      </a:pPr>
                      <a:t>[POURCENTAGE]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4E-9847-98F6-957A1F5B0D48}"/>
                </c:ext>
              </c:extLst>
            </c:dLbl>
            <c:dLbl>
              <c:idx val="3"/>
              <c:layout>
                <c:manualLayout>
                  <c:x val="0.10579164808400515"/>
                  <c:y val="0.165859652940020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14E-9847-98F6-957A1F5B0D48}"/>
                </c:ext>
              </c:extLst>
            </c:dLbl>
            <c:dLbl>
              <c:idx val="4"/>
              <c:layout>
                <c:manualLayout>
                  <c:x val="5.1509325412191685E-2"/>
                  <c:y val="0.1136135782664070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 err="1">
                        <a:solidFill>
                          <a:schemeClr val="bg1"/>
                        </a:solidFill>
                      </a:rPr>
                      <a:t>Autres</a:t>
                    </a:r>
                    <a:endParaRPr lang="en-US" sz="1050" baseline="0" dirty="0">
                      <a:solidFill>
                        <a:schemeClr val="bg1"/>
                      </a:solidFill>
                    </a:endParaRP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fld id="{4722C9AA-F1DC-6642-8D27-9A52D38AEC9C}" type="PERCENTAGE">
                      <a:rPr lang="en-US" sz="1050" baseline="0" smtClean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[POURCENTAGE]</a:t>
                    </a:fld>
                    <a:endParaRPr lang="fr-F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59200909816154"/>
                      <c:h val="0.1342149749288670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4E-9847-98F6-957A1F5B0D4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Feuil1!$A$2:$A$6</c:f>
              <c:strCache>
                <c:ptCount val="5"/>
                <c:pt idx="0">
                  <c:v>T2</c:v>
                </c:pt>
                <c:pt idx="1">
                  <c:v>T3</c:v>
                </c:pt>
                <c:pt idx="2">
                  <c:v>T4</c:v>
                </c:pt>
                <c:pt idx="3">
                  <c:v>T1</c:v>
                </c:pt>
                <c:pt idx="4">
                  <c:v>Autres types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31.18</c:v>
                </c:pt>
                <c:pt idx="1">
                  <c:v>28.57</c:v>
                </c:pt>
                <c:pt idx="2">
                  <c:v>21.48</c:v>
                </c:pt>
                <c:pt idx="3">
                  <c:v>14.21</c:v>
                </c:pt>
                <c:pt idx="4">
                  <c:v>4.5600000000000023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4E-9847-98F6-957A1F5B0D4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Départements</a:t>
            </a:r>
            <a:r>
              <a:rPr lang="fr-FR" sz="1800" b="1" baseline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où les prix en m2 sont les plus élevés </a:t>
            </a:r>
            <a:endParaRPr lang="fr-FR" sz="18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Prix au m2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F-4045-96F1-470A94CC0A0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3F-4045-96F1-470A94CC0A01}"/>
              </c:ext>
            </c:extLst>
          </c:dPt>
          <c:cat>
            <c:strRef>
              <c:f>Feuil1!$A$2:$A$8</c:f>
              <c:strCache>
                <c:ptCount val="7"/>
                <c:pt idx="0">
                  <c:v>Paris</c:v>
                </c:pt>
                <c:pt idx="1">
                  <c:v>Hauts-de-Seine</c:v>
                </c:pt>
                <c:pt idx="2">
                  <c:v>Val-de-Marne</c:v>
                </c:pt>
                <c:pt idx="3">
                  <c:v>Alpes-Maritimes</c:v>
                </c:pt>
                <c:pt idx="4">
                  <c:v>Haute-Savoie</c:v>
                </c:pt>
                <c:pt idx="5">
                  <c:v>Seine-Saint-Denis</c:v>
                </c:pt>
                <c:pt idx="6">
                  <c:v>Yvelines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12054</c:v>
                </c:pt>
                <c:pt idx="1">
                  <c:v>7219</c:v>
                </c:pt>
                <c:pt idx="2">
                  <c:v>5344</c:v>
                </c:pt>
                <c:pt idx="3">
                  <c:v>4699</c:v>
                </c:pt>
                <c:pt idx="4">
                  <c:v>4667</c:v>
                </c:pt>
                <c:pt idx="5">
                  <c:v>4343</c:v>
                </c:pt>
                <c:pt idx="6">
                  <c:v>4225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3F-4045-96F1-470A94CC0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7093231"/>
        <c:axId val="476283711"/>
      </c:barChart>
      <c:catAx>
        <c:axId val="47709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6283711"/>
        <c:crosses val="autoZero"/>
        <c:auto val="1"/>
        <c:lblAlgn val="ctr"/>
        <c:lblOffset val="100"/>
        <c:noMultiLvlLbl val="0"/>
      </c:catAx>
      <c:valAx>
        <c:axId val="47628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Prix</a:t>
                </a:r>
                <a:r>
                  <a:rPr lang="fr-FR" baseline="0" dirty="0"/>
                  <a:t> au m2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709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3F3F3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fr-FR" sz="1600" b="1" i="0" u="none" strike="noStrike" kern="1200" spc="0" baseline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Nombre de vente par commune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3F3F3F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8F7-4F4A-9E19-D745CC0D552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F7-4F4A-9E19-D745CC0D552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F7-4F4A-9E19-D745CC0D5522}"/>
              </c:ext>
            </c:extLst>
          </c:dPt>
          <c:cat>
            <c:strRef>
              <c:f>Feuil1!$A$2:$A$12</c:f>
              <c:strCache>
                <c:ptCount val="11"/>
                <c:pt idx="0">
                  <c:v>Paris 17e Arrondissement</c:v>
                </c:pt>
                <c:pt idx="1">
                  <c:v>Paris 15e Arrondissement</c:v>
                </c:pt>
                <c:pt idx="2">
                  <c:v>Paris 18e Arrondissement</c:v>
                </c:pt>
                <c:pt idx="3">
                  <c:v>Nice</c:v>
                </c:pt>
                <c:pt idx="4">
                  <c:v>Paris 11e Arrondissement</c:v>
                </c:pt>
                <c:pt idx="5">
                  <c:v>Paris 16e Arrondissement</c:v>
                </c:pt>
                <c:pt idx="6">
                  <c:v>Bordeaux</c:v>
                </c:pt>
                <c:pt idx="7">
                  <c:v>Paris 14e Arrondissement</c:v>
                </c:pt>
                <c:pt idx="8">
                  <c:v>Paris 20e Arrondissement</c:v>
                </c:pt>
                <c:pt idx="9">
                  <c:v>Nantes</c:v>
                </c:pt>
                <c:pt idx="10">
                  <c:v>Paris 19e Arrondissement</c:v>
                </c:pt>
              </c:strCache>
            </c:strRef>
          </c:cat>
          <c:val>
            <c:numRef>
              <c:f>Feuil1!$B$2:$B$12</c:f>
              <c:numCache>
                <c:formatCode>General</c:formatCode>
                <c:ptCount val="11"/>
                <c:pt idx="0">
                  <c:v>228</c:v>
                </c:pt>
                <c:pt idx="1">
                  <c:v>215</c:v>
                </c:pt>
                <c:pt idx="2">
                  <c:v>209</c:v>
                </c:pt>
                <c:pt idx="3">
                  <c:v>173</c:v>
                </c:pt>
                <c:pt idx="4">
                  <c:v>169</c:v>
                </c:pt>
                <c:pt idx="5">
                  <c:v>165</c:v>
                </c:pt>
                <c:pt idx="6">
                  <c:v>157</c:v>
                </c:pt>
                <c:pt idx="7">
                  <c:v>146</c:v>
                </c:pt>
                <c:pt idx="8">
                  <c:v>127</c:v>
                </c:pt>
                <c:pt idx="9">
                  <c:v>119</c:v>
                </c:pt>
                <c:pt idx="10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6-504B-9886-5364E0799656}"/>
            </c:ext>
          </c:extLst>
        </c:ser>
        <c:ser>
          <c:idx val="1"/>
          <c:order val="1"/>
          <c:tx>
            <c:strRef>
              <c:f>Feuil1!#REF!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Feuil1!$A$2:$A$12</c:f>
              <c:strCache>
                <c:ptCount val="11"/>
                <c:pt idx="0">
                  <c:v>Paris 17e Arrondissement</c:v>
                </c:pt>
                <c:pt idx="1">
                  <c:v>Paris 15e Arrondissement</c:v>
                </c:pt>
                <c:pt idx="2">
                  <c:v>Paris 18e Arrondissement</c:v>
                </c:pt>
                <c:pt idx="3">
                  <c:v>Nice</c:v>
                </c:pt>
                <c:pt idx="4">
                  <c:v>Paris 11e Arrondissement</c:v>
                </c:pt>
                <c:pt idx="5">
                  <c:v>Paris 16e Arrondissement</c:v>
                </c:pt>
                <c:pt idx="6">
                  <c:v>Bordeaux</c:v>
                </c:pt>
                <c:pt idx="7">
                  <c:v>Paris 14e Arrondissement</c:v>
                </c:pt>
                <c:pt idx="8">
                  <c:v>Paris 20e Arrondissement</c:v>
                </c:pt>
                <c:pt idx="9">
                  <c:v>Nantes</c:v>
                </c:pt>
                <c:pt idx="10">
                  <c:v>Paris 19e Arrondissement</c:v>
                </c:pt>
              </c:strCache>
            </c:strRef>
          </c:cat>
          <c:val>
            <c:numRef>
              <c:f>Feuil1!#REF!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6-504B-9886-5364E0799656}"/>
            </c:ext>
          </c:extLst>
        </c:ser>
        <c:ser>
          <c:idx val="2"/>
          <c:order val="2"/>
          <c:tx>
            <c:strRef>
              <c:f>Feuil1!#REF!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Feuil1!$A$2:$A$12</c:f>
              <c:strCache>
                <c:ptCount val="11"/>
                <c:pt idx="0">
                  <c:v>Paris 17e Arrondissement</c:v>
                </c:pt>
                <c:pt idx="1">
                  <c:v>Paris 15e Arrondissement</c:v>
                </c:pt>
                <c:pt idx="2">
                  <c:v>Paris 18e Arrondissement</c:v>
                </c:pt>
                <c:pt idx="3">
                  <c:v>Nice</c:v>
                </c:pt>
                <c:pt idx="4">
                  <c:v>Paris 11e Arrondissement</c:v>
                </c:pt>
                <c:pt idx="5">
                  <c:v>Paris 16e Arrondissement</c:v>
                </c:pt>
                <c:pt idx="6">
                  <c:v>Bordeaux</c:v>
                </c:pt>
                <c:pt idx="7">
                  <c:v>Paris 14e Arrondissement</c:v>
                </c:pt>
                <c:pt idx="8">
                  <c:v>Paris 20e Arrondissement</c:v>
                </c:pt>
                <c:pt idx="9">
                  <c:v>Nantes</c:v>
                </c:pt>
                <c:pt idx="10">
                  <c:v>Paris 19e Arrondissement</c:v>
                </c:pt>
              </c:strCache>
            </c:strRef>
          </c:cat>
          <c:val>
            <c:numRef>
              <c:f>Feuil1!#REF!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6-504B-9886-5364E07996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88668064"/>
        <c:axId val="713943359"/>
      </c:barChart>
      <c:catAx>
        <c:axId val="15886680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3943359"/>
        <c:crosses val="autoZero"/>
        <c:auto val="1"/>
        <c:lblAlgn val="ctr"/>
        <c:lblOffset val="100"/>
        <c:noMultiLvlLbl val="0"/>
      </c:catAx>
      <c:valAx>
        <c:axId val="713943359"/>
        <c:scaling>
          <c:orientation val="minMax"/>
          <c:min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866806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AD5EB-886D-7541-A16D-DAA5FAFB6E3C}" type="doc">
      <dgm:prSet loTypeId="urn:microsoft.com/office/officeart/2005/8/layout/hChevron3" loCatId="process" qsTypeId="urn:microsoft.com/office/officeart/2005/8/quickstyle/simple2" qsCatId="simple" csTypeId="urn:microsoft.com/office/officeart/2005/8/colors/accent6_3" csCatId="accent6" phldr="1"/>
      <dgm:spPr/>
      <dgm:t>
        <a:bodyPr/>
        <a:lstStyle/>
        <a:p>
          <a:endParaRPr lang="fr-FR"/>
        </a:p>
      </dgm:t>
    </dgm:pt>
    <dgm:pt modelId="{D80516C4-EBE7-CE4C-BC7B-A8FAA6B01440}">
      <dgm:prSet/>
      <dgm:spPr/>
      <dgm:t>
        <a:bodyPr anchor="ctr"/>
        <a:lstStyle/>
        <a:p>
          <a:r>
            <a:rPr lang="fr-FR" dirty="0"/>
            <a:t>Récupération des données</a:t>
          </a:r>
        </a:p>
      </dgm:t>
    </dgm:pt>
    <dgm:pt modelId="{A9E0B420-A06B-3542-9E38-FB23EC0A7E63}" type="parTrans" cxnId="{A2BE3DB2-740C-4244-9536-E624F37D6EAD}">
      <dgm:prSet/>
      <dgm:spPr/>
      <dgm:t>
        <a:bodyPr/>
        <a:lstStyle/>
        <a:p>
          <a:endParaRPr lang="fr-FR"/>
        </a:p>
      </dgm:t>
    </dgm:pt>
    <dgm:pt modelId="{AD95B877-80CB-6B4B-8B24-3B5FA93F8990}" type="sibTrans" cxnId="{A2BE3DB2-740C-4244-9536-E624F37D6EAD}">
      <dgm:prSet/>
      <dgm:spPr/>
      <dgm:t>
        <a:bodyPr/>
        <a:lstStyle/>
        <a:p>
          <a:endParaRPr lang="fr-FR"/>
        </a:p>
      </dgm:t>
    </dgm:pt>
    <dgm:pt modelId="{5049D610-EB77-5F41-BA9B-32FC46F00F6A}">
      <dgm:prSet/>
      <dgm:spPr/>
      <dgm:t>
        <a:bodyPr anchor="ctr"/>
        <a:lstStyle/>
        <a:p>
          <a:r>
            <a:rPr lang="fr-FR" dirty="0" err="1"/>
            <a:t>data.gouv</a:t>
          </a:r>
          <a:endParaRPr lang="fr-FR" dirty="0"/>
        </a:p>
      </dgm:t>
    </dgm:pt>
    <dgm:pt modelId="{6060876D-BB2C-B741-AF39-1E3ADB912A89}" type="parTrans" cxnId="{5E8E7D74-C873-2049-B99E-570A033BAFA4}">
      <dgm:prSet/>
      <dgm:spPr/>
      <dgm:t>
        <a:bodyPr/>
        <a:lstStyle/>
        <a:p>
          <a:endParaRPr lang="fr-FR"/>
        </a:p>
      </dgm:t>
    </dgm:pt>
    <dgm:pt modelId="{11FD1FC5-DE4A-A148-BD24-7628EDA472AC}" type="sibTrans" cxnId="{5E8E7D74-C873-2049-B99E-570A033BAFA4}">
      <dgm:prSet/>
      <dgm:spPr/>
      <dgm:t>
        <a:bodyPr/>
        <a:lstStyle/>
        <a:p>
          <a:endParaRPr lang="fr-FR"/>
        </a:p>
      </dgm:t>
    </dgm:pt>
    <dgm:pt modelId="{5C8B6A64-77DF-E141-BE35-8098A0D7F0BC}">
      <dgm:prSet/>
      <dgm:spPr/>
      <dgm:t>
        <a:bodyPr/>
        <a:lstStyle/>
        <a:p>
          <a:r>
            <a:rPr lang="fr-FR" b="0" i="0" dirty="0"/>
            <a:t>Importation dans notre base de données </a:t>
          </a:r>
          <a:endParaRPr lang="fr-FR" dirty="0"/>
        </a:p>
      </dgm:t>
    </dgm:pt>
    <dgm:pt modelId="{5E52CC60-D281-BC46-AC5F-BA03FDC1449C}" type="parTrans" cxnId="{30F64792-FAD3-DA48-B6ED-96281A1C3F8D}">
      <dgm:prSet/>
      <dgm:spPr/>
      <dgm:t>
        <a:bodyPr/>
        <a:lstStyle/>
        <a:p>
          <a:endParaRPr lang="fr-FR"/>
        </a:p>
      </dgm:t>
    </dgm:pt>
    <dgm:pt modelId="{9E2488E5-F0BB-9F49-9217-7F532C00F77D}" type="sibTrans" cxnId="{30F64792-FAD3-DA48-B6ED-96281A1C3F8D}">
      <dgm:prSet/>
      <dgm:spPr/>
      <dgm:t>
        <a:bodyPr/>
        <a:lstStyle/>
        <a:p>
          <a:endParaRPr lang="fr-FR"/>
        </a:p>
      </dgm:t>
    </dgm:pt>
    <dgm:pt modelId="{319BDCB2-CAAB-D24C-8753-B3874217960B}">
      <dgm:prSet/>
      <dgm:spPr/>
      <dgm:t>
        <a:bodyPr anchor="ctr"/>
        <a:lstStyle/>
        <a:p>
          <a:r>
            <a:rPr lang="fr-FR" dirty="0"/>
            <a:t>Nettoyage des données </a:t>
          </a:r>
        </a:p>
      </dgm:t>
    </dgm:pt>
    <dgm:pt modelId="{9768A099-0939-5342-8266-99B0C5BF4C46}" type="parTrans" cxnId="{8A253FB3-3AF9-A341-B517-E16BA30F6A7F}">
      <dgm:prSet/>
      <dgm:spPr/>
      <dgm:t>
        <a:bodyPr/>
        <a:lstStyle/>
        <a:p>
          <a:endParaRPr lang="fr-FR"/>
        </a:p>
      </dgm:t>
    </dgm:pt>
    <dgm:pt modelId="{C12A11B1-B00F-8345-833A-7E8D4AE8EB8A}" type="sibTrans" cxnId="{8A253FB3-3AF9-A341-B517-E16BA30F6A7F}">
      <dgm:prSet/>
      <dgm:spPr/>
      <dgm:t>
        <a:bodyPr/>
        <a:lstStyle/>
        <a:p>
          <a:endParaRPr lang="fr-FR"/>
        </a:p>
      </dgm:t>
    </dgm:pt>
    <dgm:pt modelId="{AB9BBA14-23E4-0949-892A-7B6B9834797B}">
      <dgm:prSet/>
      <dgm:spPr/>
      <dgm:t>
        <a:bodyPr anchor="ctr"/>
        <a:lstStyle/>
        <a:p>
          <a:r>
            <a:rPr lang="fr-FR" dirty="0"/>
            <a:t>Insee</a:t>
          </a:r>
        </a:p>
      </dgm:t>
    </dgm:pt>
    <dgm:pt modelId="{BA3FA70D-A921-A447-88EE-A2AE02E038E8}" type="parTrans" cxnId="{78F52FDA-9C69-104B-8B3E-E0222C22ED60}">
      <dgm:prSet/>
      <dgm:spPr/>
      <dgm:t>
        <a:bodyPr/>
        <a:lstStyle/>
        <a:p>
          <a:endParaRPr lang="fr-FR"/>
        </a:p>
      </dgm:t>
    </dgm:pt>
    <dgm:pt modelId="{CE87525A-1274-E244-8073-3DF501AE0A9C}" type="sibTrans" cxnId="{78F52FDA-9C69-104B-8B3E-E0222C22ED60}">
      <dgm:prSet/>
      <dgm:spPr/>
      <dgm:t>
        <a:bodyPr/>
        <a:lstStyle/>
        <a:p>
          <a:endParaRPr lang="fr-FR"/>
        </a:p>
      </dgm:t>
    </dgm:pt>
    <dgm:pt modelId="{FDCCD93B-4040-7C47-9B4B-40AAFDAB5BA2}">
      <dgm:prSet/>
      <dgm:spPr/>
      <dgm:t>
        <a:bodyPr anchor="ctr"/>
        <a:lstStyle/>
        <a:p>
          <a:r>
            <a:rPr lang="fr-FR" dirty="0"/>
            <a:t>Open data DVF</a:t>
          </a:r>
        </a:p>
      </dgm:t>
    </dgm:pt>
    <dgm:pt modelId="{4368B38B-FB06-7D4B-B448-4C0350EFF3A8}" type="parTrans" cxnId="{94083765-D72F-7D45-A7E2-B586A3B48ECC}">
      <dgm:prSet/>
      <dgm:spPr/>
      <dgm:t>
        <a:bodyPr/>
        <a:lstStyle/>
        <a:p>
          <a:endParaRPr lang="fr-FR"/>
        </a:p>
      </dgm:t>
    </dgm:pt>
    <dgm:pt modelId="{A86AD4B7-7597-7A47-A739-1F8BF77E8249}" type="sibTrans" cxnId="{94083765-D72F-7D45-A7E2-B586A3B48ECC}">
      <dgm:prSet/>
      <dgm:spPr/>
      <dgm:t>
        <a:bodyPr/>
        <a:lstStyle/>
        <a:p>
          <a:endParaRPr lang="fr-FR"/>
        </a:p>
      </dgm:t>
    </dgm:pt>
    <dgm:pt modelId="{F39D57DA-4E4C-1949-AE51-DC97E5433F26}">
      <dgm:prSet/>
      <dgm:spPr/>
      <dgm:t>
        <a:bodyPr anchor="ctr"/>
        <a:lstStyle/>
        <a:p>
          <a:r>
            <a:rPr lang="fr-FR" dirty="0"/>
            <a:t>Suppression des noms (RGPD)</a:t>
          </a:r>
        </a:p>
      </dgm:t>
    </dgm:pt>
    <dgm:pt modelId="{8BE8263B-1F49-3B43-96AB-C3E817B32C76}" type="parTrans" cxnId="{0827C333-9462-7744-A73A-073B9E73CD82}">
      <dgm:prSet/>
      <dgm:spPr/>
      <dgm:t>
        <a:bodyPr/>
        <a:lstStyle/>
        <a:p>
          <a:endParaRPr lang="fr-FR"/>
        </a:p>
      </dgm:t>
    </dgm:pt>
    <dgm:pt modelId="{26DD3007-4791-8F46-851E-8EA5D6512E6D}" type="sibTrans" cxnId="{0827C333-9462-7744-A73A-073B9E73CD82}">
      <dgm:prSet/>
      <dgm:spPr/>
      <dgm:t>
        <a:bodyPr/>
        <a:lstStyle/>
        <a:p>
          <a:endParaRPr lang="fr-FR"/>
        </a:p>
      </dgm:t>
    </dgm:pt>
    <dgm:pt modelId="{33BEDB57-7B19-1945-95D6-7ADA62F958B1}">
      <dgm:prSet/>
      <dgm:spPr/>
      <dgm:t>
        <a:bodyPr anchor="ctr"/>
        <a:lstStyle/>
        <a:p>
          <a:r>
            <a:rPr lang="fr-FR" dirty="0"/>
            <a:t>Concaténation</a:t>
          </a:r>
        </a:p>
      </dgm:t>
    </dgm:pt>
    <dgm:pt modelId="{8E23021E-D995-264A-9E0E-B47AFE06D572}" type="parTrans" cxnId="{F17A48E8-80ED-154E-AD64-7CD1F62E7D6A}">
      <dgm:prSet/>
      <dgm:spPr/>
      <dgm:t>
        <a:bodyPr/>
        <a:lstStyle/>
        <a:p>
          <a:endParaRPr lang="fr-FR"/>
        </a:p>
      </dgm:t>
    </dgm:pt>
    <dgm:pt modelId="{6CDE60E6-681C-8F48-B398-27BB584F116E}" type="sibTrans" cxnId="{F17A48E8-80ED-154E-AD64-7CD1F62E7D6A}">
      <dgm:prSet/>
      <dgm:spPr/>
      <dgm:t>
        <a:bodyPr/>
        <a:lstStyle/>
        <a:p>
          <a:endParaRPr lang="fr-FR"/>
        </a:p>
      </dgm:t>
    </dgm:pt>
    <dgm:pt modelId="{2E273BC2-C06C-8C40-BEFD-6EE2DE94EC81}">
      <dgm:prSet/>
      <dgm:spPr/>
      <dgm:t>
        <a:bodyPr anchor="ctr"/>
        <a:lstStyle/>
        <a:p>
          <a:r>
            <a:rPr lang="fr-FR" dirty="0"/>
            <a:t>Conservation des données utiles</a:t>
          </a:r>
        </a:p>
      </dgm:t>
    </dgm:pt>
    <dgm:pt modelId="{D98FD149-5F37-0B47-9797-C720D2F2A880}" type="parTrans" cxnId="{5F2B148C-5BD3-D249-B281-F6FFD23108F8}">
      <dgm:prSet/>
      <dgm:spPr/>
      <dgm:t>
        <a:bodyPr/>
        <a:lstStyle/>
        <a:p>
          <a:endParaRPr lang="fr-FR"/>
        </a:p>
      </dgm:t>
    </dgm:pt>
    <dgm:pt modelId="{73DAE5BF-FBA8-E94F-AFDC-68DFC95B9F38}" type="sibTrans" cxnId="{5F2B148C-5BD3-D249-B281-F6FFD23108F8}">
      <dgm:prSet/>
      <dgm:spPr/>
      <dgm:t>
        <a:bodyPr/>
        <a:lstStyle/>
        <a:p>
          <a:endParaRPr lang="fr-FR"/>
        </a:p>
      </dgm:t>
    </dgm:pt>
    <dgm:pt modelId="{3E73A77B-A73C-5049-BC30-37657574D210}" type="pres">
      <dgm:prSet presAssocID="{602AD5EB-886D-7541-A16D-DAA5FAFB6E3C}" presName="Name0" presStyleCnt="0">
        <dgm:presLayoutVars>
          <dgm:dir/>
          <dgm:resizeHandles val="exact"/>
        </dgm:presLayoutVars>
      </dgm:prSet>
      <dgm:spPr/>
    </dgm:pt>
    <dgm:pt modelId="{394F8E11-FEB3-E04A-963A-2356F863F0CC}" type="pres">
      <dgm:prSet presAssocID="{D80516C4-EBE7-CE4C-BC7B-A8FAA6B01440}" presName="parAndChTx" presStyleLbl="node1" presStyleIdx="0" presStyleCnt="3">
        <dgm:presLayoutVars>
          <dgm:bulletEnabled val="1"/>
        </dgm:presLayoutVars>
      </dgm:prSet>
      <dgm:spPr/>
    </dgm:pt>
    <dgm:pt modelId="{2CB96CC5-1F2A-BB47-9874-783675E71028}" type="pres">
      <dgm:prSet presAssocID="{AD95B877-80CB-6B4B-8B24-3B5FA93F8990}" presName="parAndChSpace" presStyleCnt="0"/>
      <dgm:spPr/>
    </dgm:pt>
    <dgm:pt modelId="{124CEE27-A49B-9F44-A3BF-31F947B4C71F}" type="pres">
      <dgm:prSet presAssocID="{319BDCB2-CAAB-D24C-8753-B3874217960B}" presName="parAndChTx" presStyleLbl="node1" presStyleIdx="1" presStyleCnt="3" custScaleX="181885">
        <dgm:presLayoutVars>
          <dgm:bulletEnabled val="1"/>
        </dgm:presLayoutVars>
      </dgm:prSet>
      <dgm:spPr/>
    </dgm:pt>
    <dgm:pt modelId="{54643FAE-73BE-9C4E-9682-098A9B3A06FF}" type="pres">
      <dgm:prSet presAssocID="{C12A11B1-B00F-8345-833A-7E8D4AE8EB8A}" presName="parAndChSpace" presStyleCnt="0"/>
      <dgm:spPr/>
    </dgm:pt>
    <dgm:pt modelId="{424ABF59-94D8-CF41-A1E1-C643C715E19B}" type="pres">
      <dgm:prSet presAssocID="{5C8B6A64-77DF-E141-BE35-8098A0D7F0BC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23FE6E24-0E60-844E-B511-8110EB36D5BB}" type="presOf" srcId="{33BEDB57-7B19-1945-95D6-7ADA62F958B1}" destId="{124CEE27-A49B-9F44-A3BF-31F947B4C71F}" srcOrd="0" destOrd="2" presId="urn:microsoft.com/office/officeart/2005/8/layout/hChevron3"/>
    <dgm:cxn modelId="{F3D2D529-4C26-DC49-AA29-E2120F31D4D6}" type="presOf" srcId="{5C8B6A64-77DF-E141-BE35-8098A0D7F0BC}" destId="{424ABF59-94D8-CF41-A1E1-C643C715E19B}" srcOrd="0" destOrd="0" presId="urn:microsoft.com/office/officeart/2005/8/layout/hChevron3"/>
    <dgm:cxn modelId="{3C1AC12F-AE51-7F48-9547-DD593276CDC6}" type="presOf" srcId="{F39D57DA-4E4C-1949-AE51-DC97E5433F26}" destId="{124CEE27-A49B-9F44-A3BF-31F947B4C71F}" srcOrd="0" destOrd="1" presId="urn:microsoft.com/office/officeart/2005/8/layout/hChevron3"/>
    <dgm:cxn modelId="{0827C333-9462-7744-A73A-073B9E73CD82}" srcId="{319BDCB2-CAAB-D24C-8753-B3874217960B}" destId="{F39D57DA-4E4C-1949-AE51-DC97E5433F26}" srcOrd="0" destOrd="0" parTransId="{8BE8263B-1F49-3B43-96AB-C3E817B32C76}" sibTransId="{26DD3007-4791-8F46-851E-8EA5D6512E6D}"/>
    <dgm:cxn modelId="{55B52B5A-A1C2-C240-A90A-EE8748638783}" type="presOf" srcId="{319BDCB2-CAAB-D24C-8753-B3874217960B}" destId="{124CEE27-A49B-9F44-A3BF-31F947B4C71F}" srcOrd="0" destOrd="0" presId="urn:microsoft.com/office/officeart/2005/8/layout/hChevron3"/>
    <dgm:cxn modelId="{3E7EB261-70A5-4543-BB33-197ECD8FE997}" type="presOf" srcId="{FDCCD93B-4040-7C47-9B4B-40AAFDAB5BA2}" destId="{394F8E11-FEB3-E04A-963A-2356F863F0CC}" srcOrd="0" destOrd="3" presId="urn:microsoft.com/office/officeart/2005/8/layout/hChevron3"/>
    <dgm:cxn modelId="{94083765-D72F-7D45-A7E2-B586A3B48ECC}" srcId="{D80516C4-EBE7-CE4C-BC7B-A8FAA6B01440}" destId="{FDCCD93B-4040-7C47-9B4B-40AAFDAB5BA2}" srcOrd="2" destOrd="0" parTransId="{4368B38B-FB06-7D4B-B448-4C0350EFF3A8}" sibTransId="{A86AD4B7-7597-7A47-A739-1F8BF77E8249}"/>
    <dgm:cxn modelId="{5E8E7D74-C873-2049-B99E-570A033BAFA4}" srcId="{D80516C4-EBE7-CE4C-BC7B-A8FAA6B01440}" destId="{5049D610-EB77-5F41-BA9B-32FC46F00F6A}" srcOrd="0" destOrd="0" parTransId="{6060876D-BB2C-B741-AF39-1E3ADB912A89}" sibTransId="{11FD1FC5-DE4A-A148-BD24-7628EDA472AC}"/>
    <dgm:cxn modelId="{6B14ED79-2D65-F248-B2E6-14CA133FC9B9}" type="presOf" srcId="{602AD5EB-886D-7541-A16D-DAA5FAFB6E3C}" destId="{3E73A77B-A73C-5049-BC30-37657574D210}" srcOrd="0" destOrd="0" presId="urn:microsoft.com/office/officeart/2005/8/layout/hChevron3"/>
    <dgm:cxn modelId="{5F2B148C-5BD3-D249-B281-F6FFD23108F8}" srcId="{319BDCB2-CAAB-D24C-8753-B3874217960B}" destId="{2E273BC2-C06C-8C40-BEFD-6EE2DE94EC81}" srcOrd="2" destOrd="0" parTransId="{D98FD149-5F37-0B47-9797-C720D2F2A880}" sibTransId="{73DAE5BF-FBA8-E94F-AFDC-68DFC95B9F38}"/>
    <dgm:cxn modelId="{C92FD48C-840C-934E-913E-B9EDB949FD7D}" type="presOf" srcId="{2E273BC2-C06C-8C40-BEFD-6EE2DE94EC81}" destId="{124CEE27-A49B-9F44-A3BF-31F947B4C71F}" srcOrd="0" destOrd="3" presId="urn:microsoft.com/office/officeart/2005/8/layout/hChevron3"/>
    <dgm:cxn modelId="{30F64792-FAD3-DA48-B6ED-96281A1C3F8D}" srcId="{602AD5EB-886D-7541-A16D-DAA5FAFB6E3C}" destId="{5C8B6A64-77DF-E141-BE35-8098A0D7F0BC}" srcOrd="2" destOrd="0" parTransId="{5E52CC60-D281-BC46-AC5F-BA03FDC1449C}" sibTransId="{9E2488E5-F0BB-9F49-9217-7F532C00F77D}"/>
    <dgm:cxn modelId="{BA32E09D-7744-0A41-9455-8E317BA8CD48}" type="presOf" srcId="{AB9BBA14-23E4-0949-892A-7B6B9834797B}" destId="{394F8E11-FEB3-E04A-963A-2356F863F0CC}" srcOrd="0" destOrd="2" presId="urn:microsoft.com/office/officeart/2005/8/layout/hChevron3"/>
    <dgm:cxn modelId="{A2BE3DB2-740C-4244-9536-E624F37D6EAD}" srcId="{602AD5EB-886D-7541-A16D-DAA5FAFB6E3C}" destId="{D80516C4-EBE7-CE4C-BC7B-A8FAA6B01440}" srcOrd="0" destOrd="0" parTransId="{A9E0B420-A06B-3542-9E38-FB23EC0A7E63}" sibTransId="{AD95B877-80CB-6B4B-8B24-3B5FA93F8990}"/>
    <dgm:cxn modelId="{8A253FB3-3AF9-A341-B517-E16BA30F6A7F}" srcId="{602AD5EB-886D-7541-A16D-DAA5FAFB6E3C}" destId="{319BDCB2-CAAB-D24C-8753-B3874217960B}" srcOrd="1" destOrd="0" parTransId="{9768A099-0939-5342-8266-99B0C5BF4C46}" sibTransId="{C12A11B1-B00F-8345-833A-7E8D4AE8EB8A}"/>
    <dgm:cxn modelId="{78F52FDA-9C69-104B-8B3E-E0222C22ED60}" srcId="{D80516C4-EBE7-CE4C-BC7B-A8FAA6B01440}" destId="{AB9BBA14-23E4-0949-892A-7B6B9834797B}" srcOrd="1" destOrd="0" parTransId="{BA3FA70D-A921-A447-88EE-A2AE02E038E8}" sibTransId="{CE87525A-1274-E244-8073-3DF501AE0A9C}"/>
    <dgm:cxn modelId="{F17A48E8-80ED-154E-AD64-7CD1F62E7D6A}" srcId="{319BDCB2-CAAB-D24C-8753-B3874217960B}" destId="{33BEDB57-7B19-1945-95D6-7ADA62F958B1}" srcOrd="1" destOrd="0" parTransId="{8E23021E-D995-264A-9E0E-B47AFE06D572}" sibTransId="{6CDE60E6-681C-8F48-B398-27BB584F116E}"/>
    <dgm:cxn modelId="{79CA6EEA-5A93-0645-9E38-962ABFD61351}" type="presOf" srcId="{D80516C4-EBE7-CE4C-BC7B-A8FAA6B01440}" destId="{394F8E11-FEB3-E04A-963A-2356F863F0CC}" srcOrd="0" destOrd="0" presId="urn:microsoft.com/office/officeart/2005/8/layout/hChevron3"/>
    <dgm:cxn modelId="{40550AFC-A39F-8F43-8C76-41149DCE4E04}" type="presOf" srcId="{5049D610-EB77-5F41-BA9B-32FC46F00F6A}" destId="{394F8E11-FEB3-E04A-963A-2356F863F0CC}" srcOrd="0" destOrd="1" presId="urn:microsoft.com/office/officeart/2005/8/layout/hChevron3"/>
    <dgm:cxn modelId="{24BB168D-1FD4-0343-BA95-A2BE1AEF00E4}" type="presParOf" srcId="{3E73A77B-A73C-5049-BC30-37657574D210}" destId="{394F8E11-FEB3-E04A-963A-2356F863F0CC}" srcOrd="0" destOrd="0" presId="urn:microsoft.com/office/officeart/2005/8/layout/hChevron3"/>
    <dgm:cxn modelId="{825C7559-3C48-1246-9726-CF507EB7A110}" type="presParOf" srcId="{3E73A77B-A73C-5049-BC30-37657574D210}" destId="{2CB96CC5-1F2A-BB47-9874-783675E71028}" srcOrd="1" destOrd="0" presId="urn:microsoft.com/office/officeart/2005/8/layout/hChevron3"/>
    <dgm:cxn modelId="{2C9F1108-215C-3644-BBE5-D64FCB8F2D42}" type="presParOf" srcId="{3E73A77B-A73C-5049-BC30-37657574D210}" destId="{124CEE27-A49B-9F44-A3BF-31F947B4C71F}" srcOrd="2" destOrd="0" presId="urn:microsoft.com/office/officeart/2005/8/layout/hChevron3"/>
    <dgm:cxn modelId="{B45D9DD4-D745-6440-93F2-783B0ACDD5B0}" type="presParOf" srcId="{3E73A77B-A73C-5049-BC30-37657574D210}" destId="{54643FAE-73BE-9C4E-9682-098A9B3A06FF}" srcOrd="3" destOrd="0" presId="urn:microsoft.com/office/officeart/2005/8/layout/hChevron3"/>
    <dgm:cxn modelId="{B1BA58A9-D339-0146-8DCB-38668E53148D}" type="presParOf" srcId="{3E73A77B-A73C-5049-BC30-37657574D210}" destId="{424ABF59-94D8-CF41-A1E1-C643C715E19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F8E11-FEB3-E04A-963A-2356F863F0CC}">
      <dsp:nvSpPr>
        <dsp:cNvPr id="0" name=""/>
        <dsp:cNvSpPr/>
      </dsp:nvSpPr>
      <dsp:spPr>
        <a:xfrm>
          <a:off x="209" y="785641"/>
          <a:ext cx="2310717" cy="1848573"/>
        </a:xfrm>
        <a:prstGeom prst="homePlate">
          <a:avLst>
            <a:gd name="adj" fmla="val 25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517" tIns="48260" rIns="326068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Récupération des données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data.gouv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Insee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Open data DVF</a:t>
          </a:r>
        </a:p>
      </dsp:txBody>
      <dsp:txXfrm>
        <a:off x="209" y="785641"/>
        <a:ext cx="2079645" cy="1848573"/>
      </dsp:txXfrm>
    </dsp:sp>
    <dsp:sp modelId="{124CEE27-A49B-9F44-A3BF-31F947B4C71F}">
      <dsp:nvSpPr>
        <dsp:cNvPr id="0" name=""/>
        <dsp:cNvSpPr/>
      </dsp:nvSpPr>
      <dsp:spPr>
        <a:xfrm>
          <a:off x="1848783" y="785641"/>
          <a:ext cx="4202848" cy="1848573"/>
        </a:xfrm>
        <a:prstGeom prst="chevron">
          <a:avLst>
            <a:gd name="adj" fmla="val 25000"/>
          </a:avLst>
        </a:prstGeom>
        <a:solidFill>
          <a:schemeClr val="accent6">
            <a:shade val="80000"/>
            <a:hueOff val="391136"/>
            <a:satOff val="-44028"/>
            <a:lumOff val="219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517" tIns="48260" rIns="81517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Nettoyage des données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Suppression des noms (RGPD)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Concaténation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Conservation des données utiles</a:t>
          </a:r>
        </a:p>
      </dsp:txBody>
      <dsp:txXfrm>
        <a:off x="2310926" y="785641"/>
        <a:ext cx="3278562" cy="1848573"/>
      </dsp:txXfrm>
    </dsp:sp>
    <dsp:sp modelId="{424ABF59-94D8-CF41-A1E1-C643C715E19B}">
      <dsp:nvSpPr>
        <dsp:cNvPr id="0" name=""/>
        <dsp:cNvSpPr/>
      </dsp:nvSpPr>
      <dsp:spPr>
        <a:xfrm>
          <a:off x="5589488" y="785641"/>
          <a:ext cx="2310717" cy="1848573"/>
        </a:xfrm>
        <a:prstGeom prst="chevron">
          <a:avLst>
            <a:gd name="adj" fmla="val 25000"/>
          </a:avLst>
        </a:prstGeom>
        <a:solidFill>
          <a:schemeClr val="accent6">
            <a:shade val="80000"/>
            <a:hueOff val="782272"/>
            <a:satOff val="-88056"/>
            <a:lumOff val="439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1517" tIns="48260" rIns="81517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Importation dans notre base de données </a:t>
          </a:r>
          <a:endParaRPr lang="fr-FR" sz="1900" kern="1200" dirty="0"/>
        </a:p>
      </dsp:txBody>
      <dsp:txXfrm>
        <a:off x="6051631" y="785641"/>
        <a:ext cx="1386431" cy="184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0389712F-1002-751E-B514-B84F7D0E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>
            <a:extLst>
              <a:ext uri="{FF2B5EF4-FFF2-40B4-BE49-F238E27FC236}">
                <a16:creationId xmlns:a16="http://schemas.microsoft.com/office/drawing/2014/main" id="{2BAEEE70-B75A-99E6-72B9-A30290F13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>
            <a:extLst>
              <a:ext uri="{FF2B5EF4-FFF2-40B4-BE49-F238E27FC236}">
                <a16:creationId xmlns:a16="http://schemas.microsoft.com/office/drawing/2014/main" id="{EE720758-7409-8F73-BF00-C5958CE46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>
            <a:extLst>
              <a:ext uri="{FF2B5EF4-FFF2-40B4-BE49-F238E27FC236}">
                <a16:creationId xmlns:a16="http://schemas.microsoft.com/office/drawing/2014/main" id="{7F585E30-C7CA-20D6-F280-1A2DC42CA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983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D5482722-15AB-6C6E-2075-A433232DF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>
            <a:extLst>
              <a:ext uri="{FF2B5EF4-FFF2-40B4-BE49-F238E27FC236}">
                <a16:creationId xmlns:a16="http://schemas.microsoft.com/office/drawing/2014/main" id="{4F05F54A-5D5E-5812-892F-00B4A4E86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>
            <a:extLst>
              <a:ext uri="{FF2B5EF4-FFF2-40B4-BE49-F238E27FC236}">
                <a16:creationId xmlns:a16="http://schemas.microsoft.com/office/drawing/2014/main" id="{8010F6E1-2918-071E-C227-A8D429638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>
            <a:extLst>
              <a:ext uri="{FF2B5EF4-FFF2-40B4-BE49-F238E27FC236}">
                <a16:creationId xmlns:a16="http://schemas.microsoft.com/office/drawing/2014/main" id="{80BF5F7B-B7C4-8305-9810-6A64A8CFF7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01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29D6EF2D-9D90-0AFB-E3D7-588B0F10F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>
            <a:extLst>
              <a:ext uri="{FF2B5EF4-FFF2-40B4-BE49-F238E27FC236}">
                <a16:creationId xmlns:a16="http://schemas.microsoft.com/office/drawing/2014/main" id="{7E0C97F4-2076-4399-2C39-DBC5128C0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>
            <a:extLst>
              <a:ext uri="{FF2B5EF4-FFF2-40B4-BE49-F238E27FC236}">
                <a16:creationId xmlns:a16="http://schemas.microsoft.com/office/drawing/2014/main" id="{94DD2DE6-48A9-64DF-6BC6-C8B943C3A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Grandes villes : Lyon, Lille, Marseille Nice et Bordeaux.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Aucune des grandes villes </a:t>
            </a:r>
            <a:r>
              <a:rPr lang="fr-FR" dirty="0" err="1"/>
              <a:t>francaise</a:t>
            </a:r>
            <a:r>
              <a:rPr lang="fr-FR" dirty="0"/>
              <a:t> précédemment citée ne figure </a:t>
            </a:r>
            <a:r>
              <a:rPr lang="fr-FR" dirty="0" err="1"/>
              <a:t>parmis</a:t>
            </a:r>
            <a:r>
              <a:rPr lang="fr-FR" dirty="0"/>
              <a:t> le top 3 des valeurs foncières de leur département, sauf 2 arrondissements de </a:t>
            </a:r>
            <a:r>
              <a:rPr lang="fr-FR" dirty="0" err="1"/>
              <a:t>lyon</a:t>
            </a:r>
            <a:r>
              <a:rPr lang="fr-F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g25c099360e7_3_286:notes">
            <a:extLst>
              <a:ext uri="{FF2B5EF4-FFF2-40B4-BE49-F238E27FC236}">
                <a16:creationId xmlns:a16="http://schemas.microsoft.com/office/drawing/2014/main" id="{BC738344-AD3F-3E0A-3EF1-639753F3A9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91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522F18AD-DCFF-3A94-4001-84563634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>
            <a:extLst>
              <a:ext uri="{FF2B5EF4-FFF2-40B4-BE49-F238E27FC236}">
                <a16:creationId xmlns:a16="http://schemas.microsoft.com/office/drawing/2014/main" id="{BB163410-4D4F-107B-140E-CCEC2CADD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>
            <a:extLst>
              <a:ext uri="{FF2B5EF4-FFF2-40B4-BE49-F238E27FC236}">
                <a16:creationId xmlns:a16="http://schemas.microsoft.com/office/drawing/2014/main" id="{FFAA6CC3-2E64-DF0C-E951-E2BF14C827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>
            <a:extLst>
              <a:ext uri="{FF2B5EF4-FFF2-40B4-BE49-F238E27FC236}">
                <a16:creationId xmlns:a16="http://schemas.microsoft.com/office/drawing/2014/main" id="{C9284334-6EE6-8D11-013E-ED64A2B5A6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49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C558D4F-0C95-1C94-C929-E18C3EDF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>
            <a:extLst>
              <a:ext uri="{FF2B5EF4-FFF2-40B4-BE49-F238E27FC236}">
                <a16:creationId xmlns:a16="http://schemas.microsoft.com/office/drawing/2014/main" id="{9185C269-DAEA-F803-F73D-9A53F8DFB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>
            <a:extLst>
              <a:ext uri="{FF2B5EF4-FFF2-40B4-BE49-F238E27FC236}">
                <a16:creationId xmlns:a16="http://schemas.microsoft.com/office/drawing/2014/main" id="{A3CA1F07-4576-FED2-ED48-DA9D8D825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>
            <a:extLst>
              <a:ext uri="{FF2B5EF4-FFF2-40B4-BE49-F238E27FC236}">
                <a16:creationId xmlns:a16="http://schemas.microsoft.com/office/drawing/2014/main" id="{D893AC2C-11AB-F333-4926-189B84AE14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554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8C8D6931-4A2E-F1E8-E3E6-72A91500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>
            <a:extLst>
              <a:ext uri="{FF2B5EF4-FFF2-40B4-BE49-F238E27FC236}">
                <a16:creationId xmlns:a16="http://schemas.microsoft.com/office/drawing/2014/main" id="{12886970-BDE0-7A92-0A66-591EDB21A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>
            <a:extLst>
              <a:ext uri="{FF2B5EF4-FFF2-40B4-BE49-F238E27FC236}">
                <a16:creationId xmlns:a16="http://schemas.microsoft.com/office/drawing/2014/main" id="{12D8D4CB-7B6E-3104-D372-97DF14A21D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une première slide avec une partie simplifiée  </a:t>
            </a:r>
            <a:endParaRPr dirty="0"/>
          </a:p>
        </p:txBody>
      </p:sp>
      <p:sp>
        <p:nvSpPr>
          <p:cNvPr id="301" name="Google Shape;301;g25c099360e7_3_243:notes">
            <a:extLst>
              <a:ext uri="{FF2B5EF4-FFF2-40B4-BE49-F238E27FC236}">
                <a16:creationId xmlns:a16="http://schemas.microsoft.com/office/drawing/2014/main" id="{AB00687C-2B8F-AAD8-C28C-2FE2F920F5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7361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479062E8-57B6-A4AE-A234-A085D138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>
            <a:extLst>
              <a:ext uri="{FF2B5EF4-FFF2-40B4-BE49-F238E27FC236}">
                <a16:creationId xmlns:a16="http://schemas.microsoft.com/office/drawing/2014/main" id="{81012F75-DB51-9A89-07AC-D71325A11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>
            <a:extLst>
              <a:ext uri="{FF2B5EF4-FFF2-40B4-BE49-F238E27FC236}">
                <a16:creationId xmlns:a16="http://schemas.microsoft.com/office/drawing/2014/main" id="{20A3E95A-0E84-F3FA-5337-ED46097AC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>
            <a:extLst>
              <a:ext uri="{FF2B5EF4-FFF2-40B4-BE49-F238E27FC236}">
                <a16:creationId xmlns:a16="http://schemas.microsoft.com/office/drawing/2014/main" id="{7C55D636-64A2-FB5B-AC29-2D25B8138C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7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7ABC6BE2-712C-E3DC-8BD7-B8E88D630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>
            <a:extLst>
              <a:ext uri="{FF2B5EF4-FFF2-40B4-BE49-F238E27FC236}">
                <a16:creationId xmlns:a16="http://schemas.microsoft.com/office/drawing/2014/main" id="{4765BE0F-2B7D-BB80-1045-187159BC6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>
            <a:extLst>
              <a:ext uri="{FF2B5EF4-FFF2-40B4-BE49-F238E27FC236}">
                <a16:creationId xmlns:a16="http://schemas.microsoft.com/office/drawing/2014/main" id="{2740EF4D-6A9F-16EB-5BF8-790B0CA8B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>
            <a:extLst>
              <a:ext uri="{FF2B5EF4-FFF2-40B4-BE49-F238E27FC236}">
                <a16:creationId xmlns:a16="http://schemas.microsoft.com/office/drawing/2014/main" id="{1DD8CFDD-7F56-8CE8-6B02-ED71C43A5D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27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C3179F49-7986-A1A9-A577-19DD3784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D4FD154F-8D75-B476-8F7D-9C8C5F51D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25AC6011-0F55-6A22-8712-13CB219A6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097BD36-96F9-E8EF-39EC-21ABB62D6B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06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 démarquer de la concurrence : plus réactif ? Mieux connaitre le prix de l’immobilier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Prévoir les prix de vente des biens immobiliers (mieux connaitre le prix du marché en comparaison avec les prix des autres biens). </a:t>
            </a:r>
            <a:endParaRPr dirty="0"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4036C0C-DA09-6E8F-93C0-A61D3F70D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3D3D788-759D-AF73-73A4-6AA7CA00A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E7538DC-BFDF-867B-DA5E-060ECD1F1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05769972-F89B-27CE-FCB6-0CA8FEDC5B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486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BF597821-83A5-ABC6-D10B-B1C7B883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AF9704A-A7E8-16BD-160E-6E57FEA29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6234284D-ED92-56A7-FA53-E7558F9B8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EB5B5C1-505D-892F-6E33-07525664A3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250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CB343CAB-8DE6-5158-D64C-925B5C5B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0FDD1EB3-1C11-CBB5-5B0A-6BA827029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8D265E9F-F2BA-1C94-B919-0C5B13C07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05192E05-C4C5-EC3F-28AD-F7DEA6BBD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4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B94DE97-AA8D-04FE-7A11-78607E82C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2000520E-FC76-4FB8-1792-984E784CC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DBE5ACEA-6746-7697-505C-FC04D589C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08E460B0-31E4-2243-1E91-B6B6EFF6C1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179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885089C-3100-FEE6-A6C5-B1758AF9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6A27751-027E-F60A-023E-7D7D6E52D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94467D44-A657-8EB5-7106-502E3E34A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293FAF82-9D32-0C19-1E42-B317F25101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561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A8BC8B5-7A1A-74BB-63F6-1F989FA6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8A32ABB7-85A5-C24E-DD48-98A4DA5280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4E70EB2-A64A-4F61-F22B-BD343DED6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B87C856-D4D2-E488-B9FA-416DB40A24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147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811CA0C4-C1E0-2996-C163-BFD473E9F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D7D0FD72-4451-C446-36B6-5B8FB3A01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C347FC7-1A79-2FD9-9DBD-8E1DDD5C7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0F4331F7-05AB-A41C-DBF6-584177A3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4387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8EA3712D-830D-69CD-F6A4-3948DF8C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3B145BE1-F2B4-330F-0002-3DC4AFB4D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6D3DF46F-3C6B-00AC-AB20-E3B09764E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6DCC254B-7B60-09B3-307A-5A642115D9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0546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873D904A-7572-8E8D-A7C7-778AE0FA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1700EF6B-6855-CBEC-726E-C9F8C8FD0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89A63E4-7A32-9D01-79E6-517DED822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71ED0FF5-B5E1-4CCD-35A1-7513081C20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82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00D84B8-F6DF-4F78-6506-90C25FD8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0BB1EAF-1A4B-C9CA-53C3-02016378A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4432BC42-7E0A-9FEF-B766-994D8C24E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5D9A50C8-431B-1964-7BA3-985D630BA9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97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publiques uniquement = Est-ce que ça vaut le coup d’avoir une stratégie de sauvegarde ? Les données peuvent être facilement récupérées en ligne. Créer une copie sur un serveur NAS (si présent dans l’entreprise) + Copie sur le Cloud.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RGPD : Suppression des noms dans le fichier des valeurs locatives pour ne pas être concerné le RGPD. </a:t>
            </a:r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une animation pour afficher au fur et à mesure pour expliquer en même temps que ce qu’on affiche </a:t>
            </a:r>
            <a:endParaRPr dirty="0"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3E55BE1B-E006-A3E3-F570-132C752E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>
            <a:extLst>
              <a:ext uri="{FF2B5EF4-FFF2-40B4-BE49-F238E27FC236}">
                <a16:creationId xmlns:a16="http://schemas.microsoft.com/office/drawing/2014/main" id="{D08BBA1D-ACEA-7D36-7F7A-69D9B4D03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>
            <a:extLst>
              <a:ext uri="{FF2B5EF4-FFF2-40B4-BE49-F238E27FC236}">
                <a16:creationId xmlns:a16="http://schemas.microsoft.com/office/drawing/2014/main" id="{D65698D6-715D-AFE9-F695-C738CDB3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Mettre une première slide avec une partie simplifiée  </a:t>
            </a:r>
            <a:endParaRPr dirty="0"/>
          </a:p>
        </p:txBody>
      </p:sp>
      <p:sp>
        <p:nvSpPr>
          <p:cNvPr id="301" name="Google Shape;301;g25c099360e7_3_243:notes">
            <a:extLst>
              <a:ext uri="{FF2B5EF4-FFF2-40B4-BE49-F238E27FC236}">
                <a16:creationId xmlns:a16="http://schemas.microsoft.com/office/drawing/2014/main" id="{9FBA26C7-F869-5429-3D78-8DBBB37E0B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68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20D4A687-AF74-A9B8-BECD-4434058A3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>
            <a:extLst>
              <a:ext uri="{FF2B5EF4-FFF2-40B4-BE49-F238E27FC236}">
                <a16:creationId xmlns:a16="http://schemas.microsoft.com/office/drawing/2014/main" id="{853D44F6-FD90-AA67-B7CD-C52CF494F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>
            <a:extLst>
              <a:ext uri="{FF2B5EF4-FFF2-40B4-BE49-F238E27FC236}">
                <a16:creationId xmlns:a16="http://schemas.microsoft.com/office/drawing/2014/main" id="{E9AA468D-9E6C-F584-2B3F-EBED734FF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>
            <a:extLst>
              <a:ext uri="{FF2B5EF4-FFF2-40B4-BE49-F238E27FC236}">
                <a16:creationId xmlns:a16="http://schemas.microsoft.com/office/drawing/2014/main" id="{B1788C6D-9224-5456-D5D4-DD5A738ED7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12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dirty="0"/>
              <a:t>Création et utilisation de la base de données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Charles Claeyman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7DE1DFDA-4382-BB3F-65C9-AD98FC34B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2;p39">
            <a:extLst>
              <a:ext uri="{FF2B5EF4-FFF2-40B4-BE49-F238E27FC236}">
                <a16:creationId xmlns:a16="http://schemas.microsoft.com/office/drawing/2014/main" id="{65AB2630-E826-C5E4-D3BD-927489C34576}"/>
              </a:ext>
            </a:extLst>
          </p:cNvPr>
          <p:cNvSpPr txBox="1">
            <a:spLocks/>
          </p:cNvSpPr>
          <p:nvPr/>
        </p:nvSpPr>
        <p:spPr>
          <a:xfrm>
            <a:off x="389008" y="457200"/>
            <a:ext cx="8023472" cy="46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fr-FR" b="0" dirty="0"/>
              <a:t>Les ventes d’appartement au premier semestre </a:t>
            </a:r>
            <a:r>
              <a:rPr lang="fr-FR" sz="2100" b="0" dirty="0"/>
              <a:t>(requêtes 3, 8 et 10)</a:t>
            </a:r>
            <a:endParaRPr lang="fr-FR" b="0" dirty="0"/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767F8FB9-96F3-D024-1CFB-EB84ECA3B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070366"/>
              </p:ext>
            </p:extLst>
          </p:nvPr>
        </p:nvGraphicFramePr>
        <p:xfrm>
          <a:off x="207482" y="1244506"/>
          <a:ext cx="4017046" cy="332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0C22787F-C536-BE41-4DA0-99DD8AB8F31C}"/>
              </a:ext>
            </a:extLst>
          </p:cNvPr>
          <p:cNvSpPr txBox="1"/>
          <p:nvPr/>
        </p:nvSpPr>
        <p:spPr>
          <a:xfrm>
            <a:off x="384048" y="4347746"/>
            <a:ext cx="38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Répartition des ventes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74A9EE-2F6E-E06F-2AB4-E898F77B1ED9}"/>
              </a:ext>
            </a:extLst>
          </p:cNvPr>
          <p:cNvSpPr txBox="1"/>
          <p:nvPr/>
        </p:nvSpPr>
        <p:spPr>
          <a:xfrm>
            <a:off x="5203372" y="2233196"/>
            <a:ext cx="803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- 12% </a:t>
            </a:r>
          </a:p>
        </p:txBody>
      </p:sp>
      <p:pic>
        <p:nvPicPr>
          <p:cNvPr id="19" name="Graphique 18" descr="Graphique à barres avec tendance à la baisse avec un remplissage uni">
            <a:extLst>
              <a:ext uri="{FF2B5EF4-FFF2-40B4-BE49-F238E27FC236}">
                <a16:creationId xmlns:a16="http://schemas.microsoft.com/office/drawing/2014/main" id="{1F5D4E08-3367-93F7-AF40-4DECD0A99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3372" y="1359295"/>
            <a:ext cx="914400" cy="91440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A3AC45C-E171-87BC-37BC-1B1F7F84BA0D}"/>
              </a:ext>
            </a:extLst>
          </p:cNvPr>
          <p:cNvSpPr txBox="1"/>
          <p:nvPr/>
        </p:nvSpPr>
        <p:spPr>
          <a:xfrm>
            <a:off x="6174161" y="1741299"/>
            <a:ext cx="2529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Evolution du prix au m2 entre un T2 et un T3</a:t>
            </a:r>
          </a:p>
        </p:txBody>
      </p:sp>
      <p:pic>
        <p:nvPicPr>
          <p:cNvPr id="22" name="Graphique 21" descr="Pièces avec un remplissage uni">
            <a:extLst>
              <a:ext uri="{FF2B5EF4-FFF2-40B4-BE49-F238E27FC236}">
                <a16:creationId xmlns:a16="http://schemas.microsoft.com/office/drawing/2014/main" id="{2017E0C4-A101-6408-79F6-FF2DEC5AC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9761" y="3147596"/>
            <a:ext cx="914400" cy="9144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8E6C9693-B1A4-3493-2639-1DEEE272CA46}"/>
              </a:ext>
            </a:extLst>
          </p:cNvPr>
          <p:cNvSpPr txBox="1"/>
          <p:nvPr/>
        </p:nvSpPr>
        <p:spPr>
          <a:xfrm>
            <a:off x="4875930" y="4063621"/>
            <a:ext cx="162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Prix au m2 pour un T4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859377-7EBA-9522-4CD2-4E918E8DF31E}"/>
              </a:ext>
            </a:extLst>
          </p:cNvPr>
          <p:cNvSpPr txBox="1"/>
          <p:nvPr/>
        </p:nvSpPr>
        <p:spPr>
          <a:xfrm>
            <a:off x="6344522" y="3604796"/>
            <a:ext cx="237896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fr-FR" sz="1600" b="1" dirty="0">
              <a:solidFill>
                <a:srgbClr val="002060"/>
              </a:solidFill>
            </a:endParaRPr>
          </a:p>
          <a:p>
            <a:pPr algn="ctr"/>
            <a:r>
              <a:rPr lang="fr-FR" sz="1600" b="1" dirty="0">
                <a:solidFill>
                  <a:srgbClr val="002060"/>
                </a:solidFill>
              </a:rPr>
              <a:t>Ile-de-France : 8 786€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</a:rPr>
              <a:t>Martinique : 573€</a:t>
            </a:r>
          </a:p>
          <a:p>
            <a:pPr algn="ctr"/>
            <a:endParaRPr lang="fr-FR" sz="1600" b="1" dirty="0">
              <a:solidFill>
                <a:srgbClr val="002060"/>
              </a:solidFill>
            </a:endParaRPr>
          </a:p>
          <a:p>
            <a:pPr algn="ctr"/>
            <a:endParaRPr lang="fr-F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9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4D617937-1BA0-6679-C9A6-30B22319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39">
            <a:extLst>
              <a:ext uri="{FF2B5EF4-FFF2-40B4-BE49-F238E27FC236}">
                <a16:creationId xmlns:a16="http://schemas.microsoft.com/office/drawing/2014/main" id="{1A20C6CC-4522-C360-B307-905D13253A15}"/>
              </a:ext>
            </a:extLst>
          </p:cNvPr>
          <p:cNvSpPr txBox="1">
            <a:spLocks/>
          </p:cNvSpPr>
          <p:nvPr/>
        </p:nvSpPr>
        <p:spPr>
          <a:xfrm>
            <a:off x="389008" y="457200"/>
            <a:ext cx="8023472" cy="46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fr-FR" b="0" dirty="0"/>
              <a:t>Des prix élevés en Ile-de-France </a:t>
            </a:r>
            <a:r>
              <a:rPr lang="fr-FR" sz="2100" b="0" dirty="0"/>
              <a:t>(requêtes 4, 5, 6 )</a:t>
            </a:r>
            <a:endParaRPr lang="fr-FR" b="0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427D5140-E80F-9A04-E48B-8836CA3EF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739618"/>
              </p:ext>
            </p:extLst>
          </p:nvPr>
        </p:nvGraphicFramePr>
        <p:xfrm>
          <a:off x="389008" y="1431534"/>
          <a:ext cx="4503770" cy="305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Graphique 4" descr="Scène en banlieue avec un remplissage uni">
            <a:extLst>
              <a:ext uri="{FF2B5EF4-FFF2-40B4-BE49-F238E27FC236}">
                <a16:creationId xmlns:a16="http://schemas.microsoft.com/office/drawing/2014/main" id="{58B720DF-B4A3-96AC-1DEB-A1B6FA2AF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2486" y="152672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C6E36D-8F0C-2859-574F-8315E15B42FB}"/>
              </a:ext>
            </a:extLst>
          </p:cNvPr>
          <p:cNvSpPr txBox="1"/>
          <p:nvPr/>
        </p:nvSpPr>
        <p:spPr>
          <a:xfrm>
            <a:off x="6106886" y="1691537"/>
            <a:ext cx="2529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3676€/m2 pour une maison en Ile-de-France</a:t>
            </a:r>
          </a:p>
        </p:txBody>
      </p:sp>
      <p:pic>
        <p:nvPicPr>
          <p:cNvPr id="10" name="Graphique 9" descr="Bâtiment avec un remplissage uni">
            <a:extLst>
              <a:ext uri="{FF2B5EF4-FFF2-40B4-BE49-F238E27FC236}">
                <a16:creationId xmlns:a16="http://schemas.microsoft.com/office/drawing/2014/main" id="{F3457B12-983E-4ED3-223D-6891D9319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2486" y="2996297"/>
            <a:ext cx="914400" cy="914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B9968F-1E18-9FA9-C649-8857AA947FDA}"/>
              </a:ext>
            </a:extLst>
          </p:cNvPr>
          <p:cNvSpPr txBox="1"/>
          <p:nvPr/>
        </p:nvSpPr>
        <p:spPr>
          <a:xfrm>
            <a:off x="6106886" y="3083068"/>
            <a:ext cx="252940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Les 10 appartements les plus chers sont en Ile-de-France</a:t>
            </a:r>
          </a:p>
        </p:txBody>
      </p:sp>
    </p:spTree>
    <p:extLst>
      <p:ext uri="{BB962C8B-B14F-4D97-AF65-F5344CB8AC3E}">
        <p14:creationId xmlns:p14="http://schemas.microsoft.com/office/powerpoint/2010/main" val="12806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6C138279-A236-734A-75CF-03DF62364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2;p39">
            <a:extLst>
              <a:ext uri="{FF2B5EF4-FFF2-40B4-BE49-F238E27FC236}">
                <a16:creationId xmlns:a16="http://schemas.microsoft.com/office/drawing/2014/main" id="{027FB3F9-3652-C671-92CB-0796ACC4E88E}"/>
              </a:ext>
            </a:extLst>
          </p:cNvPr>
          <p:cNvSpPr txBox="1">
            <a:spLocks/>
          </p:cNvSpPr>
          <p:nvPr/>
        </p:nvSpPr>
        <p:spPr>
          <a:xfrm>
            <a:off x="389007" y="457200"/>
            <a:ext cx="8559049" cy="46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fr-FR" sz="9600" b="0" dirty="0"/>
              <a:t>Différence entre Paris et les autres grandes villes de France </a:t>
            </a:r>
          </a:p>
          <a:p>
            <a:pPr>
              <a:buSzPct val="100000"/>
            </a:pPr>
            <a:r>
              <a:rPr lang="fr-FR" sz="7200" b="0" dirty="0"/>
              <a:t>(requêtes 9, 11 et 12 )</a:t>
            </a:r>
            <a:endParaRPr lang="fr-FR" b="0" dirty="0"/>
          </a:p>
        </p:txBody>
      </p:sp>
      <p:pic>
        <p:nvPicPr>
          <p:cNvPr id="4" name="Graphique 3" descr="Ville avec un remplissage uni">
            <a:extLst>
              <a:ext uri="{FF2B5EF4-FFF2-40B4-BE49-F238E27FC236}">
                <a16:creationId xmlns:a16="http://schemas.microsoft.com/office/drawing/2014/main" id="{CC351C34-BC86-5D75-B681-410F5C57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829" y="1798866"/>
            <a:ext cx="914400" cy="91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34DD3CB-BCA5-E43E-5F0E-976B539DCF09}"/>
              </a:ext>
            </a:extLst>
          </p:cNvPr>
          <p:cNvSpPr txBox="1"/>
          <p:nvPr/>
        </p:nvSpPr>
        <p:spPr>
          <a:xfrm>
            <a:off x="1698171" y="1882269"/>
            <a:ext cx="2529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8 arrondissements de Paris dans le top 20 des ventes pour 10 000 habitants</a:t>
            </a:r>
          </a:p>
        </p:txBody>
      </p:sp>
      <p:pic>
        <p:nvPicPr>
          <p:cNvPr id="7" name="Graphique 6" descr="Diamant avec un remplissage uni">
            <a:extLst>
              <a:ext uri="{FF2B5EF4-FFF2-40B4-BE49-F238E27FC236}">
                <a16:creationId xmlns:a16="http://schemas.microsoft.com/office/drawing/2014/main" id="{9A9CF11F-C55A-7B16-A734-FB5B6354E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829" y="2974523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2BD70E-DCD2-188A-DA36-8C00F84C8512}"/>
              </a:ext>
            </a:extLst>
          </p:cNvPr>
          <p:cNvSpPr txBox="1"/>
          <p:nvPr/>
        </p:nvSpPr>
        <p:spPr>
          <a:xfrm>
            <a:off x="1698171" y="2974523"/>
            <a:ext cx="2529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Les valeurs foncières des grandes villes ne sont pas les plus élevées 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8AAB000-E11C-B720-44A7-8637A923A5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146528"/>
              </p:ext>
            </p:extLst>
          </p:nvPr>
        </p:nvGraphicFramePr>
        <p:xfrm>
          <a:off x="4572000" y="919777"/>
          <a:ext cx="3632886" cy="3936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3646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6F491E14-C782-0EB8-18DF-BCDC8253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2;p39">
            <a:extLst>
              <a:ext uri="{FF2B5EF4-FFF2-40B4-BE49-F238E27FC236}">
                <a16:creationId xmlns:a16="http://schemas.microsoft.com/office/drawing/2014/main" id="{DDDAA748-4782-DD59-C13D-48B4DA8C8F8B}"/>
              </a:ext>
            </a:extLst>
          </p:cNvPr>
          <p:cNvSpPr txBox="1">
            <a:spLocks/>
          </p:cNvSpPr>
          <p:nvPr/>
        </p:nvSpPr>
        <p:spPr>
          <a:xfrm>
            <a:off x="389008" y="457200"/>
            <a:ext cx="8023472" cy="46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fr-FR" b="0" dirty="0"/>
              <a:t>Evolution des ventes </a:t>
            </a:r>
            <a:r>
              <a:rPr lang="fr-FR" sz="2100" b="0" dirty="0"/>
              <a:t>(requête 7)</a:t>
            </a:r>
            <a:endParaRPr lang="fr-FR" b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68787D-BD24-81A6-8532-ADF44C3FEC6A}"/>
              </a:ext>
            </a:extLst>
          </p:cNvPr>
          <p:cNvSpPr txBox="1"/>
          <p:nvPr/>
        </p:nvSpPr>
        <p:spPr>
          <a:xfrm>
            <a:off x="1902942" y="3225359"/>
            <a:ext cx="405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Ile de France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3200" b="1" dirty="0">
                <a:solidFill>
                  <a:srgbClr val="002060"/>
                </a:solidFill>
              </a:rPr>
              <a:t>+ 3,68%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6DB9A9-4147-E76C-DB42-D392B2692BEF}"/>
              </a:ext>
            </a:extLst>
          </p:cNvPr>
          <p:cNvSpPr txBox="1"/>
          <p:nvPr/>
        </p:nvSpPr>
        <p:spPr>
          <a:xfrm>
            <a:off x="2457561" y="3500032"/>
            <a:ext cx="1328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Provence Alpes – Côte d’Azure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3649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4BE0792-D447-7119-BD57-032AF1157E0F}"/>
              </a:ext>
            </a:extLst>
          </p:cNvPr>
          <p:cNvSpPr txBox="1"/>
          <p:nvPr/>
        </p:nvSpPr>
        <p:spPr>
          <a:xfrm>
            <a:off x="5035295" y="3801196"/>
            <a:ext cx="1421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Auvergne – Rhône-Alpes - 3 253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985936-A08D-4968-147F-8BDE89C547A5}"/>
              </a:ext>
            </a:extLst>
          </p:cNvPr>
          <p:cNvSpPr txBox="1"/>
          <p:nvPr/>
        </p:nvSpPr>
        <p:spPr>
          <a:xfrm>
            <a:off x="2529405" y="3867038"/>
            <a:ext cx="384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Evolution des ventes entre le 1</a:t>
            </a:r>
            <a:r>
              <a:rPr lang="fr-FR" sz="1600" b="1" baseline="30000" dirty="0">
                <a:solidFill>
                  <a:srgbClr val="002060"/>
                </a:solidFill>
              </a:rPr>
              <a:t>er</a:t>
            </a:r>
            <a:r>
              <a:rPr lang="fr-FR" sz="1600" b="1" dirty="0">
                <a:solidFill>
                  <a:srgbClr val="002060"/>
                </a:solidFill>
              </a:rPr>
              <a:t> et le 2</a:t>
            </a:r>
            <a:r>
              <a:rPr lang="fr-FR" sz="1600" b="1" baseline="30000" dirty="0">
                <a:solidFill>
                  <a:srgbClr val="002060"/>
                </a:solidFill>
              </a:rPr>
              <a:t>nd</a:t>
            </a:r>
            <a:r>
              <a:rPr lang="fr-FR" sz="1600" b="1" dirty="0">
                <a:solidFill>
                  <a:srgbClr val="002060"/>
                </a:solidFill>
              </a:rPr>
              <a:t> trimestre 2020</a:t>
            </a:r>
          </a:p>
        </p:txBody>
      </p:sp>
      <p:pic>
        <p:nvPicPr>
          <p:cNvPr id="3" name="Graphique 2" descr="Tendance à la hausse avec un remplissage uni">
            <a:extLst>
              <a:ext uri="{FF2B5EF4-FFF2-40B4-BE49-F238E27FC236}">
                <a16:creationId xmlns:a16="http://schemas.microsoft.com/office/drawing/2014/main" id="{2E437392-E990-B546-E9BF-2A1917AA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1291" y="1323325"/>
            <a:ext cx="2176707" cy="21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9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BB39FC09-AD03-19D6-C170-554A7A43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>
            <a:extLst>
              <a:ext uri="{FF2B5EF4-FFF2-40B4-BE49-F238E27FC236}">
                <a16:creationId xmlns:a16="http://schemas.microsoft.com/office/drawing/2014/main" id="{E1373F2E-BE06-FEB1-E525-B973BC0900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>
            <a:extLst>
              <a:ext uri="{FF2B5EF4-FFF2-40B4-BE49-F238E27FC236}">
                <a16:creationId xmlns:a16="http://schemas.microsoft.com/office/drawing/2014/main" id="{C546AFBA-DDCE-89EA-6DEB-35FEF3FE87F5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>
            <a:extLst>
              <a:ext uri="{FF2B5EF4-FFF2-40B4-BE49-F238E27FC236}">
                <a16:creationId xmlns:a16="http://schemas.microsoft.com/office/drawing/2014/main" id="{E2E1C741-DDAB-B07C-B7A5-0C33B3027D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Annexes </a:t>
            </a:r>
            <a:endParaRPr dirty="0"/>
          </a:p>
        </p:txBody>
      </p:sp>
      <p:sp>
        <p:nvSpPr>
          <p:cNvPr id="333" name="Google Shape;333;p41" descr="Hexagone de couleur foncée unie au milieu d’accentuation d’image">
            <a:extLst>
              <a:ext uri="{FF2B5EF4-FFF2-40B4-BE49-F238E27FC236}">
                <a16:creationId xmlns:a16="http://schemas.microsoft.com/office/drawing/2014/main" id="{A78AB4C7-ABE8-8A59-EC2A-C334A4F1229A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A94E0447-9540-A60C-C1B1-F53F4CEB7B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49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4D9684D0-975D-4CEB-2F3C-BF31E3B2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>
            <a:extLst>
              <a:ext uri="{FF2B5EF4-FFF2-40B4-BE49-F238E27FC236}">
                <a16:creationId xmlns:a16="http://schemas.microsoft.com/office/drawing/2014/main" id="{6AA098CF-C586-0820-936E-8FD6BF9E1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Annexe 1 : Le schéma relationnel normalisé</a:t>
            </a:r>
            <a:endParaRPr b="0" dirty="0"/>
          </a:p>
        </p:txBody>
      </p:sp>
      <p:sp>
        <p:nvSpPr>
          <p:cNvPr id="305" name="Google Shape;305;p38">
            <a:extLst>
              <a:ext uri="{FF2B5EF4-FFF2-40B4-BE49-F238E27FC236}">
                <a16:creationId xmlns:a16="http://schemas.microsoft.com/office/drawing/2014/main" id="{C6366858-83DB-7E33-036E-0436A82D1E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>
            <a:extLst>
              <a:ext uri="{FF2B5EF4-FFF2-40B4-BE49-F238E27FC236}">
                <a16:creationId xmlns:a16="http://schemas.microsoft.com/office/drawing/2014/main" id="{EC8158EC-1A97-4B1F-EC6A-47BE5B9AB2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681F01-74B2-8CCD-A662-288BDA76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" y="1366556"/>
            <a:ext cx="7772400" cy="305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>
          <a:extLst>
            <a:ext uri="{FF2B5EF4-FFF2-40B4-BE49-F238E27FC236}">
              <a16:creationId xmlns:a16="http://schemas.microsoft.com/office/drawing/2014/main" id="{2C7D808C-0780-E21A-8EAD-E7ABD7BD3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>
            <a:extLst>
              <a:ext uri="{FF2B5EF4-FFF2-40B4-BE49-F238E27FC236}">
                <a16:creationId xmlns:a16="http://schemas.microsoft.com/office/drawing/2014/main" id="{D18B4049-C7ED-75C0-E7DB-FF75D160B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7" y="156771"/>
            <a:ext cx="6218621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 dirty="0"/>
              <a:t>Annexe 2 : Les requêtes ou </a:t>
            </a:r>
            <a:r>
              <a:rPr lang="fr" sz="2400" b="0" dirty="0" err="1"/>
              <a:t>screenshot</a:t>
            </a:r>
            <a:r>
              <a:rPr lang="fr" sz="2400" b="0" dirty="0"/>
              <a:t> qui permettent de démontrer le bon chargement des données</a:t>
            </a:r>
            <a:endParaRPr sz="2400" b="0" dirty="0"/>
          </a:p>
        </p:txBody>
      </p:sp>
      <p:sp>
        <p:nvSpPr>
          <p:cNvPr id="323" name="Google Shape;323;p40">
            <a:extLst>
              <a:ext uri="{FF2B5EF4-FFF2-40B4-BE49-F238E27FC236}">
                <a16:creationId xmlns:a16="http://schemas.microsoft.com/office/drawing/2014/main" id="{D46699F2-5E8C-74B5-E217-CA939B7607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>
            <a:extLst>
              <a:ext uri="{FF2B5EF4-FFF2-40B4-BE49-F238E27FC236}">
                <a16:creationId xmlns:a16="http://schemas.microsoft.com/office/drawing/2014/main" id="{19DCE171-D057-AE0B-2F8F-A32CCD2125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9DA5B5-D36C-06A8-F402-F49AC294526D}"/>
              </a:ext>
            </a:extLst>
          </p:cNvPr>
          <p:cNvSpPr txBox="1"/>
          <p:nvPr/>
        </p:nvSpPr>
        <p:spPr>
          <a:xfrm>
            <a:off x="628494" y="1159678"/>
            <a:ext cx="814539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CREATE TABLE </a:t>
            </a:r>
            <a:r>
              <a:rPr lang="fr-FR" dirty="0" err="1"/>
              <a:t>charg_donnees</a:t>
            </a:r>
            <a:r>
              <a:rPr lang="fr-FR" dirty="0"/>
              <a:t>(</a:t>
            </a:r>
          </a:p>
          <a:p>
            <a:r>
              <a:rPr lang="fr-FR" dirty="0"/>
              <a:t>`Table` VARCHAR(50),</a:t>
            </a:r>
          </a:p>
          <a:p>
            <a:r>
              <a:rPr lang="fr-FR" dirty="0"/>
              <a:t>`Nombre de données` INT);</a:t>
            </a:r>
          </a:p>
          <a:p>
            <a:endParaRPr lang="fr-FR" dirty="0"/>
          </a:p>
          <a:p>
            <a:r>
              <a:rPr lang="fr-FR" dirty="0"/>
              <a:t>INSERT INTO </a:t>
            </a:r>
            <a:r>
              <a:rPr lang="fr-FR" dirty="0" err="1"/>
              <a:t>charg_donnees</a:t>
            </a:r>
            <a:r>
              <a:rPr lang="fr-FR" dirty="0"/>
              <a:t>(`Table`, `Nombre de données`)</a:t>
            </a:r>
          </a:p>
          <a:p>
            <a:r>
              <a:rPr lang="fr-FR" dirty="0"/>
              <a:t>SELECT 'Bien', COUNT(</a:t>
            </a:r>
            <a:r>
              <a:rPr lang="fr-FR" dirty="0" err="1"/>
              <a:t>Id_bien</a:t>
            </a:r>
            <a:r>
              <a:rPr lang="fr-FR" dirty="0"/>
              <a:t>) FROM Bien</a:t>
            </a:r>
          </a:p>
          <a:p>
            <a:r>
              <a:rPr lang="fr-FR" dirty="0"/>
              <a:t>UNION ALL</a:t>
            </a:r>
          </a:p>
          <a:p>
            <a:r>
              <a:rPr lang="fr-FR" dirty="0"/>
              <a:t>SELECT '</a:t>
            </a:r>
            <a:r>
              <a:rPr lang="fr-FR" dirty="0" err="1"/>
              <a:t>referentiel_geographique</a:t>
            </a:r>
            <a:r>
              <a:rPr lang="fr-FR" dirty="0"/>
              <a:t>', COUNT(</a:t>
            </a:r>
            <a:r>
              <a:rPr lang="fr-FR" dirty="0" err="1"/>
              <a:t>id_codedep_codecommune</a:t>
            </a:r>
            <a:r>
              <a:rPr lang="fr-FR" dirty="0"/>
              <a:t>) FROM </a:t>
            </a:r>
            <a:r>
              <a:rPr lang="fr-FR" dirty="0" err="1"/>
              <a:t>referentiel_geographique</a:t>
            </a:r>
            <a:endParaRPr lang="fr-FR" dirty="0"/>
          </a:p>
          <a:p>
            <a:r>
              <a:rPr lang="fr-FR" dirty="0"/>
              <a:t>UNION ALL</a:t>
            </a:r>
          </a:p>
          <a:p>
            <a:r>
              <a:rPr lang="fr-FR" dirty="0"/>
              <a:t>SELECT '</a:t>
            </a:r>
            <a:r>
              <a:rPr lang="fr-FR" dirty="0" err="1"/>
              <a:t>Ref_region</a:t>
            </a:r>
            <a:r>
              <a:rPr lang="fr-FR" dirty="0"/>
              <a:t>', COUNT(</a:t>
            </a:r>
            <a:r>
              <a:rPr lang="fr-FR" dirty="0" err="1"/>
              <a:t>dep_code</a:t>
            </a:r>
            <a:r>
              <a:rPr lang="fr-FR" dirty="0"/>
              <a:t>) FROM </a:t>
            </a:r>
            <a:r>
              <a:rPr lang="fr-FR" dirty="0" err="1"/>
              <a:t>Ref_region</a:t>
            </a:r>
            <a:endParaRPr lang="fr-FR" dirty="0"/>
          </a:p>
          <a:p>
            <a:r>
              <a:rPr lang="fr-FR" dirty="0"/>
              <a:t>UNION ALL</a:t>
            </a:r>
          </a:p>
          <a:p>
            <a:r>
              <a:rPr lang="fr-FR" dirty="0"/>
              <a:t>SELECT 'Vente', COUNT(</a:t>
            </a:r>
            <a:r>
              <a:rPr lang="fr-FR" dirty="0" err="1"/>
              <a:t>Id_vente</a:t>
            </a:r>
            <a:r>
              <a:rPr lang="fr-FR" dirty="0"/>
              <a:t>) FROM Vente;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9454CE-95CF-41C3-0E5E-E3D31D5E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13" y="3659585"/>
            <a:ext cx="3784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2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>
          <a:extLst>
            <a:ext uri="{FF2B5EF4-FFF2-40B4-BE49-F238E27FC236}">
              <a16:creationId xmlns:a16="http://schemas.microsoft.com/office/drawing/2014/main" id="{7ABA501B-491A-9A55-B334-7BCF327D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>
            <a:extLst>
              <a:ext uri="{FF2B5EF4-FFF2-40B4-BE49-F238E27FC236}">
                <a16:creationId xmlns:a16="http://schemas.microsoft.com/office/drawing/2014/main" id="{E9AF59BB-C670-4B31-1923-685EAAA9A85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>
            <a:extLst>
              <a:ext uri="{FF2B5EF4-FFF2-40B4-BE49-F238E27FC236}">
                <a16:creationId xmlns:a16="http://schemas.microsoft.com/office/drawing/2014/main" id="{E88563C2-51C4-A9CD-A328-79E8940AAB76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>
            <a:extLst>
              <a:ext uri="{FF2B5EF4-FFF2-40B4-BE49-F238E27FC236}">
                <a16:creationId xmlns:a16="http://schemas.microsoft.com/office/drawing/2014/main" id="{BF3A40D8-C243-D043-CAAB-A7FF4D62D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Annexes des requêtes SQL et résultats</a:t>
            </a:r>
            <a:endParaRPr dirty="0"/>
          </a:p>
        </p:txBody>
      </p:sp>
      <p:sp>
        <p:nvSpPr>
          <p:cNvPr id="333" name="Google Shape;333;p41" descr="Hexagone de couleur foncée unie au milieu d’accentuation d’image">
            <a:extLst>
              <a:ext uri="{FF2B5EF4-FFF2-40B4-BE49-F238E27FC236}">
                <a16:creationId xmlns:a16="http://schemas.microsoft.com/office/drawing/2014/main" id="{054D1D00-64CA-7DAD-D1AA-BD1BD0AA108C}"/>
              </a:ext>
            </a:extLst>
          </p:cNvPr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>
            <a:extLst>
              <a:ext uri="{FF2B5EF4-FFF2-40B4-BE49-F238E27FC236}">
                <a16:creationId xmlns:a16="http://schemas.microsoft.com/office/drawing/2014/main" id="{B797A4D8-E3E3-7DAD-6C3F-A936C80AD5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66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1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total d’appartements vendus au 1er semestre 2020.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C3B7CC-B79D-24ED-711C-F662CE134AC2}"/>
              </a:ext>
            </a:extLst>
          </p:cNvPr>
          <p:cNvSpPr txBox="1"/>
          <p:nvPr/>
        </p:nvSpPr>
        <p:spPr>
          <a:xfrm>
            <a:off x="938893" y="2179061"/>
            <a:ext cx="28711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Id_vente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Vente_d_appartement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Vente v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'Appartement';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2344F5F-4D53-0423-855F-6FA2ACDE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2" y="2369117"/>
            <a:ext cx="147320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CC1B8A4-CDB3-A6A7-83D7-F9A0363A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04CEB654-3E4A-371E-3AFD-6C64EB327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352714"/>
            <a:ext cx="7611992" cy="790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2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ventes d’appartement par région pour le 1er semestre 2020.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EB2F8064-2119-2C9C-D850-24F7165AC74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B2585BB-3812-1648-E965-2BFC609C3D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B3C767-D180-A935-2384-E726426174B5}"/>
              </a:ext>
            </a:extLst>
          </p:cNvPr>
          <p:cNvSpPr txBox="1"/>
          <p:nvPr/>
        </p:nvSpPr>
        <p:spPr>
          <a:xfrm>
            <a:off x="710293" y="1611766"/>
            <a:ext cx="45774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Vente_d_appartement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Region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Ref_region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rreg.dep_code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Vente v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DESC;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5E3F68-2BD8-39C2-202B-46DF4FCE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13" y="1088232"/>
            <a:ext cx="3759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Projet : </a:t>
            </a:r>
            <a:r>
              <a:rPr lang="fr" dirty="0" err="1"/>
              <a:t>DATAImmo</a:t>
            </a: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Objectifs :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fr-FR" dirty="0"/>
              <a:t>Prévoir les prix </a:t>
            </a:r>
            <a:endParaRPr lang="fr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fr-FR" dirty="0"/>
              <a:t>Se démarquer </a:t>
            </a:r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EFB30077-F589-B206-FEF6-1E1906FE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9A6E30C-D312-A1B9-0332-2AD3C8ACE4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3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 des ventes d’appartements par le nombre de pièces.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A22686B6-5D77-5A59-612E-F37C140F6B2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527BAFD4-6170-5CCC-C05A-59967DFD34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D5C33C-C8DD-C2F9-0EF5-9BECAE88D8BE}"/>
              </a:ext>
            </a:extLst>
          </p:cNvPr>
          <p:cNvSpPr txBox="1"/>
          <p:nvPr/>
        </p:nvSpPr>
        <p:spPr>
          <a:xfrm>
            <a:off x="536122" y="1835258"/>
            <a:ext cx="45774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round(count(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 31378 * 100, 2) AS 'Pourcentage des ventes',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'Nombre de pièces'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round(count(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 31378 * 100, 2) DESC;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DC2FE0-78E0-E1CA-34E2-E36DB6BD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564" y="1371599"/>
            <a:ext cx="330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93350D5-0346-5666-8A9C-49F5362E1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70C42BB7-B37C-69BE-9B2C-A4CA6D8328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4 </a:t>
            </a:r>
            <a:r>
              <a:rPr lang="fr" b="0" dirty="0"/>
              <a:t>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départements où le prix du mètre carré est le plus élevé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11947FED-870B-C214-0E2E-4958E84AAA6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2AFF6DEF-CD7F-6BFE-4932-819AED1B0F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16C0AF-C095-FFE8-430B-63C4778456F4}"/>
              </a:ext>
            </a:extLst>
          </p:cNvPr>
          <p:cNvSpPr txBox="1"/>
          <p:nvPr/>
        </p:nvSpPr>
        <p:spPr>
          <a:xfrm>
            <a:off x="481693" y="1773010"/>
            <a:ext cx="45774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rreg.dep_nom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round(AVG(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'Prix au m2'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Bien b 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Vente v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Ref_region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rreg.dep_code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rreg.dep_nom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AVG(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F4D636-CE91-745C-E6F3-A465C031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057" y="1773010"/>
            <a:ext cx="2133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32A1A6A0-62EB-41EC-DB29-57631EE4E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600D75E-ECC0-DA73-6B68-6DCD160B4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-FR" sz="2700" b="0" dirty="0"/>
              <a:t>Requête 5 </a:t>
            </a:r>
            <a:r>
              <a:rPr lang="fr-FR" b="0" dirty="0"/>
              <a:t>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 moyen du mètre carré d’une maison en Île-de-France.</a:t>
            </a:r>
            <a:r>
              <a:rPr lang="fr-FR" sz="1050" dirty="0">
                <a:effectLst/>
              </a:rPr>
              <a:t> </a:t>
            </a:r>
            <a:endParaRPr lang="fr-FR"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2E81E6A9-06A3-0835-CA76-621B65AA701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0C3D93E4-4FA0-2116-465D-911A7AF2DE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2D8CAB-11C5-4053-3F6A-7D8A02104119}"/>
              </a:ext>
            </a:extLst>
          </p:cNvPr>
          <p:cNvSpPr txBox="1"/>
          <p:nvPr/>
        </p:nvSpPr>
        <p:spPr>
          <a:xfrm>
            <a:off x="568779" y="1449845"/>
            <a:ext cx="45774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'Prix au m2 d une maison en Ile de France'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'Prix au m2 d une maison en Ile de France'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Ref_region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rreg.dep_code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'Ile-de-France'</a:t>
            </a: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'Maison';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AD6A42-EBA0-1B33-86F8-5C2C6DC7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93" y="2571750"/>
            <a:ext cx="2806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BEEE952-39D2-92E5-F784-57FFEA211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06C6D814-AC27-EC1F-65FB-5DF17B401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6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appartements les plus chers avec la région et le nombre de mètres carrés.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E41DD35-FD12-E197-C79F-881D2BB81D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2ED1FB4B-85E3-5EFE-7B60-2179F9B2A5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F7F7B3-AFCC-56DB-E395-43A486C474F1}"/>
              </a:ext>
            </a:extLst>
          </p:cNvPr>
          <p:cNvSpPr txBox="1"/>
          <p:nvPr/>
        </p:nvSpPr>
        <p:spPr>
          <a:xfrm>
            <a:off x="481694" y="1783101"/>
            <a:ext cx="45774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'Prix',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'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'Nombre de m2'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Bien b 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Vente v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Ref_region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rreg.dep_code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5B7238-9FD3-D2DF-AF36-DB65B3C4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28" y="1783101"/>
            <a:ext cx="3886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26E9566-2560-5DE2-5876-25BC30A4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CB32D1C-37A1-1F93-5763-597798BFB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-FR" sz="2700" b="0" dirty="0"/>
              <a:t>Requête 7 </a:t>
            </a:r>
            <a:r>
              <a:rPr lang="fr-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Taux d’évolution du nombre de ventes entre le premier et le second trimestre de 2020.</a:t>
            </a:r>
            <a:endParaRPr lang="fr-FR"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4219BAA8-5357-665A-8E0A-54B60C18C2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37522B-D240-F9A9-1892-540F60421E10}"/>
              </a:ext>
            </a:extLst>
          </p:cNvPr>
          <p:cNvSpPr txBox="1"/>
          <p:nvPr/>
        </p:nvSpPr>
        <p:spPr>
          <a:xfrm>
            <a:off x="710293" y="1364755"/>
            <a:ext cx="45774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(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((SELECT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Vente v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'2020-04-01' and '2020-06-30')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(SELECT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Vente v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'2020-01-01' and '2020-03-31'))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(SELECT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Vente v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'2020-01-01' and '2020-03-31')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100 ) 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AS 'Taux d évolution'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A1E22C-E614-AF0B-D966-DCC50E614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972" y="2474070"/>
            <a:ext cx="1676400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30FDC468-732D-722F-D3EF-C8C41AAC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625F6A3A-6F14-3951-86C5-E1E95A653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8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classement des régions par rapport au prix au mètre carré des appartements de plus de 4 pièces.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BF1CAFA6-779B-8597-137E-17278F49401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2C7C2C80-BD86-0C88-0EF4-89D4090A09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A87CEE-0271-26E9-4E5F-F9D40EA99365}"/>
              </a:ext>
            </a:extLst>
          </p:cNvPr>
          <p:cNvSpPr txBox="1"/>
          <p:nvPr/>
        </p:nvSpPr>
        <p:spPr>
          <a:xfrm>
            <a:off x="568779" y="1449845"/>
            <a:ext cx="45774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'Région', round(AVG(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'Prix au m2'</a:t>
            </a:r>
          </a:p>
          <a:p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Vente v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Ref_region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rreg.dep_code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4 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rreg.reg_nom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AVG(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95087E-8771-9F3D-7F4E-E09FE14B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79" y="1346766"/>
            <a:ext cx="2781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F0B45CF1-D68E-82FF-1398-C1037504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BF65FD1-A7A2-B464-5939-28BC1C86C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9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communes ayant eu au moins 50 ventes au 1er trimestre.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4CCCD41-7F6B-54E7-F3D8-306679CED7A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7C167C0-3ECC-A896-D539-8B2E665E6A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9BE5D8-CCCA-C0D4-DF81-5760C971E9DE}"/>
              </a:ext>
            </a:extLst>
          </p:cNvPr>
          <p:cNvSpPr txBox="1"/>
          <p:nvPr/>
        </p:nvSpPr>
        <p:spPr>
          <a:xfrm>
            <a:off x="389008" y="1880732"/>
            <a:ext cx="45774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Communes, count(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'Nombre de vente'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Vente v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'2020-01-01' and '2020-03-31'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 50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DESC;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64D0CC-8E67-1BC6-70F3-1CE1BD5D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72"/>
          <a:stretch/>
        </p:blipFill>
        <p:spPr>
          <a:xfrm>
            <a:off x="4572000" y="1643742"/>
            <a:ext cx="2275139" cy="27867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6D8D70D-65E2-8AA5-777B-90351B5D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56" r="24177"/>
          <a:stretch/>
        </p:blipFill>
        <p:spPr>
          <a:xfrm>
            <a:off x="6747936" y="1634672"/>
            <a:ext cx="1809441" cy="295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1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CE150BE-99A8-A9AC-6631-715378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8DB66EF-4DB4-07EE-EB80-E2E32933E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10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Différence en pourcentage du prix au mètre carré entre un appartement de 2 pièces et un appartement de 3 pièces.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B8B4D52C-D0CD-8C51-912F-53B5FA070F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009825E-4457-229E-4058-F99803D8D5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459E99-6D71-8466-B8B8-A87935A5F33E}"/>
              </a:ext>
            </a:extLst>
          </p:cNvPr>
          <p:cNvSpPr txBox="1"/>
          <p:nvPr/>
        </p:nvSpPr>
        <p:spPr>
          <a:xfrm>
            <a:off x="389008" y="1458684"/>
            <a:ext cx="39108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((SELECT AVG(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LEFT JOIN Bien b ON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3)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(SELECT AVG(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LEFT JOIN Bien b ON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2))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(SELECT AVG(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LEFT JOIN Bien b ON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2)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100, 2)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AS 'Différence de valeur au m2 entre T2 et T3 en %'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Vente </a:t>
            </a:r>
          </a:p>
          <a:p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LIMIT 1;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D0E7E5-B467-C59D-78DC-79CA0AD1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29" y="2485677"/>
            <a:ext cx="3708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75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C85D1642-1D16-90D0-448A-8FC5F819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97184738-AB86-8E81-1B6B-A8CBE62D3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37026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11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moyennes de valeurs foncières pour le top 3 des communes des départements 6, 13, 33, 59 et 69.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E7A04EED-7C88-5DC2-CC28-E52F5D5E2A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13B5FC-FAD7-F7EB-856D-E0AF0C9245E5}"/>
              </a:ext>
            </a:extLst>
          </p:cNvPr>
          <p:cNvSpPr txBox="1"/>
          <p:nvPr/>
        </p:nvSpPr>
        <p:spPr>
          <a:xfrm>
            <a:off x="590551" y="1400298"/>
            <a:ext cx="332830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Communes,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valeur_moy_fonciere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code_departement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r>
              <a:rPr lang="fr-FR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Communes,    AVG(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valeur_moy_fonciere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ROW_NUMBER() OVER(</a:t>
            </a: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PARTITION BY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AVG(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DESC) </a:t>
            </a: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AS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Top_dep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</a:t>
            </a:r>
          </a:p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JOIN Bien b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IN(6,13,33,59,69)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rgeo.dep_code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Top_dep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3</a:t>
            </a:r>
          </a:p>
          <a:p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491B5F-0E7C-8F95-1650-AF1AC950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832" y="1114879"/>
            <a:ext cx="5003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5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F75425C7-D2B7-BC15-B2A0-8BA9A64AE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954021EE-C962-4184-0A0E-51E0AEA54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7263649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r>
              <a:rPr lang="fr" sz="2700" b="0" dirty="0"/>
              <a:t>Requête 12 </a:t>
            </a:r>
            <a:r>
              <a:rPr lang="fr" b="0" dirty="0"/>
              <a:t>: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20 communes avec le plus de transactions pour 1000 habitants pour les communes qui dépassent les 10 000 habitants.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F1FD91-FB24-79D6-AF59-779223AB1F21}"/>
              </a:ext>
            </a:extLst>
          </p:cNvPr>
          <p:cNvSpPr txBox="1"/>
          <p:nvPr/>
        </p:nvSpPr>
        <p:spPr>
          <a:xfrm>
            <a:off x="389008" y="1634106"/>
            <a:ext cx="450956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Communes, 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ROUND(COUNT(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 AVG(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rgeo.population_totale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/1000),2) AS 'Nombre de vente pour 1000 habitants'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referentiel_geographique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Bien b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rgeo.id_codedep_codecommune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 JOIN Vente v ON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rgeo.population_totale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10000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rgeo.com_nom_maj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COUNT(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)/ AVG(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rgeo.population_totale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/1000) DESC</a:t>
            </a:r>
            <a:endParaRPr lang="fr-F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20;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8F405F-9F37-EEF8-94B4-4F304728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61" r="3891"/>
          <a:stretch/>
        </p:blipFill>
        <p:spPr>
          <a:xfrm>
            <a:off x="5083629" y="1383507"/>
            <a:ext cx="36713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BB62D530-80B8-D545-58C5-4C65238B8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904417"/>
              </p:ext>
            </p:extLst>
          </p:nvPr>
        </p:nvGraphicFramePr>
        <p:xfrm>
          <a:off x="557784" y="1143000"/>
          <a:ext cx="7900416" cy="3419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Liste des transactions immobilières 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Liste des communes avec avec différentes informations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Recensement de la population</a:t>
            </a: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113E1850-E0DC-FD38-5F64-4B4AEF5EBD5C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155780"/>
          <a:ext cx="7886700" cy="1690777"/>
        </p:xfrm>
        <a:graphic>
          <a:graphicData uri="http://schemas.openxmlformats.org/drawingml/2006/table">
            <a:tbl>
              <a:tblPr/>
              <a:tblGrid>
                <a:gridCol w="1458499">
                  <a:extLst>
                    <a:ext uri="{9D8B030D-6E8A-4147-A177-3AD203B41FA5}">
                      <a16:colId xmlns:a16="http://schemas.microsoft.com/office/drawing/2014/main" val="1026237582"/>
                    </a:ext>
                  </a:extLst>
                </a:gridCol>
                <a:gridCol w="2625299">
                  <a:extLst>
                    <a:ext uri="{9D8B030D-6E8A-4147-A177-3AD203B41FA5}">
                      <a16:colId xmlns:a16="http://schemas.microsoft.com/office/drawing/2014/main" val="2304980853"/>
                    </a:ext>
                  </a:extLst>
                </a:gridCol>
                <a:gridCol w="453755">
                  <a:extLst>
                    <a:ext uri="{9D8B030D-6E8A-4147-A177-3AD203B41FA5}">
                      <a16:colId xmlns:a16="http://schemas.microsoft.com/office/drawing/2014/main" val="773506003"/>
                    </a:ext>
                  </a:extLst>
                </a:gridCol>
                <a:gridCol w="626615">
                  <a:extLst>
                    <a:ext uri="{9D8B030D-6E8A-4147-A177-3AD203B41FA5}">
                      <a16:colId xmlns:a16="http://schemas.microsoft.com/office/drawing/2014/main" val="881098605"/>
                    </a:ext>
                  </a:extLst>
                </a:gridCol>
                <a:gridCol w="810277">
                  <a:extLst>
                    <a:ext uri="{9D8B030D-6E8A-4147-A177-3AD203B41FA5}">
                      <a16:colId xmlns:a16="http://schemas.microsoft.com/office/drawing/2014/main" val="921187117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4245017008"/>
                    </a:ext>
                  </a:extLst>
                </a:gridCol>
                <a:gridCol w="939922">
                  <a:extLst>
                    <a:ext uri="{9D8B030D-6E8A-4147-A177-3AD203B41FA5}">
                      <a16:colId xmlns:a16="http://schemas.microsoft.com/office/drawing/2014/main" val="3554100469"/>
                    </a:ext>
                  </a:extLst>
                </a:gridCol>
              </a:tblGrid>
              <a:tr h="172859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SIGNIFICATION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LONGUEUR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NATURE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REGLE DE GESTION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REGLE DE CALCUL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75418"/>
                  </a:ext>
                </a:extLst>
              </a:tr>
              <a:tr h="1620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id_codedep_codecommune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de la commune (dep+com)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charvar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Concaténation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84055"/>
                  </a:ext>
                </a:extLst>
              </a:tr>
              <a:tr h="1620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Code_postal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postal de la commune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charvar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Elémentaire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51624"/>
                  </a:ext>
                </a:extLst>
              </a:tr>
              <a:tr h="1701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dep_code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du département 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charvar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Elémentaire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93914"/>
                  </a:ext>
                </a:extLst>
              </a:tr>
              <a:tr h="170158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com_nom_maj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 du département 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charvar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Elémentaire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84538"/>
                  </a:ext>
                </a:extLst>
              </a:tr>
              <a:tr h="691437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population_totale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d'habitant total dans la commune 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Elémentaire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population municipale + population comptée à part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8835"/>
                  </a:ext>
                </a:extLst>
              </a:tr>
              <a:tr h="162055"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population_municipale</a:t>
                      </a:r>
                    </a:p>
                  </a:txBody>
                  <a:tcPr marL="8103" marR="8103" marT="810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d'habitant (hors population compté à part)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Elementaire</a:t>
                      </a:r>
                    </a:p>
                  </a:txBody>
                  <a:tcPr marL="8103" marR="8103" marT="81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null 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03" marR="8103" marT="81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9999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A34AFF20-81A7-997E-D7B7-A18BCE22A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07C00EE-6FBB-5E08-15A5-8EC0D45084AD}"/>
              </a:ext>
            </a:extLst>
          </p:cNvPr>
          <p:cNvSpPr/>
          <p:nvPr/>
        </p:nvSpPr>
        <p:spPr>
          <a:xfrm>
            <a:off x="664032" y="2571750"/>
            <a:ext cx="1534886" cy="148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Google Shape;303;p38">
            <a:extLst>
              <a:ext uri="{FF2B5EF4-FFF2-40B4-BE49-F238E27FC236}">
                <a16:creationId xmlns:a16="http://schemas.microsoft.com/office/drawing/2014/main" id="{6E7E2A92-6B49-6DA6-07F1-954FCF215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7" y="156771"/>
            <a:ext cx="5500163" cy="6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Le schéma relationnel normalisé</a:t>
            </a:r>
            <a:endParaRPr b="0" dirty="0"/>
          </a:p>
        </p:txBody>
      </p:sp>
      <p:sp>
        <p:nvSpPr>
          <p:cNvPr id="306" name="Google Shape;306;p38">
            <a:extLst>
              <a:ext uri="{FF2B5EF4-FFF2-40B4-BE49-F238E27FC236}">
                <a16:creationId xmlns:a16="http://schemas.microsoft.com/office/drawing/2014/main" id="{4125CA2B-65A3-6A76-A10A-9724DDF6FC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205E81D-B42F-75CE-1F7B-3B30DAF72861}"/>
              </a:ext>
            </a:extLst>
          </p:cNvPr>
          <p:cNvGrpSpPr/>
          <p:nvPr/>
        </p:nvGrpSpPr>
        <p:grpSpPr>
          <a:xfrm>
            <a:off x="1242613" y="696603"/>
            <a:ext cx="1469573" cy="1709397"/>
            <a:chOff x="1502229" y="1276622"/>
            <a:chExt cx="1469573" cy="1709397"/>
          </a:xfrm>
        </p:grpSpPr>
        <p:pic>
          <p:nvPicPr>
            <p:cNvPr id="4" name="Graphique 3" descr="Scène en banlieue avec un remplissage uni">
              <a:extLst>
                <a:ext uri="{FF2B5EF4-FFF2-40B4-BE49-F238E27FC236}">
                  <a16:creationId xmlns:a16="http://schemas.microsoft.com/office/drawing/2014/main" id="{47DF4B11-0033-2B32-B672-D1607E14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2229" y="1276622"/>
              <a:ext cx="1469573" cy="1469573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5BC47D6-4D13-02C3-8018-2C750E32E293}"/>
                </a:ext>
              </a:extLst>
            </p:cNvPr>
            <p:cNvSpPr txBox="1"/>
            <p:nvPr/>
          </p:nvSpPr>
          <p:spPr>
            <a:xfrm>
              <a:off x="1894613" y="261668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00" b="1" dirty="0">
                  <a:solidFill>
                    <a:srgbClr val="00B050"/>
                  </a:solidFill>
                </a:rPr>
                <a:t>Bien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C2E723F-E293-F547-4BC9-15E28CE31FDD}"/>
              </a:ext>
            </a:extLst>
          </p:cNvPr>
          <p:cNvGrpSpPr/>
          <p:nvPr/>
        </p:nvGrpSpPr>
        <p:grpSpPr>
          <a:xfrm>
            <a:off x="1503034" y="3461317"/>
            <a:ext cx="914400" cy="1125285"/>
            <a:chOff x="1779815" y="3299529"/>
            <a:chExt cx="914400" cy="1125285"/>
          </a:xfrm>
        </p:grpSpPr>
        <p:pic>
          <p:nvPicPr>
            <p:cNvPr id="10" name="Graphique 9" descr="Transférer avec un remplissage uni">
              <a:extLst>
                <a:ext uri="{FF2B5EF4-FFF2-40B4-BE49-F238E27FC236}">
                  <a16:creationId xmlns:a16="http://schemas.microsoft.com/office/drawing/2014/main" id="{39FC202A-AF9E-E6AE-A60B-61A627B6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79815" y="3299529"/>
              <a:ext cx="914400" cy="91440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71CD464-741F-82B2-B03D-A65CF156D815}"/>
                </a:ext>
              </a:extLst>
            </p:cNvPr>
            <p:cNvSpPr txBox="1"/>
            <p:nvPr/>
          </p:nvSpPr>
          <p:spPr>
            <a:xfrm>
              <a:off x="1894613" y="4086260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Vente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9BD7C4E-9CD0-619C-4C1B-A69C31B42DA8}"/>
              </a:ext>
            </a:extLst>
          </p:cNvPr>
          <p:cNvGrpSpPr/>
          <p:nvPr/>
        </p:nvGrpSpPr>
        <p:grpSpPr>
          <a:xfrm>
            <a:off x="6083470" y="786491"/>
            <a:ext cx="1469573" cy="1371600"/>
            <a:chOff x="3978728" y="1520905"/>
            <a:chExt cx="1469573" cy="1371600"/>
          </a:xfrm>
        </p:grpSpPr>
        <p:pic>
          <p:nvPicPr>
            <p:cNvPr id="6" name="Graphique 5" descr="Ville avec un remplissage uni">
              <a:extLst>
                <a:ext uri="{FF2B5EF4-FFF2-40B4-BE49-F238E27FC236}">
                  <a16:creationId xmlns:a16="http://schemas.microsoft.com/office/drawing/2014/main" id="{9F5BA88D-4E50-B6C6-0539-C35703E48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56315" y="1520905"/>
              <a:ext cx="914400" cy="914400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C9E8605-33C9-897D-3B80-F51B524E6B18}"/>
                </a:ext>
              </a:extLst>
            </p:cNvPr>
            <p:cNvSpPr txBox="1"/>
            <p:nvPr/>
          </p:nvSpPr>
          <p:spPr>
            <a:xfrm>
              <a:off x="3978728" y="2369285"/>
              <a:ext cx="1469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chemeClr val="accent1">
                      <a:lumMod val="50000"/>
                      <a:lumOff val="50000"/>
                    </a:schemeClr>
                  </a:solidFill>
                </a:rPr>
                <a:t>Référentiel géographique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3A712F-1B2C-8986-8084-9DB31450C0A7}"/>
              </a:ext>
            </a:extLst>
          </p:cNvPr>
          <p:cNvGrpSpPr/>
          <p:nvPr/>
        </p:nvGrpSpPr>
        <p:grpSpPr>
          <a:xfrm>
            <a:off x="6359158" y="3395514"/>
            <a:ext cx="1128835" cy="1191088"/>
            <a:chOff x="6348010" y="1444705"/>
            <a:chExt cx="1128835" cy="1144488"/>
          </a:xfrm>
        </p:grpSpPr>
        <p:pic>
          <p:nvPicPr>
            <p:cNvPr id="8" name="Graphique 7" descr="Carte avec repère avec un remplissage uni">
              <a:extLst>
                <a:ext uri="{FF2B5EF4-FFF2-40B4-BE49-F238E27FC236}">
                  <a16:creationId xmlns:a16="http://schemas.microsoft.com/office/drawing/2014/main" id="{C30695C9-AFE1-09DF-F105-ED0889E0A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55228" y="1444705"/>
              <a:ext cx="914400" cy="914400"/>
            </a:xfrm>
            <a:prstGeom prst="rect">
              <a:avLst/>
            </a:prstGeom>
          </p:spPr>
        </p:pic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3EC9B91-816F-6B9D-BECB-0F7B0AFE1C39}"/>
                </a:ext>
              </a:extLst>
            </p:cNvPr>
            <p:cNvSpPr txBox="1"/>
            <p:nvPr/>
          </p:nvSpPr>
          <p:spPr>
            <a:xfrm>
              <a:off x="6348010" y="228141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1">
                      <a:lumMod val="75000"/>
                      <a:lumOff val="25000"/>
                    </a:schemeClr>
                  </a:solidFill>
                </a:rPr>
                <a:t>Réf Région</a:t>
              </a:r>
            </a:p>
          </p:txBody>
        </p:sp>
      </p:grpSp>
      <p:sp>
        <p:nvSpPr>
          <p:cNvPr id="28" name="Flèche vers la gauche 27">
            <a:extLst>
              <a:ext uri="{FF2B5EF4-FFF2-40B4-BE49-F238E27FC236}">
                <a16:creationId xmlns:a16="http://schemas.microsoft.com/office/drawing/2014/main" id="{1620ECDE-870C-4EE3-1200-39C494EC6D9A}"/>
              </a:ext>
            </a:extLst>
          </p:cNvPr>
          <p:cNvSpPr/>
          <p:nvPr/>
        </p:nvSpPr>
        <p:spPr>
          <a:xfrm>
            <a:off x="3060530" y="1289692"/>
            <a:ext cx="2861295" cy="52322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code commune </a:t>
            </a:r>
          </a:p>
        </p:txBody>
      </p:sp>
      <p:sp>
        <p:nvSpPr>
          <p:cNvPr id="31" name="Flèche vers le bas 30">
            <a:extLst>
              <a:ext uri="{FF2B5EF4-FFF2-40B4-BE49-F238E27FC236}">
                <a16:creationId xmlns:a16="http://schemas.microsoft.com/office/drawing/2014/main" id="{EE290153-D2C9-2259-89FA-466CBC6A6A35}"/>
              </a:ext>
            </a:extLst>
          </p:cNvPr>
          <p:cNvSpPr/>
          <p:nvPr/>
        </p:nvSpPr>
        <p:spPr>
          <a:xfrm>
            <a:off x="930474" y="2482755"/>
            <a:ext cx="2010318" cy="97856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Identifiant du bien</a:t>
            </a:r>
          </a:p>
        </p:txBody>
      </p:sp>
      <p:sp>
        <p:nvSpPr>
          <p:cNvPr id="32" name="Flèche vers le haut 31">
            <a:extLst>
              <a:ext uri="{FF2B5EF4-FFF2-40B4-BE49-F238E27FC236}">
                <a16:creationId xmlns:a16="http://schemas.microsoft.com/office/drawing/2014/main" id="{D3DABD68-524E-36E4-EB77-1441AD64BC42}"/>
              </a:ext>
            </a:extLst>
          </p:cNvPr>
          <p:cNvSpPr/>
          <p:nvPr/>
        </p:nvSpPr>
        <p:spPr>
          <a:xfrm>
            <a:off x="5959666" y="2405662"/>
            <a:ext cx="1865786" cy="97856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Code du département </a:t>
            </a:r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23B7FD47-DB7C-B0E4-61BD-000F99BD0B1C}"/>
              </a:ext>
            </a:extLst>
          </p:cNvPr>
          <p:cNvSpPr/>
          <p:nvPr/>
        </p:nvSpPr>
        <p:spPr>
          <a:xfrm>
            <a:off x="6743961" y="4478820"/>
            <a:ext cx="2171437" cy="6633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/>
              <a:t>* Représente une relation de un à plusieurs</a:t>
            </a:r>
          </a:p>
        </p:txBody>
      </p:sp>
    </p:spTree>
    <p:extLst>
      <p:ext uri="{BB962C8B-B14F-4D97-AF65-F5344CB8AC3E}">
        <p14:creationId xmlns:p14="http://schemas.microsoft.com/office/powerpoint/2010/main" val="60288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368408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</a:t>
            </a:r>
            <a:br>
              <a:rPr lang="fr" b="0" dirty="0"/>
            </a:br>
            <a:r>
              <a:rPr lang="fr" b="0" dirty="0"/>
              <a:t>tables créées et les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80A528-45FB-2A9A-DAF9-CAF98DD9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86" y="1432005"/>
            <a:ext cx="2260600" cy="2768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403BAC-DBDF-029F-E4C2-B3B64E46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469" y="2099925"/>
            <a:ext cx="4356759" cy="1432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br>
              <a:rPr lang="fr" b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fr" sz="1800" b="0" dirty="0">
                <a:latin typeface="Calibri"/>
                <a:ea typeface="Calibri"/>
                <a:cs typeface="Calibri"/>
                <a:sym typeface="Calibri"/>
              </a:rPr>
              <a:t>(Détails en annexes)</a:t>
            </a:r>
            <a:endParaRPr dirty="0"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34A9FF3C-F8E0-F513-2D9D-DA9F171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que 7" descr="Podium avec un remplissage uni">
            <a:extLst>
              <a:ext uri="{FF2B5EF4-FFF2-40B4-BE49-F238E27FC236}">
                <a16:creationId xmlns:a16="http://schemas.microsoft.com/office/drawing/2014/main" id="{865330A1-6436-E42D-6A38-A63B84928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7224" y="1020940"/>
            <a:ext cx="4653644" cy="3638007"/>
          </a:xfrm>
          <a:prstGeom prst="rect">
            <a:avLst/>
          </a:prstGeom>
        </p:spPr>
      </p:pic>
      <p:sp>
        <p:nvSpPr>
          <p:cNvPr id="9" name="Google Shape;312;p39">
            <a:extLst>
              <a:ext uri="{FF2B5EF4-FFF2-40B4-BE49-F238E27FC236}">
                <a16:creationId xmlns:a16="http://schemas.microsoft.com/office/drawing/2014/main" id="{3D3E505B-1D06-3DF9-ABA4-8B058161372F}"/>
              </a:ext>
            </a:extLst>
          </p:cNvPr>
          <p:cNvSpPr txBox="1">
            <a:spLocks/>
          </p:cNvSpPr>
          <p:nvPr/>
        </p:nvSpPr>
        <p:spPr>
          <a:xfrm>
            <a:off x="389008" y="457200"/>
            <a:ext cx="8023472" cy="46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100000"/>
            </a:pPr>
            <a:r>
              <a:rPr lang="fr-FR" b="0" dirty="0"/>
              <a:t>Les ventes d’appartement au premier semestre </a:t>
            </a:r>
            <a:r>
              <a:rPr lang="fr-FR" sz="2100" b="0" dirty="0"/>
              <a:t>(requêtes 1 et 2)</a:t>
            </a:r>
            <a:endParaRPr lang="fr-FR" b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BC840E-878C-AA29-E73A-007C7A80A543}"/>
              </a:ext>
            </a:extLst>
          </p:cNvPr>
          <p:cNvSpPr txBox="1"/>
          <p:nvPr/>
        </p:nvSpPr>
        <p:spPr>
          <a:xfrm>
            <a:off x="3785617" y="3225359"/>
            <a:ext cx="132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Ile de France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13 995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5F9DDA1-9A4A-3096-DD69-2F36741D65E1}"/>
              </a:ext>
            </a:extLst>
          </p:cNvPr>
          <p:cNvSpPr txBox="1"/>
          <p:nvPr/>
        </p:nvSpPr>
        <p:spPr>
          <a:xfrm>
            <a:off x="2457561" y="3500032"/>
            <a:ext cx="13280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Provence Alpes – Côte d’Azure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3649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C1DA20-C53E-404D-6E85-57E2953D508A}"/>
              </a:ext>
            </a:extLst>
          </p:cNvPr>
          <p:cNvSpPr txBox="1"/>
          <p:nvPr/>
        </p:nvSpPr>
        <p:spPr>
          <a:xfrm>
            <a:off x="5035295" y="3801196"/>
            <a:ext cx="1421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Auvergne – Rhône-Alpes - 3 253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C4F957-8A7F-84A9-298D-A41D6657CED4}"/>
              </a:ext>
            </a:extLst>
          </p:cNvPr>
          <p:cNvSpPr txBox="1"/>
          <p:nvPr/>
        </p:nvSpPr>
        <p:spPr>
          <a:xfrm>
            <a:off x="2532888" y="4334835"/>
            <a:ext cx="38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31 378 appartements vendus.</a:t>
            </a:r>
          </a:p>
        </p:txBody>
      </p:sp>
    </p:spTree>
    <p:extLst>
      <p:ext uri="{BB962C8B-B14F-4D97-AF65-F5344CB8AC3E}">
        <p14:creationId xmlns:p14="http://schemas.microsoft.com/office/powerpoint/2010/main" val="29837043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2502</Words>
  <Application>Microsoft Macintosh PowerPoint</Application>
  <PresentationFormat>Affichage à l'écran (16:9)</PresentationFormat>
  <Paragraphs>341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Calibri</vt:lpstr>
      <vt:lpstr>Arial Black</vt:lpstr>
      <vt:lpstr>Arial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 tables créées et les données chargées</vt:lpstr>
      <vt:lpstr>Requêtes SQL et résultats (Détails en annexes)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Annexes </vt:lpstr>
      <vt:lpstr>Annexe 1 : Le schéma relationnel normalisé</vt:lpstr>
      <vt:lpstr>Annexe 2 : Les requêtes ou screenshot qui permettent de démontrer le bon chargement des données</vt:lpstr>
      <vt:lpstr>Annexes des requêtes SQL et résultats</vt:lpstr>
      <vt:lpstr>Requête 1 : Nombre total d’appartements vendus au 1er semestre 2020.</vt:lpstr>
      <vt:lpstr>Requête 2 : Le nombre de ventes d’appartement par région pour le 1er semestre 2020.</vt:lpstr>
      <vt:lpstr>Requête 3 : Proportion des ventes d’appartements par le nombre de pièces.</vt:lpstr>
      <vt:lpstr>Requête 4 : Liste des 10 départements où le prix du mètre carré est le plus élevé.</vt:lpstr>
      <vt:lpstr>Requête 5 : Prix moyen du mètre carré d’une maison en Île-de-France. </vt:lpstr>
      <vt:lpstr>Requête 6 : Liste des 10 appartements les plus chers avec la région et le nombre de mètres carrés.</vt:lpstr>
      <vt:lpstr>Requête 7 : Taux d’évolution du nombre de ventes entre le premier et le second trimestre de 2020.</vt:lpstr>
      <vt:lpstr>Requête 8 : Le classement des régions par rapport au prix au mètre carré des appartements de plus de 4 pièces.</vt:lpstr>
      <vt:lpstr>Requête 9 : Liste des communes ayant eu au moins 50 ventes au 1er trimestre.</vt:lpstr>
      <vt:lpstr>Requête 10 : Différence en pourcentage du prix au mètre carré entre un appartement de 2 pièces et un appartement de 3 pièces.</vt:lpstr>
      <vt:lpstr>Requête 11 : Les moyennes de valeurs foncières pour le top 3 des communes des départements 6, 13, 33, 59 et 69.</vt:lpstr>
      <vt:lpstr>Requête 12 : Les 20 communes avec le plus de transactions pour 1000 habitants pour les communes qui dépassent les 10 000 habitants.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Charles Claeyman</cp:lastModifiedBy>
  <cp:revision>8</cp:revision>
  <dcterms:modified xsi:type="dcterms:W3CDTF">2025-02-18T07:47:48Z</dcterms:modified>
</cp:coreProperties>
</file>