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7"/>
    <p:restoredTop sz="94741"/>
  </p:normalViewPr>
  <p:slideViewPr>
    <p:cSldViewPr snapToGrid="0">
      <p:cViewPr varScale="1">
        <p:scale>
          <a:sx n="96" d="100"/>
          <a:sy n="96" d="100"/>
        </p:scale>
        <p:origin x="1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Nombre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30-BB4B-9D84-B93C394F7C5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78-864B-9D6A-532F6B5EC8BA}"/>
              </c:ext>
            </c:extLst>
          </c:dPt>
          <c:dLbls>
            <c:dLbl>
              <c:idx val="0"/>
              <c:layout>
                <c:manualLayout>
                  <c:x val="0.11801159246585315"/>
                  <c:y val="-0.1964518881227632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830-BB4B-9D84-B93C394F7C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Feuil1!$A$2:$A$3</c:f>
              <c:strCache>
                <c:ptCount val="2"/>
                <c:pt idx="0">
                  <c:v>Homme</c:v>
                </c:pt>
                <c:pt idx="1">
                  <c:v>Femme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30-BB4B-9D84-B93C394F7C57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39E907-BCF6-1E45-9FAF-B0567C3177E9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B686F32-31A9-8747-9156-2AFC1112FD98}">
      <dgm:prSet phldrT="[Texte]"/>
      <dgm:spPr/>
      <dgm:t>
        <a:bodyPr/>
        <a:lstStyle/>
        <a:p>
          <a:r>
            <a:rPr lang="fr-FR" dirty="0"/>
            <a:t>Suppression</a:t>
          </a:r>
        </a:p>
      </dgm:t>
    </dgm:pt>
    <dgm:pt modelId="{05EA414A-C243-FC49-9FD2-5632FBB3F639}" type="parTrans" cxnId="{F2FDBA72-2816-9344-9BA9-C17420108904}">
      <dgm:prSet/>
      <dgm:spPr/>
      <dgm:t>
        <a:bodyPr/>
        <a:lstStyle/>
        <a:p>
          <a:endParaRPr lang="fr-FR"/>
        </a:p>
      </dgm:t>
    </dgm:pt>
    <dgm:pt modelId="{377E7B63-5596-C948-806B-E2EF97B6671C}" type="sibTrans" cxnId="{F2FDBA72-2816-9344-9BA9-C17420108904}">
      <dgm:prSet/>
      <dgm:spPr/>
      <dgm:t>
        <a:bodyPr/>
        <a:lstStyle/>
        <a:p>
          <a:endParaRPr lang="fr-FR"/>
        </a:p>
      </dgm:t>
    </dgm:pt>
    <dgm:pt modelId="{B0D534A1-6593-8C47-B29F-44F8198E10DA}">
      <dgm:prSet phldrT="[Texte]"/>
      <dgm:spPr/>
      <dgm:t>
        <a:bodyPr/>
        <a:lstStyle/>
        <a:p>
          <a:r>
            <a:rPr lang="fr-FR" dirty="0"/>
            <a:t>Noms &amp; Prénoms</a:t>
          </a:r>
        </a:p>
      </dgm:t>
    </dgm:pt>
    <dgm:pt modelId="{0C5E5F6D-E2E9-8247-86BF-94561DD46F9F}" type="parTrans" cxnId="{9F1BDE43-F4ED-0C41-8EEC-F50561893275}">
      <dgm:prSet/>
      <dgm:spPr/>
      <dgm:t>
        <a:bodyPr/>
        <a:lstStyle/>
        <a:p>
          <a:endParaRPr lang="fr-FR"/>
        </a:p>
      </dgm:t>
    </dgm:pt>
    <dgm:pt modelId="{4276A54A-FE4A-164E-932A-DA6C9A8B55FC}" type="sibTrans" cxnId="{9F1BDE43-F4ED-0C41-8EEC-F50561893275}">
      <dgm:prSet/>
      <dgm:spPr/>
      <dgm:t>
        <a:bodyPr/>
        <a:lstStyle/>
        <a:p>
          <a:endParaRPr lang="fr-FR"/>
        </a:p>
      </dgm:t>
    </dgm:pt>
    <dgm:pt modelId="{D45EF377-9ECD-1045-A33B-52E707A06DAA}">
      <dgm:prSet phldrT="[Texte]"/>
      <dgm:spPr/>
      <dgm:t>
        <a:bodyPr/>
        <a:lstStyle/>
        <a:p>
          <a:r>
            <a:rPr lang="fr-FR" dirty="0" err="1"/>
            <a:t>Id_Salarié</a:t>
          </a:r>
          <a:endParaRPr lang="fr-FR" dirty="0"/>
        </a:p>
      </dgm:t>
    </dgm:pt>
    <dgm:pt modelId="{8E14935A-62F9-7143-8918-BD98C15E4496}" type="parTrans" cxnId="{E2340F49-84EA-8949-A0FC-F1C10545058A}">
      <dgm:prSet/>
      <dgm:spPr/>
      <dgm:t>
        <a:bodyPr/>
        <a:lstStyle/>
        <a:p>
          <a:endParaRPr lang="fr-FR"/>
        </a:p>
      </dgm:t>
    </dgm:pt>
    <dgm:pt modelId="{91DABD8D-3D2E-A340-8304-28F2DC2F66C5}" type="sibTrans" cxnId="{E2340F49-84EA-8949-A0FC-F1C10545058A}">
      <dgm:prSet/>
      <dgm:spPr/>
      <dgm:t>
        <a:bodyPr/>
        <a:lstStyle/>
        <a:p>
          <a:endParaRPr lang="fr-FR"/>
        </a:p>
      </dgm:t>
    </dgm:pt>
    <dgm:pt modelId="{3E719408-BA4C-E14A-94D8-546FF098AC12}">
      <dgm:prSet phldrT="[Texte]"/>
      <dgm:spPr/>
      <dgm:t>
        <a:bodyPr/>
        <a:lstStyle/>
        <a:p>
          <a:r>
            <a:rPr lang="fr-FR" dirty="0"/>
            <a:t>Transformation</a:t>
          </a:r>
        </a:p>
      </dgm:t>
    </dgm:pt>
    <dgm:pt modelId="{63B95CF1-0375-BC4D-9EC7-EDFCD3D23A54}" type="parTrans" cxnId="{EE89D4E0-2BEB-534A-826D-D12A758FCF01}">
      <dgm:prSet/>
      <dgm:spPr/>
      <dgm:t>
        <a:bodyPr/>
        <a:lstStyle/>
        <a:p>
          <a:endParaRPr lang="fr-FR"/>
        </a:p>
      </dgm:t>
    </dgm:pt>
    <dgm:pt modelId="{BD3C8A1C-45EF-5F44-B4EC-BF83F248410E}" type="sibTrans" cxnId="{EE89D4E0-2BEB-534A-826D-D12A758FCF01}">
      <dgm:prSet/>
      <dgm:spPr/>
      <dgm:t>
        <a:bodyPr/>
        <a:lstStyle/>
        <a:p>
          <a:endParaRPr lang="fr-FR"/>
        </a:p>
      </dgm:t>
    </dgm:pt>
    <dgm:pt modelId="{55E5AC61-3A58-014D-BB0C-3B1B73CEB57D}">
      <dgm:prSet phldrT="[Texte]"/>
      <dgm:spPr/>
      <dgm:t>
        <a:bodyPr/>
        <a:lstStyle/>
        <a:p>
          <a:r>
            <a:rPr lang="fr-FR" dirty="0"/>
            <a:t>Dates de naissance</a:t>
          </a:r>
        </a:p>
      </dgm:t>
    </dgm:pt>
    <dgm:pt modelId="{7F4BA7FB-D74B-D842-9DF2-B87F2DCF1687}" type="parTrans" cxnId="{BF7E93AE-8C32-2742-BF68-7A32F2B9E41F}">
      <dgm:prSet/>
      <dgm:spPr/>
      <dgm:t>
        <a:bodyPr/>
        <a:lstStyle/>
        <a:p>
          <a:endParaRPr lang="fr-FR"/>
        </a:p>
      </dgm:t>
    </dgm:pt>
    <dgm:pt modelId="{9A1FCD57-7284-5F41-9545-45005D9D9F46}" type="sibTrans" cxnId="{BF7E93AE-8C32-2742-BF68-7A32F2B9E41F}">
      <dgm:prSet/>
      <dgm:spPr/>
      <dgm:t>
        <a:bodyPr/>
        <a:lstStyle/>
        <a:p>
          <a:endParaRPr lang="fr-FR"/>
        </a:p>
      </dgm:t>
    </dgm:pt>
    <dgm:pt modelId="{B3CDB74D-28EB-CD44-8107-16D96F7E7B28}">
      <dgm:prSet phldrT="[Texte]"/>
      <dgm:spPr/>
      <dgm:t>
        <a:bodyPr/>
        <a:lstStyle/>
        <a:p>
          <a:r>
            <a:rPr lang="fr-FR" dirty="0"/>
            <a:t>Etat civil, enfants, téléphone</a:t>
          </a:r>
        </a:p>
      </dgm:t>
    </dgm:pt>
    <dgm:pt modelId="{61AF294F-850A-3645-9BA1-D01ED906495A}" type="parTrans" cxnId="{0AC24AA1-B77C-FB49-902A-1025D43BCCA6}">
      <dgm:prSet/>
      <dgm:spPr/>
      <dgm:t>
        <a:bodyPr/>
        <a:lstStyle/>
        <a:p>
          <a:endParaRPr lang="fr-FR"/>
        </a:p>
      </dgm:t>
    </dgm:pt>
    <dgm:pt modelId="{EC51CC64-6822-9843-91A0-9C8B05ECD99F}" type="sibTrans" cxnId="{0AC24AA1-B77C-FB49-902A-1025D43BCCA6}">
      <dgm:prSet/>
      <dgm:spPr/>
      <dgm:t>
        <a:bodyPr/>
        <a:lstStyle/>
        <a:p>
          <a:endParaRPr lang="fr-FR"/>
        </a:p>
      </dgm:t>
    </dgm:pt>
    <dgm:pt modelId="{24BF79B7-30DD-7341-A02E-770AAE824A2E}" type="pres">
      <dgm:prSet presAssocID="{2E39E907-BCF6-1E45-9FAF-B0567C3177E9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53F8C17-B9CA-1247-8E1F-580FEB40FE88}" type="pres">
      <dgm:prSet presAssocID="{7B686F32-31A9-8747-9156-2AFC1112FD98}" presName="horFlow" presStyleCnt="0"/>
      <dgm:spPr/>
    </dgm:pt>
    <dgm:pt modelId="{C4B1A9E1-0B22-8144-BF1D-06C831F6D28D}" type="pres">
      <dgm:prSet presAssocID="{7B686F32-31A9-8747-9156-2AFC1112FD98}" presName="bigChev" presStyleLbl="node1" presStyleIdx="0" presStyleCnt="2"/>
      <dgm:spPr/>
    </dgm:pt>
    <dgm:pt modelId="{D1435491-385F-A042-BD00-7C1671523AB7}" type="pres">
      <dgm:prSet presAssocID="{0C5E5F6D-E2E9-8247-86BF-94561DD46F9F}" presName="parTrans" presStyleCnt="0"/>
      <dgm:spPr/>
    </dgm:pt>
    <dgm:pt modelId="{BA1B510A-11C3-5C40-83A3-56B5F3C607E2}" type="pres">
      <dgm:prSet presAssocID="{B0D534A1-6593-8C47-B29F-44F8198E10DA}" presName="node" presStyleLbl="alignAccFollowNode1" presStyleIdx="0" presStyleCnt="4">
        <dgm:presLayoutVars>
          <dgm:bulletEnabled val="1"/>
        </dgm:presLayoutVars>
      </dgm:prSet>
      <dgm:spPr/>
    </dgm:pt>
    <dgm:pt modelId="{049D8930-A3F6-6F46-A2D7-10FC042C7BC4}" type="pres">
      <dgm:prSet presAssocID="{4276A54A-FE4A-164E-932A-DA6C9A8B55FC}" presName="sibTrans" presStyleCnt="0"/>
      <dgm:spPr/>
    </dgm:pt>
    <dgm:pt modelId="{3D85D94C-6AC1-D949-B9BF-10B68090600F}" type="pres">
      <dgm:prSet presAssocID="{D45EF377-9ECD-1045-A33B-52E707A06DAA}" presName="node" presStyleLbl="alignAccFollowNode1" presStyleIdx="1" presStyleCnt="4">
        <dgm:presLayoutVars>
          <dgm:bulletEnabled val="1"/>
        </dgm:presLayoutVars>
      </dgm:prSet>
      <dgm:spPr/>
    </dgm:pt>
    <dgm:pt modelId="{3A7235D7-5DD0-744D-9FBA-7EB14BC82D6F}" type="pres">
      <dgm:prSet presAssocID="{91DABD8D-3D2E-A340-8304-28F2DC2F66C5}" presName="sibTrans" presStyleCnt="0"/>
      <dgm:spPr/>
    </dgm:pt>
    <dgm:pt modelId="{FB666514-30D9-D84E-9A7B-21F717E6EABA}" type="pres">
      <dgm:prSet presAssocID="{B3CDB74D-28EB-CD44-8107-16D96F7E7B28}" presName="node" presStyleLbl="alignAccFollowNode1" presStyleIdx="2" presStyleCnt="4">
        <dgm:presLayoutVars>
          <dgm:bulletEnabled val="1"/>
        </dgm:presLayoutVars>
      </dgm:prSet>
      <dgm:spPr/>
    </dgm:pt>
    <dgm:pt modelId="{BF6795B4-9E26-FE4B-9A6F-9A4841BE96A4}" type="pres">
      <dgm:prSet presAssocID="{7B686F32-31A9-8747-9156-2AFC1112FD98}" presName="vSp" presStyleCnt="0"/>
      <dgm:spPr/>
    </dgm:pt>
    <dgm:pt modelId="{981CCE6A-2B64-194B-AC12-0B50E2CD5CFD}" type="pres">
      <dgm:prSet presAssocID="{3E719408-BA4C-E14A-94D8-546FF098AC12}" presName="horFlow" presStyleCnt="0"/>
      <dgm:spPr/>
    </dgm:pt>
    <dgm:pt modelId="{A34C84A3-CA88-EF43-9601-B16CE83FCBE8}" type="pres">
      <dgm:prSet presAssocID="{3E719408-BA4C-E14A-94D8-546FF098AC12}" presName="bigChev" presStyleLbl="node1" presStyleIdx="1" presStyleCnt="2"/>
      <dgm:spPr/>
    </dgm:pt>
    <dgm:pt modelId="{C876581F-76B1-B446-9567-8F0A6DFA20B0}" type="pres">
      <dgm:prSet presAssocID="{7F4BA7FB-D74B-D842-9DF2-B87F2DCF1687}" presName="parTrans" presStyleCnt="0"/>
      <dgm:spPr/>
    </dgm:pt>
    <dgm:pt modelId="{F8C9DE8F-A278-5A40-A9E9-6D87765B45E5}" type="pres">
      <dgm:prSet presAssocID="{55E5AC61-3A58-014D-BB0C-3B1B73CEB57D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CFA9861B-C8F7-9C41-B7B7-7A9BA9E9BB54}" type="presOf" srcId="{7B686F32-31A9-8747-9156-2AFC1112FD98}" destId="{C4B1A9E1-0B22-8144-BF1D-06C831F6D28D}" srcOrd="0" destOrd="0" presId="urn:microsoft.com/office/officeart/2005/8/layout/lProcess3"/>
    <dgm:cxn modelId="{E1706D1E-0E8E-9142-8DA0-0F620474F825}" type="presOf" srcId="{55E5AC61-3A58-014D-BB0C-3B1B73CEB57D}" destId="{F8C9DE8F-A278-5A40-A9E9-6D87765B45E5}" srcOrd="0" destOrd="0" presId="urn:microsoft.com/office/officeart/2005/8/layout/lProcess3"/>
    <dgm:cxn modelId="{9F1BDE43-F4ED-0C41-8EEC-F50561893275}" srcId="{7B686F32-31A9-8747-9156-2AFC1112FD98}" destId="{B0D534A1-6593-8C47-B29F-44F8198E10DA}" srcOrd="0" destOrd="0" parTransId="{0C5E5F6D-E2E9-8247-86BF-94561DD46F9F}" sibTransId="{4276A54A-FE4A-164E-932A-DA6C9A8B55FC}"/>
    <dgm:cxn modelId="{E2340F49-84EA-8949-A0FC-F1C10545058A}" srcId="{7B686F32-31A9-8747-9156-2AFC1112FD98}" destId="{D45EF377-9ECD-1045-A33B-52E707A06DAA}" srcOrd="1" destOrd="0" parTransId="{8E14935A-62F9-7143-8918-BD98C15E4496}" sibTransId="{91DABD8D-3D2E-A340-8304-28F2DC2F66C5}"/>
    <dgm:cxn modelId="{1B2F9257-6C39-6E46-B81D-F3234D8EB9A0}" type="presOf" srcId="{3E719408-BA4C-E14A-94D8-546FF098AC12}" destId="{A34C84A3-CA88-EF43-9601-B16CE83FCBE8}" srcOrd="0" destOrd="0" presId="urn:microsoft.com/office/officeart/2005/8/layout/lProcess3"/>
    <dgm:cxn modelId="{790D8161-F9E2-AE4B-BDAA-5E883870CE47}" type="presOf" srcId="{B3CDB74D-28EB-CD44-8107-16D96F7E7B28}" destId="{FB666514-30D9-D84E-9A7B-21F717E6EABA}" srcOrd="0" destOrd="0" presId="urn:microsoft.com/office/officeart/2005/8/layout/lProcess3"/>
    <dgm:cxn modelId="{C27AC764-F64B-E645-9CE3-7D925C74E485}" type="presOf" srcId="{B0D534A1-6593-8C47-B29F-44F8198E10DA}" destId="{BA1B510A-11C3-5C40-83A3-56B5F3C607E2}" srcOrd="0" destOrd="0" presId="urn:microsoft.com/office/officeart/2005/8/layout/lProcess3"/>
    <dgm:cxn modelId="{F2FDBA72-2816-9344-9BA9-C17420108904}" srcId="{2E39E907-BCF6-1E45-9FAF-B0567C3177E9}" destId="{7B686F32-31A9-8747-9156-2AFC1112FD98}" srcOrd="0" destOrd="0" parTransId="{05EA414A-C243-FC49-9FD2-5632FBB3F639}" sibTransId="{377E7B63-5596-C948-806B-E2EF97B6671C}"/>
    <dgm:cxn modelId="{0AC24AA1-B77C-FB49-902A-1025D43BCCA6}" srcId="{7B686F32-31A9-8747-9156-2AFC1112FD98}" destId="{B3CDB74D-28EB-CD44-8107-16D96F7E7B28}" srcOrd="2" destOrd="0" parTransId="{61AF294F-850A-3645-9BA1-D01ED906495A}" sibTransId="{EC51CC64-6822-9843-91A0-9C8B05ECD99F}"/>
    <dgm:cxn modelId="{BF7E93AE-8C32-2742-BF68-7A32F2B9E41F}" srcId="{3E719408-BA4C-E14A-94D8-546FF098AC12}" destId="{55E5AC61-3A58-014D-BB0C-3B1B73CEB57D}" srcOrd="0" destOrd="0" parTransId="{7F4BA7FB-D74B-D842-9DF2-B87F2DCF1687}" sibTransId="{9A1FCD57-7284-5F41-9545-45005D9D9F46}"/>
    <dgm:cxn modelId="{D30FC9CD-409B-BB47-AD73-4690CB0E7739}" type="presOf" srcId="{2E39E907-BCF6-1E45-9FAF-B0567C3177E9}" destId="{24BF79B7-30DD-7341-A02E-770AAE824A2E}" srcOrd="0" destOrd="0" presId="urn:microsoft.com/office/officeart/2005/8/layout/lProcess3"/>
    <dgm:cxn modelId="{EE89D4E0-2BEB-534A-826D-D12A758FCF01}" srcId="{2E39E907-BCF6-1E45-9FAF-B0567C3177E9}" destId="{3E719408-BA4C-E14A-94D8-546FF098AC12}" srcOrd="1" destOrd="0" parTransId="{63B95CF1-0375-BC4D-9EC7-EDFCD3D23A54}" sibTransId="{BD3C8A1C-45EF-5F44-B4EC-BF83F248410E}"/>
    <dgm:cxn modelId="{13B370FB-595B-574D-BFE9-94A250177093}" type="presOf" srcId="{D45EF377-9ECD-1045-A33B-52E707A06DAA}" destId="{3D85D94C-6AC1-D949-B9BF-10B68090600F}" srcOrd="0" destOrd="0" presId="urn:microsoft.com/office/officeart/2005/8/layout/lProcess3"/>
    <dgm:cxn modelId="{AD6BBBB8-119F-864C-AFB4-A3BB5590329F}" type="presParOf" srcId="{24BF79B7-30DD-7341-A02E-770AAE824A2E}" destId="{653F8C17-B9CA-1247-8E1F-580FEB40FE88}" srcOrd="0" destOrd="0" presId="urn:microsoft.com/office/officeart/2005/8/layout/lProcess3"/>
    <dgm:cxn modelId="{6FD62A6E-C0C9-B043-9B1A-4C99F65DDE0E}" type="presParOf" srcId="{653F8C17-B9CA-1247-8E1F-580FEB40FE88}" destId="{C4B1A9E1-0B22-8144-BF1D-06C831F6D28D}" srcOrd="0" destOrd="0" presId="urn:microsoft.com/office/officeart/2005/8/layout/lProcess3"/>
    <dgm:cxn modelId="{82482E36-B66C-5E40-8D8C-1B1A1316EB3D}" type="presParOf" srcId="{653F8C17-B9CA-1247-8E1F-580FEB40FE88}" destId="{D1435491-385F-A042-BD00-7C1671523AB7}" srcOrd="1" destOrd="0" presId="urn:microsoft.com/office/officeart/2005/8/layout/lProcess3"/>
    <dgm:cxn modelId="{EC7F3BA8-7951-EB4A-82F5-595D2358C579}" type="presParOf" srcId="{653F8C17-B9CA-1247-8E1F-580FEB40FE88}" destId="{BA1B510A-11C3-5C40-83A3-56B5F3C607E2}" srcOrd="2" destOrd="0" presId="urn:microsoft.com/office/officeart/2005/8/layout/lProcess3"/>
    <dgm:cxn modelId="{B9D63F6F-A5FF-CF41-AC0D-B33023137AF4}" type="presParOf" srcId="{653F8C17-B9CA-1247-8E1F-580FEB40FE88}" destId="{049D8930-A3F6-6F46-A2D7-10FC042C7BC4}" srcOrd="3" destOrd="0" presId="urn:microsoft.com/office/officeart/2005/8/layout/lProcess3"/>
    <dgm:cxn modelId="{1D2D78D7-6F50-C049-B2E0-16F386E8CCC8}" type="presParOf" srcId="{653F8C17-B9CA-1247-8E1F-580FEB40FE88}" destId="{3D85D94C-6AC1-D949-B9BF-10B68090600F}" srcOrd="4" destOrd="0" presId="urn:microsoft.com/office/officeart/2005/8/layout/lProcess3"/>
    <dgm:cxn modelId="{68F0A6F6-8D75-6441-B34E-B6267F5AB17C}" type="presParOf" srcId="{653F8C17-B9CA-1247-8E1F-580FEB40FE88}" destId="{3A7235D7-5DD0-744D-9FBA-7EB14BC82D6F}" srcOrd="5" destOrd="0" presId="urn:microsoft.com/office/officeart/2005/8/layout/lProcess3"/>
    <dgm:cxn modelId="{0662C2D4-A42D-9749-939D-83B5A1B5BCD2}" type="presParOf" srcId="{653F8C17-B9CA-1247-8E1F-580FEB40FE88}" destId="{FB666514-30D9-D84E-9A7B-21F717E6EABA}" srcOrd="6" destOrd="0" presId="urn:microsoft.com/office/officeart/2005/8/layout/lProcess3"/>
    <dgm:cxn modelId="{69AF19CC-FB2C-3547-AC57-05586A414FDD}" type="presParOf" srcId="{24BF79B7-30DD-7341-A02E-770AAE824A2E}" destId="{BF6795B4-9E26-FE4B-9A6F-9A4841BE96A4}" srcOrd="1" destOrd="0" presId="urn:microsoft.com/office/officeart/2005/8/layout/lProcess3"/>
    <dgm:cxn modelId="{D582AC00-49C8-6449-9BA0-7E27951E091F}" type="presParOf" srcId="{24BF79B7-30DD-7341-A02E-770AAE824A2E}" destId="{981CCE6A-2B64-194B-AC12-0B50E2CD5CFD}" srcOrd="2" destOrd="0" presId="urn:microsoft.com/office/officeart/2005/8/layout/lProcess3"/>
    <dgm:cxn modelId="{5C2CE98C-44DF-FA4F-B65A-B061FE09BE4F}" type="presParOf" srcId="{981CCE6A-2B64-194B-AC12-0B50E2CD5CFD}" destId="{A34C84A3-CA88-EF43-9601-B16CE83FCBE8}" srcOrd="0" destOrd="0" presId="urn:microsoft.com/office/officeart/2005/8/layout/lProcess3"/>
    <dgm:cxn modelId="{DEBF92DB-8414-A44C-B3FE-0A931793778A}" type="presParOf" srcId="{981CCE6A-2B64-194B-AC12-0B50E2CD5CFD}" destId="{C876581F-76B1-B446-9567-8F0A6DFA20B0}" srcOrd="1" destOrd="0" presId="urn:microsoft.com/office/officeart/2005/8/layout/lProcess3"/>
    <dgm:cxn modelId="{ECD49483-5B48-DA41-A9B3-DC8790CD3024}" type="presParOf" srcId="{981CCE6A-2B64-194B-AC12-0B50E2CD5CFD}" destId="{F8C9DE8F-A278-5A40-A9E9-6D87765B45E5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486077-321F-1D42-BEEF-9BC32208C983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2D1CEFC-1AB2-EC4A-A049-9FA32258B885}">
      <dgm:prSet phldrT="[Texte]"/>
      <dgm:spPr/>
      <dgm:t>
        <a:bodyPr/>
        <a:lstStyle/>
        <a:p>
          <a:r>
            <a:rPr lang="fr-FR" dirty="0"/>
            <a:t>Collecte</a:t>
          </a:r>
        </a:p>
      </dgm:t>
    </dgm:pt>
    <dgm:pt modelId="{0FE0B058-4191-E043-BCA2-533678E26079}" type="parTrans" cxnId="{68DAD6AB-D421-E340-906A-7B44CCE67967}">
      <dgm:prSet/>
      <dgm:spPr/>
      <dgm:t>
        <a:bodyPr/>
        <a:lstStyle/>
        <a:p>
          <a:endParaRPr lang="fr-FR"/>
        </a:p>
      </dgm:t>
    </dgm:pt>
    <dgm:pt modelId="{68735D8A-9056-DF46-81E1-99064861D8A3}" type="sibTrans" cxnId="{68DAD6AB-D421-E340-906A-7B44CCE67967}">
      <dgm:prSet/>
      <dgm:spPr/>
      <dgm:t>
        <a:bodyPr/>
        <a:lstStyle/>
        <a:p>
          <a:endParaRPr lang="fr-FR"/>
        </a:p>
      </dgm:t>
    </dgm:pt>
    <dgm:pt modelId="{E9833402-7D56-7645-BCD1-4683352F471E}">
      <dgm:prSet phldrT="[Texte]"/>
      <dgm:spPr/>
      <dgm:t>
        <a:bodyPr/>
        <a:lstStyle/>
        <a:p>
          <a:r>
            <a:rPr lang="fr-FR" dirty="0"/>
            <a:t>Récupération des données de dispersions des salaires en fonction de la CSP  (INSEE)</a:t>
          </a:r>
        </a:p>
      </dgm:t>
    </dgm:pt>
    <dgm:pt modelId="{EC7C6D20-CBCE-DF4D-9C0F-9CB586048713}" type="parTrans" cxnId="{A404911C-F239-BA4F-A0F2-5627ED339934}">
      <dgm:prSet/>
      <dgm:spPr/>
      <dgm:t>
        <a:bodyPr/>
        <a:lstStyle/>
        <a:p>
          <a:endParaRPr lang="fr-FR"/>
        </a:p>
      </dgm:t>
    </dgm:pt>
    <dgm:pt modelId="{8835B7EF-FB06-CB40-9FFB-FDA3EE60D5D3}" type="sibTrans" cxnId="{A404911C-F239-BA4F-A0F2-5627ED339934}">
      <dgm:prSet/>
      <dgm:spPr/>
      <dgm:t>
        <a:bodyPr/>
        <a:lstStyle/>
        <a:p>
          <a:endParaRPr lang="fr-FR"/>
        </a:p>
      </dgm:t>
    </dgm:pt>
    <dgm:pt modelId="{D6DA0167-40FB-D94C-97FB-C2770CA1A52C}">
      <dgm:prSet phldrT="[Texte]"/>
      <dgm:spPr/>
      <dgm:t>
        <a:bodyPr/>
        <a:lstStyle/>
        <a:p>
          <a:r>
            <a:rPr lang="fr-FR" dirty="0"/>
            <a:t>Fixation des seuils</a:t>
          </a:r>
        </a:p>
      </dgm:t>
    </dgm:pt>
    <dgm:pt modelId="{C52E24D7-7524-0D45-B7F5-A47697193B61}" type="parTrans" cxnId="{414651CD-6F78-C942-8DC4-04CE1551CFC2}">
      <dgm:prSet/>
      <dgm:spPr/>
      <dgm:t>
        <a:bodyPr/>
        <a:lstStyle/>
        <a:p>
          <a:endParaRPr lang="fr-FR"/>
        </a:p>
      </dgm:t>
    </dgm:pt>
    <dgm:pt modelId="{8EC8B44B-25CB-7141-BC42-A5BD91575673}" type="sibTrans" cxnId="{414651CD-6F78-C942-8DC4-04CE1551CFC2}">
      <dgm:prSet/>
      <dgm:spPr/>
      <dgm:t>
        <a:bodyPr/>
        <a:lstStyle/>
        <a:p>
          <a:endParaRPr lang="fr-FR"/>
        </a:p>
      </dgm:t>
    </dgm:pt>
    <dgm:pt modelId="{C50E43B5-36B3-4048-ABF9-BCE7859F99A2}">
      <dgm:prSet phldrT="[Texte]"/>
      <dgm:spPr/>
      <dgm:t>
        <a:bodyPr/>
        <a:lstStyle/>
        <a:p>
          <a:r>
            <a:rPr lang="fr-FR" dirty="0"/>
            <a:t>Employé jusqu’à 2 000 € / mois</a:t>
          </a:r>
        </a:p>
      </dgm:t>
    </dgm:pt>
    <dgm:pt modelId="{DBD3753D-9321-8C48-8A8F-690055215E60}" type="parTrans" cxnId="{92A12A58-9AF0-E848-AEC2-999B4988B405}">
      <dgm:prSet/>
      <dgm:spPr/>
      <dgm:t>
        <a:bodyPr/>
        <a:lstStyle/>
        <a:p>
          <a:endParaRPr lang="fr-FR"/>
        </a:p>
      </dgm:t>
    </dgm:pt>
    <dgm:pt modelId="{0F84AFC5-17EE-5245-AFDC-5DE0B4B8531B}" type="sibTrans" cxnId="{92A12A58-9AF0-E848-AEC2-999B4988B405}">
      <dgm:prSet/>
      <dgm:spPr/>
      <dgm:t>
        <a:bodyPr/>
        <a:lstStyle/>
        <a:p>
          <a:endParaRPr lang="fr-FR"/>
        </a:p>
      </dgm:t>
    </dgm:pt>
    <dgm:pt modelId="{A020D693-A50B-FE4D-B06A-DDEAE33C72B1}">
      <dgm:prSet phldrT="[Texte]"/>
      <dgm:spPr/>
      <dgm:t>
        <a:bodyPr/>
        <a:lstStyle/>
        <a:p>
          <a:r>
            <a:rPr lang="fr-FR" dirty="0"/>
            <a:t>Professions intermédiaires entre 2000 et 2800 € / mois</a:t>
          </a:r>
        </a:p>
      </dgm:t>
    </dgm:pt>
    <dgm:pt modelId="{E96741A0-8894-B442-9EE2-C0115FF5F534}" type="parTrans" cxnId="{1D2014D1-F830-1247-8B79-FDB3140E92C9}">
      <dgm:prSet/>
      <dgm:spPr/>
      <dgm:t>
        <a:bodyPr/>
        <a:lstStyle/>
        <a:p>
          <a:endParaRPr lang="fr-FR"/>
        </a:p>
      </dgm:t>
    </dgm:pt>
    <dgm:pt modelId="{B89EE159-EDE2-6C4C-886C-2D029123EDA3}" type="sibTrans" cxnId="{1D2014D1-F830-1247-8B79-FDB3140E92C9}">
      <dgm:prSet/>
      <dgm:spPr/>
      <dgm:t>
        <a:bodyPr/>
        <a:lstStyle/>
        <a:p>
          <a:endParaRPr lang="fr-FR"/>
        </a:p>
      </dgm:t>
    </dgm:pt>
    <dgm:pt modelId="{6CBC899D-7B06-984B-B47D-41823ABC8A9E}">
      <dgm:prSet phldrT="[Texte]"/>
      <dgm:spPr/>
      <dgm:t>
        <a:bodyPr/>
        <a:lstStyle/>
        <a:p>
          <a:r>
            <a:rPr lang="fr-FR" dirty="0"/>
            <a:t>Cadre au-delà de 2800 € par mois</a:t>
          </a:r>
        </a:p>
      </dgm:t>
    </dgm:pt>
    <dgm:pt modelId="{DDF522CC-E2AA-A849-A002-37E99B4E1CFD}" type="parTrans" cxnId="{7944868C-F9E7-CF41-857A-38A29A9D8553}">
      <dgm:prSet/>
      <dgm:spPr/>
      <dgm:t>
        <a:bodyPr/>
        <a:lstStyle/>
        <a:p>
          <a:endParaRPr lang="fr-FR"/>
        </a:p>
      </dgm:t>
    </dgm:pt>
    <dgm:pt modelId="{4605EDBC-3B41-A844-BC27-09D618613DE3}" type="sibTrans" cxnId="{7944868C-F9E7-CF41-857A-38A29A9D8553}">
      <dgm:prSet/>
      <dgm:spPr/>
      <dgm:t>
        <a:bodyPr/>
        <a:lstStyle/>
        <a:p>
          <a:endParaRPr lang="fr-FR"/>
        </a:p>
      </dgm:t>
    </dgm:pt>
    <dgm:pt modelId="{2AC57AA1-AE9D-1F41-9CC9-5417E9EC7ADA}" type="pres">
      <dgm:prSet presAssocID="{3C486077-321F-1D42-BEEF-9BC32208C983}" presName="rootnode" presStyleCnt="0">
        <dgm:presLayoutVars>
          <dgm:chMax/>
          <dgm:chPref/>
          <dgm:dir/>
          <dgm:animLvl val="lvl"/>
        </dgm:presLayoutVars>
      </dgm:prSet>
      <dgm:spPr/>
    </dgm:pt>
    <dgm:pt modelId="{8511219E-6DD1-934A-A07B-C583785A8F2F}" type="pres">
      <dgm:prSet presAssocID="{52D1CEFC-1AB2-EC4A-A049-9FA32258B885}" presName="composite" presStyleCnt="0"/>
      <dgm:spPr/>
    </dgm:pt>
    <dgm:pt modelId="{E79769EB-F69B-5E4E-AE73-BA59DF3144AB}" type="pres">
      <dgm:prSet presAssocID="{52D1CEFC-1AB2-EC4A-A049-9FA32258B885}" presName="bentUpArrow1" presStyleLbl="alignImgPlace1" presStyleIdx="0" presStyleCnt="1" custLinFactX="-27884" custLinFactNeighborX="-100000" custLinFactNeighborY="16565"/>
      <dgm:spPr/>
    </dgm:pt>
    <dgm:pt modelId="{C3B9F20D-FE6F-774E-B9EA-BC6EFAC9D658}" type="pres">
      <dgm:prSet presAssocID="{52D1CEFC-1AB2-EC4A-A049-9FA32258B885}" presName="ParentText" presStyleLbl="node1" presStyleIdx="0" presStyleCnt="2" custLinFactX="-7232" custLinFactNeighborX="-100000" custLinFactNeighborY="2326">
        <dgm:presLayoutVars>
          <dgm:chMax val="1"/>
          <dgm:chPref val="1"/>
          <dgm:bulletEnabled val="1"/>
        </dgm:presLayoutVars>
      </dgm:prSet>
      <dgm:spPr/>
    </dgm:pt>
    <dgm:pt modelId="{E44F9840-D73A-5142-8C14-87B9EC5F468E}" type="pres">
      <dgm:prSet presAssocID="{52D1CEFC-1AB2-EC4A-A049-9FA32258B885}" presName="ChildText" presStyleLbl="revTx" presStyleIdx="0" presStyleCnt="2" custScaleX="664924" custLinFactX="35564" custLinFactNeighborX="100000" custLinFactNeighborY="-181">
        <dgm:presLayoutVars>
          <dgm:chMax val="0"/>
          <dgm:chPref val="0"/>
          <dgm:bulletEnabled val="1"/>
        </dgm:presLayoutVars>
      </dgm:prSet>
      <dgm:spPr/>
    </dgm:pt>
    <dgm:pt modelId="{DB7EA7DC-4051-B943-AD0C-AD1E7E3AF67F}" type="pres">
      <dgm:prSet presAssocID="{68735D8A-9056-DF46-81E1-99064861D8A3}" presName="sibTrans" presStyleCnt="0"/>
      <dgm:spPr/>
    </dgm:pt>
    <dgm:pt modelId="{4B2560B9-F369-3243-BA1D-4621C2C7A09B}" type="pres">
      <dgm:prSet presAssocID="{D6DA0167-40FB-D94C-97FB-C2770CA1A52C}" presName="composite" presStyleCnt="0"/>
      <dgm:spPr/>
    </dgm:pt>
    <dgm:pt modelId="{474EE9B4-42DB-9244-8EB2-47F4206BD979}" type="pres">
      <dgm:prSet presAssocID="{D6DA0167-40FB-D94C-97FB-C2770CA1A52C}" presName="ParentText" presStyleLbl="node1" presStyleIdx="1" presStyleCnt="2" custLinFactX="-78312" custLinFactNeighborX="-100000" custLinFactNeighborY="4110">
        <dgm:presLayoutVars>
          <dgm:chMax val="1"/>
          <dgm:chPref val="1"/>
          <dgm:bulletEnabled val="1"/>
        </dgm:presLayoutVars>
      </dgm:prSet>
      <dgm:spPr/>
    </dgm:pt>
    <dgm:pt modelId="{EBBAD1A5-4539-6848-A27A-55ACA76CB23F}" type="pres">
      <dgm:prSet presAssocID="{D6DA0167-40FB-D94C-97FB-C2770CA1A52C}" presName="FinalChildText" presStyleLbl="revTx" presStyleIdx="1" presStyleCnt="2" custScaleX="585839" custScaleY="119747" custLinFactNeighborX="3027" custLinFactNeighborY="-1799">
        <dgm:presLayoutVars>
          <dgm:chMax val="0"/>
          <dgm:chPref val="0"/>
          <dgm:bulletEnabled val="1"/>
        </dgm:presLayoutVars>
      </dgm:prSet>
      <dgm:spPr/>
    </dgm:pt>
  </dgm:ptLst>
  <dgm:cxnLst>
    <dgm:cxn modelId="{A404911C-F239-BA4F-A0F2-5627ED339934}" srcId="{52D1CEFC-1AB2-EC4A-A049-9FA32258B885}" destId="{E9833402-7D56-7645-BCD1-4683352F471E}" srcOrd="0" destOrd="0" parTransId="{EC7C6D20-CBCE-DF4D-9C0F-9CB586048713}" sibTransId="{8835B7EF-FB06-CB40-9FFB-FDA3EE60D5D3}"/>
    <dgm:cxn modelId="{BFFFD343-63E1-914A-98B5-077DBB711466}" type="presOf" srcId="{C50E43B5-36B3-4048-ABF9-BCE7859F99A2}" destId="{EBBAD1A5-4539-6848-A27A-55ACA76CB23F}" srcOrd="0" destOrd="0" presId="urn:microsoft.com/office/officeart/2005/8/layout/StepDownProcess"/>
    <dgm:cxn modelId="{92A12A58-9AF0-E848-AEC2-999B4988B405}" srcId="{D6DA0167-40FB-D94C-97FB-C2770CA1A52C}" destId="{C50E43B5-36B3-4048-ABF9-BCE7859F99A2}" srcOrd="0" destOrd="0" parTransId="{DBD3753D-9321-8C48-8A8F-690055215E60}" sibTransId="{0F84AFC5-17EE-5245-AFDC-5DE0B4B8531B}"/>
    <dgm:cxn modelId="{EE254A5E-29B2-4940-BF47-9D4C45C08BD9}" type="presOf" srcId="{3C486077-321F-1D42-BEEF-9BC32208C983}" destId="{2AC57AA1-AE9D-1F41-9CC9-5417E9EC7ADA}" srcOrd="0" destOrd="0" presId="urn:microsoft.com/office/officeart/2005/8/layout/StepDownProcess"/>
    <dgm:cxn modelId="{0369E06B-9795-1F40-8360-A15181C967AC}" type="presOf" srcId="{6CBC899D-7B06-984B-B47D-41823ABC8A9E}" destId="{EBBAD1A5-4539-6848-A27A-55ACA76CB23F}" srcOrd="0" destOrd="2" presId="urn:microsoft.com/office/officeart/2005/8/layout/StepDownProcess"/>
    <dgm:cxn modelId="{C29D708C-BE4A-CC4D-A6F5-DC70A77593A1}" type="presOf" srcId="{E9833402-7D56-7645-BCD1-4683352F471E}" destId="{E44F9840-D73A-5142-8C14-87B9EC5F468E}" srcOrd="0" destOrd="0" presId="urn:microsoft.com/office/officeart/2005/8/layout/StepDownProcess"/>
    <dgm:cxn modelId="{7944868C-F9E7-CF41-857A-38A29A9D8553}" srcId="{D6DA0167-40FB-D94C-97FB-C2770CA1A52C}" destId="{6CBC899D-7B06-984B-B47D-41823ABC8A9E}" srcOrd="2" destOrd="0" parTransId="{DDF522CC-E2AA-A849-A002-37E99B4E1CFD}" sibTransId="{4605EDBC-3B41-A844-BC27-09D618613DE3}"/>
    <dgm:cxn modelId="{68DAD6AB-D421-E340-906A-7B44CCE67967}" srcId="{3C486077-321F-1D42-BEEF-9BC32208C983}" destId="{52D1CEFC-1AB2-EC4A-A049-9FA32258B885}" srcOrd="0" destOrd="0" parTransId="{0FE0B058-4191-E043-BCA2-533678E26079}" sibTransId="{68735D8A-9056-DF46-81E1-99064861D8A3}"/>
    <dgm:cxn modelId="{7991F8BD-847D-C84D-83A7-6C84144BB125}" type="presOf" srcId="{D6DA0167-40FB-D94C-97FB-C2770CA1A52C}" destId="{474EE9B4-42DB-9244-8EB2-47F4206BD979}" srcOrd="0" destOrd="0" presId="urn:microsoft.com/office/officeart/2005/8/layout/StepDownProcess"/>
    <dgm:cxn modelId="{407DEDC7-27D0-4445-9F1E-1B93C61C77B0}" type="presOf" srcId="{A020D693-A50B-FE4D-B06A-DDEAE33C72B1}" destId="{EBBAD1A5-4539-6848-A27A-55ACA76CB23F}" srcOrd="0" destOrd="1" presId="urn:microsoft.com/office/officeart/2005/8/layout/StepDownProcess"/>
    <dgm:cxn modelId="{414651CD-6F78-C942-8DC4-04CE1551CFC2}" srcId="{3C486077-321F-1D42-BEEF-9BC32208C983}" destId="{D6DA0167-40FB-D94C-97FB-C2770CA1A52C}" srcOrd="1" destOrd="0" parTransId="{C52E24D7-7524-0D45-B7F5-A47697193B61}" sibTransId="{8EC8B44B-25CB-7141-BC42-A5BD91575673}"/>
    <dgm:cxn modelId="{1D2014D1-F830-1247-8B79-FDB3140E92C9}" srcId="{D6DA0167-40FB-D94C-97FB-C2770CA1A52C}" destId="{A020D693-A50B-FE4D-B06A-DDEAE33C72B1}" srcOrd="1" destOrd="0" parTransId="{E96741A0-8894-B442-9EE2-C0115FF5F534}" sibTransId="{B89EE159-EDE2-6C4C-886C-2D029123EDA3}"/>
    <dgm:cxn modelId="{9F451DEB-9641-DC48-B0FD-2064560309B6}" type="presOf" srcId="{52D1CEFC-1AB2-EC4A-A049-9FA32258B885}" destId="{C3B9F20D-FE6F-774E-B9EA-BC6EFAC9D658}" srcOrd="0" destOrd="0" presId="urn:microsoft.com/office/officeart/2005/8/layout/StepDownProcess"/>
    <dgm:cxn modelId="{034DF87B-C2B6-504F-823A-4B2DC2E21404}" type="presParOf" srcId="{2AC57AA1-AE9D-1F41-9CC9-5417E9EC7ADA}" destId="{8511219E-6DD1-934A-A07B-C583785A8F2F}" srcOrd="0" destOrd="0" presId="urn:microsoft.com/office/officeart/2005/8/layout/StepDownProcess"/>
    <dgm:cxn modelId="{759C5BE5-277D-DC4A-85BA-B6696B072734}" type="presParOf" srcId="{8511219E-6DD1-934A-A07B-C583785A8F2F}" destId="{E79769EB-F69B-5E4E-AE73-BA59DF3144AB}" srcOrd="0" destOrd="0" presId="urn:microsoft.com/office/officeart/2005/8/layout/StepDownProcess"/>
    <dgm:cxn modelId="{08367BD1-BB39-1442-8510-FB276A094251}" type="presParOf" srcId="{8511219E-6DD1-934A-A07B-C583785A8F2F}" destId="{C3B9F20D-FE6F-774E-B9EA-BC6EFAC9D658}" srcOrd="1" destOrd="0" presId="urn:microsoft.com/office/officeart/2005/8/layout/StepDownProcess"/>
    <dgm:cxn modelId="{6C95900D-13B6-8A4B-A5C8-F5EBF714FDF6}" type="presParOf" srcId="{8511219E-6DD1-934A-A07B-C583785A8F2F}" destId="{E44F9840-D73A-5142-8C14-87B9EC5F468E}" srcOrd="2" destOrd="0" presId="urn:microsoft.com/office/officeart/2005/8/layout/StepDownProcess"/>
    <dgm:cxn modelId="{320450D5-B835-684E-883F-04B4D43903FA}" type="presParOf" srcId="{2AC57AA1-AE9D-1F41-9CC9-5417E9EC7ADA}" destId="{DB7EA7DC-4051-B943-AD0C-AD1E7E3AF67F}" srcOrd="1" destOrd="0" presId="urn:microsoft.com/office/officeart/2005/8/layout/StepDownProcess"/>
    <dgm:cxn modelId="{E42522BB-BCA8-AA47-B6A6-783DC528DEE7}" type="presParOf" srcId="{2AC57AA1-AE9D-1F41-9CC9-5417E9EC7ADA}" destId="{4B2560B9-F369-3243-BA1D-4621C2C7A09B}" srcOrd="2" destOrd="0" presId="urn:microsoft.com/office/officeart/2005/8/layout/StepDownProcess"/>
    <dgm:cxn modelId="{D145D43E-BBF8-4445-9EE8-ECC6BB72F155}" type="presParOf" srcId="{4B2560B9-F369-3243-BA1D-4621C2C7A09B}" destId="{474EE9B4-42DB-9244-8EB2-47F4206BD979}" srcOrd="0" destOrd="0" presId="urn:microsoft.com/office/officeart/2005/8/layout/StepDownProcess"/>
    <dgm:cxn modelId="{E426A22A-07F6-734D-B204-2A2CA89FD2D6}" type="presParOf" srcId="{4B2560B9-F369-3243-BA1D-4621C2C7A09B}" destId="{EBBAD1A5-4539-6848-A27A-55ACA76CB23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1A9E1-0B22-8144-BF1D-06C831F6D28D}">
      <dsp:nvSpPr>
        <dsp:cNvPr id="0" name=""/>
        <dsp:cNvSpPr/>
      </dsp:nvSpPr>
      <dsp:spPr>
        <a:xfrm>
          <a:off x="5978" y="412133"/>
          <a:ext cx="3067022" cy="12268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Suppression</a:t>
          </a:r>
        </a:p>
      </dsp:txBody>
      <dsp:txXfrm>
        <a:off x="619382" y="412133"/>
        <a:ext cx="1840214" cy="1226808"/>
      </dsp:txXfrm>
    </dsp:sp>
    <dsp:sp modelId="{BA1B510A-11C3-5C40-83A3-56B5F3C607E2}">
      <dsp:nvSpPr>
        <dsp:cNvPr id="0" name=""/>
        <dsp:cNvSpPr/>
      </dsp:nvSpPr>
      <dsp:spPr>
        <a:xfrm>
          <a:off x="2674287" y="516412"/>
          <a:ext cx="2545628" cy="101825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Noms &amp; Prénoms</a:t>
          </a:r>
        </a:p>
      </dsp:txBody>
      <dsp:txXfrm>
        <a:off x="3183413" y="516412"/>
        <a:ext cx="1527377" cy="1018251"/>
      </dsp:txXfrm>
    </dsp:sp>
    <dsp:sp modelId="{3D85D94C-6AC1-D949-B9BF-10B68090600F}">
      <dsp:nvSpPr>
        <dsp:cNvPr id="0" name=""/>
        <dsp:cNvSpPr/>
      </dsp:nvSpPr>
      <dsp:spPr>
        <a:xfrm>
          <a:off x="4863527" y="516412"/>
          <a:ext cx="2545628" cy="101825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/>
            <a:t>Id_Salarié</a:t>
          </a:r>
          <a:endParaRPr lang="fr-FR" sz="2400" kern="1200" dirty="0"/>
        </a:p>
      </dsp:txBody>
      <dsp:txXfrm>
        <a:off x="5372653" y="516412"/>
        <a:ext cx="1527377" cy="1018251"/>
      </dsp:txXfrm>
    </dsp:sp>
    <dsp:sp modelId="{FB666514-30D9-D84E-9A7B-21F717E6EABA}">
      <dsp:nvSpPr>
        <dsp:cNvPr id="0" name=""/>
        <dsp:cNvSpPr/>
      </dsp:nvSpPr>
      <dsp:spPr>
        <a:xfrm>
          <a:off x="7052768" y="516412"/>
          <a:ext cx="2545628" cy="101825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Etat civil, enfants, téléphone</a:t>
          </a:r>
        </a:p>
      </dsp:txBody>
      <dsp:txXfrm>
        <a:off x="7561894" y="516412"/>
        <a:ext cx="1527377" cy="1018251"/>
      </dsp:txXfrm>
    </dsp:sp>
    <dsp:sp modelId="{A34C84A3-CA88-EF43-9601-B16CE83FCBE8}">
      <dsp:nvSpPr>
        <dsp:cNvPr id="0" name=""/>
        <dsp:cNvSpPr/>
      </dsp:nvSpPr>
      <dsp:spPr>
        <a:xfrm>
          <a:off x="5978" y="1810695"/>
          <a:ext cx="3067022" cy="12268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Transformation</a:t>
          </a:r>
        </a:p>
      </dsp:txBody>
      <dsp:txXfrm>
        <a:off x="619382" y="1810695"/>
        <a:ext cx="1840214" cy="1226808"/>
      </dsp:txXfrm>
    </dsp:sp>
    <dsp:sp modelId="{F8C9DE8F-A278-5A40-A9E9-6D87765B45E5}">
      <dsp:nvSpPr>
        <dsp:cNvPr id="0" name=""/>
        <dsp:cNvSpPr/>
      </dsp:nvSpPr>
      <dsp:spPr>
        <a:xfrm>
          <a:off x="2674287" y="1914974"/>
          <a:ext cx="2545628" cy="101825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Dates de naissance</a:t>
          </a:r>
        </a:p>
      </dsp:txBody>
      <dsp:txXfrm>
        <a:off x="3183413" y="1914974"/>
        <a:ext cx="1527377" cy="1018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769EB-F69B-5E4E-AE73-BA59DF3144AB}">
      <dsp:nvSpPr>
        <dsp:cNvPr id="0" name=""/>
        <dsp:cNvSpPr/>
      </dsp:nvSpPr>
      <dsp:spPr>
        <a:xfrm rot="5400000">
          <a:off x="1582276" y="1005647"/>
          <a:ext cx="783321" cy="8917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B9F20D-FE6F-774E-B9EA-BC6EFAC9D658}">
      <dsp:nvSpPr>
        <dsp:cNvPr id="0" name=""/>
        <dsp:cNvSpPr/>
      </dsp:nvSpPr>
      <dsp:spPr>
        <a:xfrm>
          <a:off x="1101175" y="29031"/>
          <a:ext cx="1318652" cy="92301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Collecte</a:t>
          </a:r>
        </a:p>
      </dsp:txBody>
      <dsp:txXfrm>
        <a:off x="1146241" y="74097"/>
        <a:ext cx="1228520" cy="832882"/>
      </dsp:txXfrm>
    </dsp:sp>
    <dsp:sp modelId="{E44F9840-D73A-5142-8C14-87B9EC5F468E}">
      <dsp:nvSpPr>
        <dsp:cNvPr id="0" name=""/>
        <dsp:cNvSpPr/>
      </dsp:nvSpPr>
      <dsp:spPr>
        <a:xfrm>
          <a:off x="2425002" y="94242"/>
          <a:ext cx="6377036" cy="746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Récupération des données de dispersions des salaires en fonction de la CSP  (INSEE)</a:t>
          </a:r>
        </a:p>
      </dsp:txBody>
      <dsp:txXfrm>
        <a:off x="2425002" y="94242"/>
        <a:ext cx="6377036" cy="746020"/>
      </dsp:txXfrm>
    </dsp:sp>
    <dsp:sp modelId="{474EE9B4-42DB-9244-8EB2-47F4206BD979}">
      <dsp:nvSpPr>
        <dsp:cNvPr id="0" name=""/>
        <dsp:cNvSpPr/>
      </dsp:nvSpPr>
      <dsp:spPr>
        <a:xfrm>
          <a:off x="2845617" y="1051973"/>
          <a:ext cx="1318652" cy="92301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Fixation des seuils</a:t>
          </a:r>
        </a:p>
      </dsp:txBody>
      <dsp:txXfrm>
        <a:off x="2890683" y="1097039"/>
        <a:ext cx="1228520" cy="832882"/>
      </dsp:txXfrm>
    </dsp:sp>
    <dsp:sp modelId="{EBBAD1A5-4539-6848-A27A-55ACA76CB23F}">
      <dsp:nvSpPr>
        <dsp:cNvPr id="0" name=""/>
        <dsp:cNvSpPr/>
      </dsp:nvSpPr>
      <dsp:spPr>
        <a:xfrm>
          <a:off x="4214867" y="1045362"/>
          <a:ext cx="5618562" cy="893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Employé jusqu’à 2 000 € / mois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Professions intermédiaires entre 2000 et 2800 € / mois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Cadre au-delà de 2800 € par mois</a:t>
          </a:r>
        </a:p>
      </dsp:txBody>
      <dsp:txXfrm>
        <a:off x="4214867" y="1045362"/>
        <a:ext cx="5618562" cy="893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5A4AB8B-0481-C098-4EDC-BD4BE4E039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D07D1E-892A-F7D0-B6C0-FDC0A5F733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DB589-1650-BD4D-A2E3-CC73AE47AA74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91CBB0-C4DC-874C-B2CC-D20B71EF55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876883-1E4C-757A-B87E-8A9B2727F0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DBB9C-D1F0-4743-A70B-8696F12CE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955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1BFEF-8B3D-5D4F-A617-890BF6D6B9E2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B6A65-7253-854A-B4B6-31C37213E4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757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l’aide des données transmises, j’ai pu mettre en avant quelques indicateurs qui permettent de démontrer notre bonne stratégie en matière d’égalité homme-femme et j’ai pu estimer notre score. Je recommande la collecte de la CSP chez nos employés pour améliorer la fiabilité de ce score.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B6A65-7253-854A-B4B6-31C37213E46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297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B6A65-7253-854A-B4B6-31C37213E46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38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 : Ancienneté, distance travail domicile, satisfaction, accident de travail </a:t>
            </a:r>
          </a:p>
          <a:p>
            <a:r>
              <a:rPr lang="fr-FR" dirty="0"/>
              <a:t>2 : Date de naissance, civilité, nombre d’enfant … </a:t>
            </a:r>
          </a:p>
          <a:p>
            <a:r>
              <a:rPr lang="fr-FR" dirty="0"/>
              <a:t>3 rémunération, temps de travail, part variable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B6A65-7253-854A-B4B6-31C37213E46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54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Respect des 5 grands principes du RGPD : Finalité Pertinence, Sécurité, respect des personnes, Durée de conservation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B6A65-7253-854A-B4B6-31C37213E46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290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Indicateur : même médiane de salaire entre homme et femme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B6A65-7253-854A-B4B6-31C37213E46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142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Salaire médian : 6343 hommes / 6227 femmes </a:t>
            </a:r>
          </a:p>
          <a:p>
            <a:r>
              <a:rPr lang="fr-FR" dirty="0"/>
              <a:t>Q3 : 9599 H / 9074 F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B6A65-7253-854A-B4B6-31C37213E46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760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88 est le score moyen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B6A65-7253-854A-B4B6-31C37213E46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94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69D35-4A77-A444-B23F-1A7347F7595D}" type="datetime1">
              <a:rPr lang="fr-FR" smtClean="0"/>
              <a:t>08/04/2025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0089-5ECF-FA4D-A48E-E49A17DECE29}" type="datetime1">
              <a:rPr lang="fr-FR" smtClean="0"/>
              <a:t>08/04/2025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7A3D-19C4-1147-A25D-D0C5D054F6F8}" type="datetime1">
              <a:rPr lang="fr-FR" smtClean="0"/>
              <a:t>08/04/2025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A865-B52E-5546-A055-8294100267C9}" type="datetime1">
              <a:rPr lang="fr-FR" smtClean="0"/>
              <a:t>08/04/2025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AF28F-9DCE-7345-AF09-659C2DCF87E9}" type="datetime1">
              <a:rPr lang="fr-FR" smtClean="0"/>
              <a:t>08/04/2025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E1A8-9341-6240-B54F-C621D074A507}" type="datetime1">
              <a:rPr lang="fr-FR" smtClean="0"/>
              <a:t>08/04/2025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5DC8-9EBF-2843-B0FA-996EDD583C80}" type="datetime1">
              <a:rPr lang="fr-FR" smtClean="0"/>
              <a:t>08/04/2025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C4BB-C87E-754A-B8A0-A626692AE7E1}" type="datetime1">
              <a:rPr lang="fr-FR" smtClean="0"/>
              <a:t>08/04/2025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50E4-0B00-3443-9284-9B4888FE0614}" type="datetime1">
              <a:rPr lang="fr-FR" smtClean="0"/>
              <a:t>08/04/2025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D04-6067-094C-B89C-0BB6EA9D177B}" type="datetime1">
              <a:rPr lang="fr-FR" smtClean="0"/>
              <a:t>08/04/2025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28F5230-A2C7-4D48-93A0-5B0044D8FFD0}" type="datetime1">
              <a:rPr lang="fr-FR" smtClean="0"/>
              <a:t>08/04/2025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93A2-4FBD-7E45-98EC-DBC22CA71463}" type="datetime1">
              <a:rPr lang="fr-FR" smtClean="0"/>
              <a:t>08/04/2025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9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0.svg"/><Relationship Id="rId9" Type="http://schemas.microsoft.com/office/2007/relationships/diagramDrawing" Target="../diagrams/drawin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7BF894-4619-79E8-B708-4320CBEC7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411" y="802298"/>
            <a:ext cx="11084011" cy="2541431"/>
          </a:xfrm>
        </p:spPr>
        <p:txBody>
          <a:bodyPr>
            <a:normAutofit fontScale="90000"/>
          </a:bodyPr>
          <a:lstStyle/>
          <a:p>
            <a:r>
              <a:rPr lang="fr-FR" dirty="0"/>
              <a:t>Analysez des indicateurs de l'égalité femmes/hommes en respect du RGPD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CAF6BA-EA00-0F15-C3F8-712731BA2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r-FR" dirty="0"/>
              <a:t>Projet 8 – Charles CLAEYMAN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AD22B24-CC74-E702-BA32-5C7A8D3C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8411" y="5304712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45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443BB-EDBA-7CE8-542E-7727B7D0C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804519"/>
            <a:ext cx="9971795" cy="1049235"/>
          </a:xfrm>
        </p:spPr>
        <p:txBody>
          <a:bodyPr/>
          <a:lstStyle/>
          <a:p>
            <a:r>
              <a:rPr lang="fr-FR" dirty="0"/>
              <a:t>Estimation du score d’égalité FEMMES Hommes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57E458-2C76-9508-0FB1-FE9A85371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44761"/>
            <a:ext cx="9603275" cy="3450613"/>
          </a:xfrm>
        </p:spPr>
        <p:txBody>
          <a:bodyPr/>
          <a:lstStyle/>
          <a:p>
            <a:r>
              <a:rPr lang="fr-FR" dirty="0"/>
              <a:t>Solution 1 : Pas de calcul possible </a:t>
            </a:r>
          </a:p>
        </p:txBody>
      </p:sp>
      <p:pic>
        <p:nvPicPr>
          <p:cNvPr id="5" name="Graphique 4" descr="Base de données avec un remplissage uni">
            <a:extLst>
              <a:ext uri="{FF2B5EF4-FFF2-40B4-BE49-F238E27FC236}">
                <a16:creationId xmlns:a16="http://schemas.microsoft.com/office/drawing/2014/main" id="{A980DED9-BA7A-4DE6-4875-673573F29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7999" y="2913742"/>
            <a:ext cx="1429657" cy="1429657"/>
          </a:xfrm>
          <a:prstGeom prst="rect">
            <a:avLst/>
          </a:prstGeom>
        </p:spPr>
      </p:pic>
      <p:pic>
        <p:nvPicPr>
          <p:cNvPr id="7" name="Graphique 6" descr="Fermer avec un remplissage uni">
            <a:extLst>
              <a:ext uri="{FF2B5EF4-FFF2-40B4-BE49-F238E27FC236}">
                <a16:creationId xmlns:a16="http://schemas.microsoft.com/office/drawing/2014/main" id="{246E2122-91BB-ED85-4581-D45C9BCFEB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7999" y="2913742"/>
            <a:ext cx="1429657" cy="142965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252C363-5BE1-D08D-DD8C-9024AFA9EEDA}"/>
              </a:ext>
            </a:extLst>
          </p:cNvPr>
          <p:cNvSpPr txBox="1"/>
          <p:nvPr/>
        </p:nvSpPr>
        <p:spPr>
          <a:xfrm>
            <a:off x="3309256" y="3308402"/>
            <a:ext cx="423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Absence de la donnée CSP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EB03D86-EF1A-A8E3-41BC-B4B8F63F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1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534C8-72B6-6B82-8E4B-32CC59AB9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BD28C-D1FB-D9BD-5F28-87D674C9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892282" cy="1049235"/>
          </a:xfrm>
        </p:spPr>
        <p:txBody>
          <a:bodyPr/>
          <a:lstStyle/>
          <a:p>
            <a:r>
              <a:rPr lang="fr-FR" dirty="0"/>
              <a:t>Estimation du score d’égalité FEMMES HOMMES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131203-1CE5-9B74-7800-C438E5B75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44761"/>
            <a:ext cx="9603275" cy="3450613"/>
          </a:xfrm>
        </p:spPr>
        <p:txBody>
          <a:bodyPr/>
          <a:lstStyle/>
          <a:p>
            <a:r>
              <a:rPr lang="fr-FR" dirty="0"/>
              <a:t>Solution 2 : Hypothèse que tout le monde à la même CSP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E18DD36-C95C-A416-FE82-57187E1B73EE}"/>
              </a:ext>
            </a:extLst>
          </p:cNvPr>
          <p:cNvSpPr txBox="1"/>
          <p:nvPr/>
        </p:nvSpPr>
        <p:spPr>
          <a:xfrm>
            <a:off x="3326821" y="3429000"/>
            <a:ext cx="423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Score de 88</a:t>
            </a:r>
          </a:p>
        </p:txBody>
      </p:sp>
      <p:pic>
        <p:nvPicPr>
          <p:cNvPr id="6" name="Graphique 5" descr="Balance de la justice avec un remplissage uni">
            <a:extLst>
              <a:ext uri="{FF2B5EF4-FFF2-40B4-BE49-F238E27FC236}">
                <a16:creationId xmlns:a16="http://schemas.microsoft.com/office/drawing/2014/main" id="{3EEC3B78-BE34-DE19-AF10-41168D747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400" y="2971800"/>
            <a:ext cx="1425600" cy="1425600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0F58AB-4211-EAFA-E456-B4330D55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0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B0940-7F75-C2EB-7782-005A67A6C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B37339-C60C-CA32-8D3B-F6401162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945291" cy="1049235"/>
          </a:xfrm>
        </p:spPr>
        <p:txBody>
          <a:bodyPr/>
          <a:lstStyle/>
          <a:p>
            <a:r>
              <a:rPr lang="fr-FR" dirty="0"/>
              <a:t>Estimation du score d’égalité FEMMES HOMMES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18B4E0-0AED-2386-A516-13513FBDA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44761"/>
            <a:ext cx="9603275" cy="3450613"/>
          </a:xfrm>
        </p:spPr>
        <p:txBody>
          <a:bodyPr/>
          <a:lstStyle/>
          <a:p>
            <a:r>
              <a:rPr lang="fr-FR" dirty="0"/>
              <a:t>Solution 3 : Hypothèse d’appartenance d’une CSP à partir des revenus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76E61DF-21EC-B223-B04C-DB8C88FA50BF}"/>
              </a:ext>
            </a:extLst>
          </p:cNvPr>
          <p:cNvSpPr txBox="1"/>
          <p:nvPr/>
        </p:nvSpPr>
        <p:spPr>
          <a:xfrm>
            <a:off x="3326821" y="5101576"/>
            <a:ext cx="423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Score de 88</a:t>
            </a:r>
          </a:p>
        </p:txBody>
      </p:sp>
      <p:pic>
        <p:nvPicPr>
          <p:cNvPr id="6" name="Graphique 5" descr="Balance de la justice avec un remplissage uni">
            <a:extLst>
              <a:ext uri="{FF2B5EF4-FFF2-40B4-BE49-F238E27FC236}">
                <a16:creationId xmlns:a16="http://schemas.microsoft.com/office/drawing/2014/main" id="{1AC066EF-62C8-4FD9-28E9-8C2CB8598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400" y="4626422"/>
            <a:ext cx="1425600" cy="1425600"/>
          </a:xfrm>
          <a:prstGeom prst="rect">
            <a:avLst/>
          </a:prstGeom>
        </p:spPr>
      </p:pic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A9A6D302-FC91-3432-9709-83AE6760C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8393432"/>
              </p:ext>
            </p:extLst>
          </p:nvPr>
        </p:nvGraphicFramePr>
        <p:xfrm>
          <a:off x="682171" y="2687721"/>
          <a:ext cx="10929258" cy="1974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E02046DF-7122-DA03-A398-481AE6FA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0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F3245-32B8-6A07-5DE5-E6D5505A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améliorer notre score ? </a:t>
            </a:r>
          </a:p>
        </p:txBody>
      </p:sp>
      <p:pic>
        <p:nvPicPr>
          <p:cNvPr id="5" name="Espace réservé du contenu 4" descr="Questions avec un remplissage uni">
            <a:extLst>
              <a:ext uri="{FF2B5EF4-FFF2-40B4-BE49-F238E27FC236}">
                <a16:creationId xmlns:a16="http://schemas.microsoft.com/office/drawing/2014/main" id="{612400C3-B960-1815-948F-E7CDE2B74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0497" y="2436622"/>
            <a:ext cx="2494208" cy="2494208"/>
          </a:xfr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352765-AF11-575F-91B9-2E71F412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4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4CC884-72A8-747A-253A-BCD1D6C6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 des femmes dans les 10 revenus les plus importants de l’entreprise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657D351-7B68-54AE-D405-77B7AB331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836397"/>
              </p:ext>
            </p:extLst>
          </p:nvPr>
        </p:nvGraphicFramePr>
        <p:xfrm>
          <a:off x="1545544" y="2015327"/>
          <a:ext cx="9100911" cy="3716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4B939F-DD12-7042-8E95-8CEBC2F3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3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995957-D241-274B-1102-432492ECD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32149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2800" dirty="0"/>
              <a:t>A l’aide des données transmises et en respect du RGPD, j’ai pu mettre en avant quelques indicateurs qui permettent de démontrer notre bonne stratégie en matière d’égalité femmes-hommes et estimer un score de 88.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F6664E5-3646-32DE-CE7E-D84402EFA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E20CCF-5297-1BD6-8C7E-18CE6E02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4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B315B7-E578-9633-0498-AE327578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des données </a:t>
            </a:r>
          </a:p>
        </p:txBody>
      </p:sp>
      <p:pic>
        <p:nvPicPr>
          <p:cNvPr id="5" name="Espace réservé du contenu 4" descr="Porte-documents avec un remplissage uni">
            <a:extLst>
              <a:ext uri="{FF2B5EF4-FFF2-40B4-BE49-F238E27FC236}">
                <a16:creationId xmlns:a16="http://schemas.microsoft.com/office/drawing/2014/main" id="{3CCD4571-8920-343D-E1AA-FBC36CA7E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6819" y="2053659"/>
            <a:ext cx="914400" cy="914400"/>
          </a:xfrm>
        </p:spPr>
      </p:pic>
      <p:pic>
        <p:nvPicPr>
          <p:cNvPr id="7" name="Graphique 6" descr="Graphique en secteurs avec un remplissage uni">
            <a:extLst>
              <a:ext uri="{FF2B5EF4-FFF2-40B4-BE49-F238E27FC236}">
                <a16:creationId xmlns:a16="http://schemas.microsoft.com/office/drawing/2014/main" id="{06CCD520-B975-A4A6-C076-9CF2A3E3E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6819" y="3345543"/>
            <a:ext cx="914400" cy="914400"/>
          </a:xfrm>
          <a:prstGeom prst="rect">
            <a:avLst/>
          </a:prstGeom>
        </p:spPr>
      </p:pic>
      <p:pic>
        <p:nvPicPr>
          <p:cNvPr id="9" name="Graphique 8" descr="Argent avec un remplissage uni">
            <a:extLst>
              <a:ext uri="{FF2B5EF4-FFF2-40B4-BE49-F238E27FC236}">
                <a16:creationId xmlns:a16="http://schemas.microsoft.com/office/drawing/2014/main" id="{1667DCCA-A331-FDD7-946C-966B422A00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86819" y="4637427"/>
            <a:ext cx="914400" cy="9144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4CC34E5-731A-49EF-9377-99032E62553F}"/>
              </a:ext>
            </a:extLst>
          </p:cNvPr>
          <p:cNvSpPr txBox="1"/>
          <p:nvPr/>
        </p:nvSpPr>
        <p:spPr>
          <a:xfrm>
            <a:off x="2772228" y="2318322"/>
            <a:ext cx="423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Informations professionnelles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7C814BC-201C-CB63-8FF2-95465F5159B5}"/>
              </a:ext>
            </a:extLst>
          </p:cNvPr>
          <p:cNvSpPr txBox="1"/>
          <p:nvPr/>
        </p:nvSpPr>
        <p:spPr>
          <a:xfrm>
            <a:off x="2772227" y="3571910"/>
            <a:ext cx="423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Informations personnelles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A9E6C4-7B47-C443-A0D0-0853D81D4B38}"/>
              </a:ext>
            </a:extLst>
          </p:cNvPr>
          <p:cNvSpPr txBox="1"/>
          <p:nvPr/>
        </p:nvSpPr>
        <p:spPr>
          <a:xfrm>
            <a:off x="2772227" y="4863794"/>
            <a:ext cx="423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Rémunérations</a:t>
            </a:r>
          </a:p>
        </p:txBody>
      </p:sp>
      <p:pic>
        <p:nvPicPr>
          <p:cNvPr id="16" name="Graphique 15" descr="Réseau avec un remplissage uni">
            <a:extLst>
              <a:ext uri="{FF2B5EF4-FFF2-40B4-BE49-F238E27FC236}">
                <a16:creationId xmlns:a16="http://schemas.microsoft.com/office/drawing/2014/main" id="{69297047-9625-337C-0E55-4AA86F94E1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55351" y="2571538"/>
            <a:ext cx="914400" cy="9144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5C3EC3B-76A3-B1D1-DD84-50117CE64479}"/>
              </a:ext>
            </a:extLst>
          </p:cNvPr>
          <p:cNvSpPr txBox="1"/>
          <p:nvPr/>
        </p:nvSpPr>
        <p:spPr>
          <a:xfrm>
            <a:off x="9073922" y="3485938"/>
            <a:ext cx="1531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Id_salarié</a:t>
            </a:r>
            <a:endParaRPr lang="fr-FR" sz="24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C1DF801-9A94-ED7D-5960-A547816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1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78F3C-ACCD-EF23-FA22-E3F0719A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Respect du RGPD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EFF06805-C244-D34C-48EF-DD1BC0710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295876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A82A91-6C88-FCA8-8BAE-A4F58923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5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6C4F6-2832-8F80-1F08-FE25C2D0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761" y="534045"/>
            <a:ext cx="4236318" cy="1331826"/>
          </a:xfrm>
        </p:spPr>
        <p:txBody>
          <a:bodyPr>
            <a:normAutofit/>
          </a:bodyPr>
          <a:lstStyle/>
          <a:p>
            <a:r>
              <a:rPr lang="fr-FR" dirty="0"/>
              <a:t>Des Ecarts sur les revenus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9040A7F-CE60-D17F-CAB5-E6F52AF69A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5000"/>
          </a:blip>
          <a:srcRect l="3830" t="6137" r="13730"/>
          <a:stretch/>
        </p:blipFill>
        <p:spPr>
          <a:xfrm>
            <a:off x="5934641" y="210457"/>
            <a:ext cx="5212330" cy="643708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855A19-98AD-6890-2EB3-C6C8E728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6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357FB-7CC0-0D65-BE47-C4A406473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064" y="454020"/>
            <a:ext cx="4877239" cy="1049235"/>
          </a:xfrm>
        </p:spPr>
        <p:txBody>
          <a:bodyPr>
            <a:normAutofit fontScale="90000"/>
          </a:bodyPr>
          <a:lstStyle/>
          <a:p>
            <a:r>
              <a:rPr lang="fr-FR" dirty="0"/>
              <a:t>Mais qui se réduisent en prenant en compte le  REVENU variable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F8D4042-5310-5C57-EEC7-86D8ECCDD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650" y="743858"/>
            <a:ext cx="3924300" cy="4813300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F16AD7-106A-42E3-06A6-A0E56F56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6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  <a:alpha val="95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BB7141-74CC-973D-F274-2A195DCF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528747"/>
            <a:ext cx="8483252" cy="1049235"/>
          </a:xfrm>
        </p:spPr>
        <p:txBody>
          <a:bodyPr>
            <a:normAutofit/>
          </a:bodyPr>
          <a:lstStyle/>
          <a:p>
            <a:r>
              <a:rPr lang="fr-FR" dirty="0"/>
              <a:t>Temps de travail sensiblement équivalent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99B50AD-F691-C981-0190-9C1C14037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939" y="1953398"/>
            <a:ext cx="4965700" cy="4038600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4F2D4F-B3B2-9DCF-DC5D-94BA6D10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8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39440-5AD3-CB35-47C2-5133DD9E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323" y="209434"/>
            <a:ext cx="4121906" cy="1049235"/>
          </a:xfrm>
        </p:spPr>
        <p:txBody>
          <a:bodyPr>
            <a:normAutofit fontScale="90000"/>
          </a:bodyPr>
          <a:lstStyle/>
          <a:p>
            <a:r>
              <a:rPr lang="fr-FR" dirty="0"/>
              <a:t>Autant de promotion pour les hommes et les femmes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0C6746-0C4E-2F06-0616-0F816A9AB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365" y="1124066"/>
            <a:ext cx="7226300" cy="5524500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973199-E9DF-7D3E-A18A-35BD1726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0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433DC-1884-B016-9AE1-82D0DEA9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936" y="532204"/>
            <a:ext cx="4020307" cy="1049235"/>
          </a:xfrm>
        </p:spPr>
        <p:txBody>
          <a:bodyPr>
            <a:normAutofit fontScale="90000"/>
          </a:bodyPr>
          <a:lstStyle/>
          <a:p>
            <a:r>
              <a:rPr lang="fr-FR" dirty="0"/>
              <a:t>Une ancienneté plus élevée chez les hommes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4517C56-31A2-A7CC-A766-B3B7A6AE6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56822"/>
            <a:ext cx="5080000" cy="4483100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CFE47A-7B58-B04D-26AF-F93DA8CA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3241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Galerie</Template>
  <TotalTime>1484</TotalTime>
  <Words>398</Words>
  <Application>Microsoft Macintosh PowerPoint</Application>
  <PresentationFormat>Grand écran</PresentationFormat>
  <Paragraphs>69</Paragraphs>
  <Slides>14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Galerie</vt:lpstr>
      <vt:lpstr>Analysez des indicateurs de l'égalité femmes/hommes en respect du RGPD</vt:lpstr>
      <vt:lpstr>Objectif</vt:lpstr>
      <vt:lpstr>Présentation des données </vt:lpstr>
      <vt:lpstr>Respect du RGPD</vt:lpstr>
      <vt:lpstr>Des Ecarts sur les revenus</vt:lpstr>
      <vt:lpstr>Mais qui se réduisent en prenant en compte le  REVENU variable </vt:lpstr>
      <vt:lpstr>Temps de travail sensiblement équivalent</vt:lpstr>
      <vt:lpstr>Autant de promotion pour les hommes et les femmes</vt:lpstr>
      <vt:lpstr>Une ancienneté plus élevée chez les hommes</vt:lpstr>
      <vt:lpstr>Estimation du score d’égalité FEMMES Hommes </vt:lpstr>
      <vt:lpstr>Estimation du score d’égalité FEMMES HOMMES</vt:lpstr>
      <vt:lpstr>Estimation du score d’égalité FEMMES HOMMES</vt:lpstr>
      <vt:lpstr>Comment améliorer notre score ? </vt:lpstr>
      <vt:lpstr>Part des femmes dans les 10 revenus les plus importants de l’entreprise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Claeyman</dc:creator>
  <cp:lastModifiedBy>Charles Claeyman</cp:lastModifiedBy>
  <cp:revision>5</cp:revision>
  <dcterms:created xsi:type="dcterms:W3CDTF">2025-03-18T12:46:52Z</dcterms:created>
  <dcterms:modified xsi:type="dcterms:W3CDTF">2025-04-08T09:54:09Z</dcterms:modified>
</cp:coreProperties>
</file>