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7"/>
  </p:notesMasterIdLst>
  <p:handoutMasterIdLst>
    <p:handoutMasterId r:id="rId8"/>
  </p:handoutMasterIdLst>
  <p:sldIdLst>
    <p:sldId id="359" r:id="rId5"/>
    <p:sldId id="360" r:id="rId6"/>
  </p:sldIdLst>
  <p:sldSz cx="9144000" cy="6858000" type="screen4x3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BE0E3"/>
    <a:srgbClr val="79BC58"/>
    <a:srgbClr val="FFFFFF"/>
    <a:srgbClr val="333333"/>
    <a:srgbClr val="292929"/>
    <a:srgbClr val="197E14"/>
    <a:srgbClr val="FFCCFF"/>
    <a:srgbClr val="80808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8" autoAdjust="0"/>
    <p:restoredTop sz="95062" autoAdjust="0"/>
  </p:normalViewPr>
  <p:slideViewPr>
    <p:cSldViewPr>
      <p:cViewPr>
        <p:scale>
          <a:sx n="90" d="100"/>
          <a:sy n="90" d="100"/>
        </p:scale>
        <p:origin x="-810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1203781\Desktop\&#28204;&#35430;&#38651;&#33126;&#31995;&#32113;&#21270;&#31649;&#29702;&#12304;&#31532;&#20108;&#38542;&#27573;&#12305;\&#38656;&#27714;&#20998;&#26512;\&#38656;&#27714;&#20998;&#265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diamond"/>
            <c:size val="2"/>
          </c:marker>
          <c:cat>
            <c:numRef>
              <c:f>工作表1!$A$6:$A$30</c:f>
              <c:numCache>
                <c:formatCode>h:mm</c:formatCode>
                <c:ptCount val="25"/>
                <c:pt idx="0">
                  <c:v>0.33333333333333331</c:v>
                </c:pt>
                <c:pt idx="1">
                  <c:v>0.33680555555555558</c:v>
                </c:pt>
                <c:pt idx="2">
                  <c:v>0.34027777777777801</c:v>
                </c:pt>
                <c:pt idx="3">
                  <c:v>0.34375</c:v>
                </c:pt>
                <c:pt idx="4">
                  <c:v>0.34722222222222199</c:v>
                </c:pt>
                <c:pt idx="5">
                  <c:v>0.35069444444444497</c:v>
                </c:pt>
                <c:pt idx="6">
                  <c:v>0.35416666666666702</c:v>
                </c:pt>
                <c:pt idx="7">
                  <c:v>0.35763888888888901</c:v>
                </c:pt>
                <c:pt idx="8">
                  <c:v>0.36111111111111099</c:v>
                </c:pt>
                <c:pt idx="9">
                  <c:v>0.36458333333333398</c:v>
                </c:pt>
                <c:pt idx="10">
                  <c:v>0.36805555555555602</c:v>
                </c:pt>
                <c:pt idx="11">
                  <c:v>0.37152777777777801</c:v>
                </c:pt>
                <c:pt idx="12">
                  <c:v>0.375</c:v>
                </c:pt>
                <c:pt idx="13">
                  <c:v>0.37847222222222299</c:v>
                </c:pt>
                <c:pt idx="14">
                  <c:v>0.38194444444444497</c:v>
                </c:pt>
                <c:pt idx="15">
                  <c:v>0.38541666666666702</c:v>
                </c:pt>
                <c:pt idx="16">
                  <c:v>0.38888888888889001</c:v>
                </c:pt>
                <c:pt idx="17">
                  <c:v>0.39236111111111199</c:v>
                </c:pt>
                <c:pt idx="18">
                  <c:v>0.39583333333333398</c:v>
                </c:pt>
                <c:pt idx="19">
                  <c:v>0.39930555555555602</c:v>
                </c:pt>
                <c:pt idx="20">
                  <c:v>0.40277777777777901</c:v>
                </c:pt>
                <c:pt idx="21">
                  <c:v>0.406250000000001</c:v>
                </c:pt>
                <c:pt idx="22">
                  <c:v>0.40972222222222299</c:v>
                </c:pt>
                <c:pt idx="23">
                  <c:v>0.41319444444444497</c:v>
                </c:pt>
                <c:pt idx="24">
                  <c:v>0.41666666666666802</c:v>
                </c:pt>
              </c:numCache>
            </c:numRef>
          </c:cat>
          <c:val>
            <c:numRef>
              <c:f>工作表1!$B$6:$B$30</c:f>
              <c:numCache>
                <c:formatCode>General</c:formatCode>
                <c:ptCount val="25"/>
                <c:pt idx="0">
                  <c:v>10</c:v>
                </c:pt>
                <c:pt idx="1">
                  <c:v>13</c:v>
                </c:pt>
                <c:pt idx="2">
                  <c:v>43</c:v>
                </c:pt>
                <c:pt idx="3">
                  <c:v>40</c:v>
                </c:pt>
                <c:pt idx="4">
                  <c:v>44</c:v>
                </c:pt>
                <c:pt idx="5">
                  <c:v>60</c:v>
                </c:pt>
                <c:pt idx="6">
                  <c:v>73</c:v>
                </c:pt>
                <c:pt idx="7">
                  <c:v>80</c:v>
                </c:pt>
                <c:pt idx="8">
                  <c:v>83</c:v>
                </c:pt>
                <c:pt idx="9">
                  <c:v>60</c:v>
                </c:pt>
                <c:pt idx="10">
                  <c:v>43</c:v>
                </c:pt>
                <c:pt idx="11">
                  <c:v>35</c:v>
                </c:pt>
                <c:pt idx="12">
                  <c:v>50</c:v>
                </c:pt>
                <c:pt idx="13">
                  <c:v>40</c:v>
                </c:pt>
                <c:pt idx="14">
                  <c:v>60</c:v>
                </c:pt>
                <c:pt idx="15">
                  <c:v>33</c:v>
                </c:pt>
                <c:pt idx="16">
                  <c:v>35</c:v>
                </c:pt>
                <c:pt idx="17">
                  <c:v>35</c:v>
                </c:pt>
                <c:pt idx="18">
                  <c:v>12</c:v>
                </c:pt>
                <c:pt idx="19">
                  <c:v>13</c:v>
                </c:pt>
                <c:pt idx="20">
                  <c:v>18</c:v>
                </c:pt>
                <c:pt idx="21">
                  <c:v>21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</c:numCache>
            </c:numRef>
          </c:val>
          <c:smooth val="0"/>
        </c:ser>
        <c:ser>
          <c:idx val="1"/>
          <c:order val="1"/>
          <c:marker>
            <c:symbol val="square"/>
            <c:size val="2"/>
          </c:marker>
          <c:cat>
            <c:numRef>
              <c:f>工作表1!$A$6:$A$30</c:f>
              <c:numCache>
                <c:formatCode>h:mm</c:formatCode>
                <c:ptCount val="25"/>
                <c:pt idx="0">
                  <c:v>0.33333333333333331</c:v>
                </c:pt>
                <c:pt idx="1">
                  <c:v>0.33680555555555558</c:v>
                </c:pt>
                <c:pt idx="2">
                  <c:v>0.34027777777777801</c:v>
                </c:pt>
                <c:pt idx="3">
                  <c:v>0.34375</c:v>
                </c:pt>
                <c:pt idx="4">
                  <c:v>0.34722222222222199</c:v>
                </c:pt>
                <c:pt idx="5">
                  <c:v>0.35069444444444497</c:v>
                </c:pt>
                <c:pt idx="6">
                  <c:v>0.35416666666666702</c:v>
                </c:pt>
                <c:pt idx="7">
                  <c:v>0.35763888888888901</c:v>
                </c:pt>
                <c:pt idx="8">
                  <c:v>0.36111111111111099</c:v>
                </c:pt>
                <c:pt idx="9">
                  <c:v>0.36458333333333398</c:v>
                </c:pt>
                <c:pt idx="10">
                  <c:v>0.36805555555555602</c:v>
                </c:pt>
                <c:pt idx="11">
                  <c:v>0.37152777777777801</c:v>
                </c:pt>
                <c:pt idx="12">
                  <c:v>0.375</c:v>
                </c:pt>
                <c:pt idx="13">
                  <c:v>0.37847222222222299</c:v>
                </c:pt>
                <c:pt idx="14">
                  <c:v>0.38194444444444497</c:v>
                </c:pt>
                <c:pt idx="15">
                  <c:v>0.38541666666666702</c:v>
                </c:pt>
                <c:pt idx="16">
                  <c:v>0.38888888888889001</c:v>
                </c:pt>
                <c:pt idx="17">
                  <c:v>0.39236111111111199</c:v>
                </c:pt>
                <c:pt idx="18">
                  <c:v>0.39583333333333398</c:v>
                </c:pt>
                <c:pt idx="19">
                  <c:v>0.39930555555555602</c:v>
                </c:pt>
                <c:pt idx="20">
                  <c:v>0.40277777777777901</c:v>
                </c:pt>
                <c:pt idx="21">
                  <c:v>0.406250000000001</c:v>
                </c:pt>
                <c:pt idx="22">
                  <c:v>0.40972222222222299</c:v>
                </c:pt>
                <c:pt idx="23">
                  <c:v>0.41319444444444497</c:v>
                </c:pt>
                <c:pt idx="24">
                  <c:v>0.41666666666666802</c:v>
                </c:pt>
              </c:numCache>
            </c:numRef>
          </c:cat>
          <c:val>
            <c:numRef>
              <c:f>工作表1!$C$6:$C$30</c:f>
              <c:numCache>
                <c:formatCode>General</c:formatCode>
                <c:ptCount val="25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75</c:v>
                </c:pt>
                <c:pt idx="14">
                  <c:v>75</c:v>
                </c:pt>
                <c:pt idx="15">
                  <c:v>75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6189952"/>
        <c:axId val="296191488"/>
      </c:lineChart>
      <c:catAx>
        <c:axId val="296189952"/>
        <c:scaling>
          <c:orientation val="minMax"/>
        </c:scaling>
        <c:delete val="0"/>
        <c:axPos val="b"/>
        <c:numFmt formatCode="h:mm" sourceLinked="1"/>
        <c:majorTickMark val="out"/>
        <c:minorTickMark val="none"/>
        <c:tickLblPos val="nextTo"/>
        <c:crossAx val="296191488"/>
        <c:crosses val="autoZero"/>
        <c:auto val="1"/>
        <c:lblAlgn val="ctr"/>
        <c:lblOffset val="100"/>
        <c:noMultiLvlLbl val="0"/>
      </c:catAx>
      <c:valAx>
        <c:axId val="296191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618995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AF85DFC1-A479-4D08-9122-DC0D7286DB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75296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3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C064BA9D-2804-4B04-94BC-96EB664698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5419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7" cy="6861906"/>
          </a:xfrm>
          <a:prstGeom prst="rect">
            <a:avLst/>
          </a:prstGeom>
        </p:spPr>
      </p:pic>
      <p:sp>
        <p:nvSpPr>
          <p:cNvPr id="30723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76600" y="4207132"/>
            <a:ext cx="5638800" cy="1384995"/>
          </a:xfrm>
        </p:spPr>
        <p:txBody>
          <a:bodyPr anchor="ctr"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altLang="zh-TW" dirty="0" smtClean="0"/>
              <a:t>Present’s Name</a:t>
            </a:r>
            <a:br>
              <a:rPr lang="en-US" altLang="zh-TW" dirty="0" smtClean="0"/>
            </a:br>
            <a:r>
              <a:rPr lang="en-US" altLang="zh-TW" dirty="0" smtClean="0"/>
              <a:t>Present’s Title</a:t>
            </a:r>
            <a:br>
              <a:rPr lang="en-US" altLang="zh-TW" dirty="0" smtClean="0"/>
            </a:br>
            <a:r>
              <a:rPr lang="en-US" altLang="zh-TW" dirty="0" smtClean="0"/>
              <a:t>Date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85" y="223286"/>
            <a:ext cx="1330615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62805"/>
      </p:ext>
    </p:extLst>
  </p:cSld>
  <p:clrMapOvr>
    <a:masterClrMapping/>
  </p:clrMapOvr>
  <p:transition spd="slow"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9554D-3E97-4B1A-B17A-5BB8C1E1C52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5466815"/>
      </p:ext>
    </p:extLst>
  </p:cSld>
  <p:clrMapOvr>
    <a:masterClrMapping/>
  </p:clrMapOvr>
  <p:transition spd="slow"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948136" y="228600"/>
            <a:ext cx="738664" cy="5897563"/>
          </a:xfrm>
        </p:spPr>
        <p:txBody>
          <a:bodyPr vert="eaVer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897563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2F7E1-4E57-473C-8B9E-58C6DA8D48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8347223"/>
      </p:ext>
    </p:extLst>
  </p:cSld>
  <p:clrMapOvr>
    <a:masterClrMapping/>
  </p:clrMapOvr>
  <p:transition spd="slow">
    <p:zoom dir="in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3pPr>
            <a:lvl4pPr>
              <a:defRPr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4pPr>
            <a:lvl5pPr>
              <a:defRPr sz="2800">
                <a:solidFill>
                  <a:schemeClr val="tx2"/>
                </a:solidFill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92128"/>
      </p:ext>
    </p:extLst>
  </p:cSld>
  <p:clrMapOvr>
    <a:masterClrMapping/>
  </p:clrMapOvr>
  <p:transition spd="med"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00200"/>
            <a:ext cx="80772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4419600" y="65532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790E0-BEF4-4832-A75A-9EE1100ED3A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94283135"/>
      </p:ext>
    </p:extLst>
  </p:cSld>
  <p:clrMapOvr>
    <a:masterClrMapping/>
  </p:clrMapOvr>
  <p:transition spd="slow"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4406900"/>
            <a:ext cx="7656513" cy="707886"/>
          </a:xfrm>
        </p:spPr>
        <p:txBody>
          <a:bodyPr/>
          <a:lstStyle>
            <a:lvl1pPr algn="l">
              <a:defRPr sz="4000" b="1" cap="all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199" y="2906713"/>
            <a:ext cx="765651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5CDA1-515A-463D-A732-15F9CFB364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3718642"/>
      </p:ext>
    </p:extLst>
  </p:cSld>
  <p:clrMapOvr>
    <a:masterClrMapping/>
  </p:clrMapOvr>
  <p:transition spd="slow"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6C57C-52B3-4FD7-B0DB-AD48534243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990088"/>
      </p:ext>
    </p:extLst>
  </p:cSld>
  <p:clrMapOvr>
    <a:masterClrMapping/>
  </p:clrMapOvr>
  <p:transition spd="slow"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646331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3659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3659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FC5AC-C91A-4C06-9CB1-22798F04CB4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643847"/>
      </p:ext>
    </p:extLst>
  </p:cSld>
  <p:clrMapOvr>
    <a:masterClrMapping/>
  </p:clrMapOvr>
  <p:transition spd="slow"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5CDF4-F1C6-4C3A-9F04-64093E16567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0677846"/>
      </p:ext>
    </p:extLst>
  </p:cSld>
  <p:clrMapOvr>
    <a:masterClrMapping/>
  </p:clrMapOvr>
  <p:transition spd="slow"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B37D7-9B9A-4D0E-AEAE-700AC7DF23E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38882611"/>
      </p:ext>
    </p:extLst>
  </p:cSld>
  <p:clrMapOvr>
    <a:masterClrMapping/>
  </p:clrMapOvr>
  <p:transition spd="slow"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6EAE2-05FE-431D-9FC4-D647988B83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740058"/>
      </p:ext>
    </p:extLst>
  </p:cSld>
  <p:clrMapOvr>
    <a:masterClrMapping/>
  </p:clrMapOvr>
  <p:transition spd="slow"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967228"/>
            <a:ext cx="5486400" cy="400110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686800" y="6507163"/>
            <a:ext cx="366713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CDEDB-AEB3-43E2-BA3D-DED5F03D9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4332843"/>
      </p:ext>
    </p:extLst>
  </p:cSld>
  <p:clrMapOvr>
    <a:masterClrMapping/>
  </p:clrMapOvr>
  <p:transition spd="slow"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0" cy="686060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11162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TW" dirty="0" smtClean="0"/>
              <a:t>Click to edit Master title style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84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  <p:sp>
        <p:nvSpPr>
          <p:cNvPr id="7" name="Rectangle 21"/>
          <p:cNvSpPr txBox="1">
            <a:spLocks noChangeArrowheads="1"/>
          </p:cNvSpPr>
          <p:nvPr userDrawn="1"/>
        </p:nvSpPr>
        <p:spPr bwMode="auto">
          <a:xfrm>
            <a:off x="3227992" y="6477000"/>
            <a:ext cx="2688013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r>
              <a:rPr lang="zh-TW" altLang="en-US" sz="1200" b="1" i="1" u="none" dirty="0" smtClean="0">
                <a:solidFill>
                  <a:srgbClr val="00506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 先 指 標 管 理，從 源 頭 省 更 多</a:t>
            </a:r>
          </a:p>
        </p:txBody>
      </p:sp>
      <p:sp>
        <p:nvSpPr>
          <p:cNvPr id="8" name="Rectangle 21"/>
          <p:cNvSpPr txBox="1">
            <a:spLocks noChangeArrowheads="1"/>
          </p:cNvSpPr>
          <p:nvPr userDrawn="1"/>
        </p:nvSpPr>
        <p:spPr bwMode="auto">
          <a:xfrm>
            <a:off x="6858000" y="6477000"/>
            <a:ext cx="533400" cy="31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新細明體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CFECB8F5-D8AD-4F13-9D0C-4CC4BE8D1FE2}" type="slidenum">
              <a:rPr lang="zh-TW" altLang="en-US" sz="1200" b="0" i="0" u="none" smtClean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‹#›</a:t>
            </a:fld>
            <a:endParaRPr lang="zh-TW" altLang="en-US" sz="1200" b="0" i="0" u="none" dirty="0" smtClean="0">
              <a:solidFill>
                <a:schemeClr val="tx1"/>
              </a:solidFill>
              <a:latin typeface="+mn-lt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transition spd="slow">
    <p:zoom dir="in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333333"/>
          </a:solidFill>
          <a:latin typeface="Arial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333333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838200" y="304800"/>
            <a:ext cx="8915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zh-CN" altLang="en-US" sz="3800" b="1" dirty="0">
                <a:solidFill>
                  <a:srgbClr val="33333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首頁</a:t>
            </a:r>
            <a:endParaRPr kumimoji="0" lang="en-US" altLang="zh-TW" sz="3800" b="1" dirty="0">
              <a:solidFill>
                <a:srgbClr val="33333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2718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首頁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71858" y="1686480"/>
            <a:ext cx="8567341" cy="465920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3" name="圓角矩形 42"/>
          <p:cNvSpPr/>
          <p:nvPr/>
        </p:nvSpPr>
        <p:spPr bwMode="auto">
          <a:xfrm>
            <a:off x="20244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軟硬</a:t>
            </a:r>
            <a:r>
              <a:rPr lang="zh-CN" altLang="en-US" sz="1400" b="1" dirty="0" smtClean="0">
                <a:latin typeface="微軟正黑體" pitchFamily="34" charset="-120"/>
                <a:ea typeface="微軟正黑體" pitchFamily="34" charset="-120"/>
              </a:rPr>
              <a:t>體監控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圓角矩形 43"/>
          <p:cNvSpPr/>
          <p:nvPr/>
        </p:nvSpPr>
        <p:spPr bwMode="auto">
          <a:xfrm>
            <a:off x="37770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1400" b="1" dirty="0" smtClean="0">
                <a:latin typeface="微軟正黑體" pitchFamily="34" charset="-120"/>
                <a:ea typeface="微軟正黑體" pitchFamily="34" charset="-120"/>
              </a:rPr>
              <a:t>活掃毒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圓角矩形 45"/>
          <p:cNvSpPr/>
          <p:nvPr/>
        </p:nvSpPr>
        <p:spPr bwMode="auto">
          <a:xfrm>
            <a:off x="55296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同步檢查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" name="圓角矩形 46"/>
          <p:cNvSpPr/>
          <p:nvPr/>
        </p:nvSpPr>
        <p:spPr bwMode="auto">
          <a:xfrm>
            <a:off x="72822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報表功能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10685" y="2041872"/>
            <a:ext cx="7923715" cy="169192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94167" y="1697666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軟正黑體" pitchFamily="34" charset="-120"/>
                <a:ea typeface="微軟正黑體" pitchFamily="34" charset="-120"/>
              </a:rPr>
              <a:t>看板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58" name="Group 438"/>
          <p:cNvGrpSpPr/>
          <p:nvPr/>
        </p:nvGrpSpPr>
        <p:grpSpPr>
          <a:xfrm>
            <a:off x="928800" y="2376600"/>
            <a:ext cx="900000" cy="900000"/>
            <a:chOff x="3829512" y="2598056"/>
            <a:chExt cx="591230" cy="591230"/>
          </a:xfrm>
        </p:grpSpPr>
        <p:grpSp>
          <p:nvGrpSpPr>
            <p:cNvPr id="59" name="群組 288"/>
            <p:cNvGrpSpPr>
              <a:grpSpLocks noChangeAspect="1"/>
            </p:cNvGrpSpPr>
            <p:nvPr/>
          </p:nvGrpSpPr>
          <p:grpSpPr>
            <a:xfrm>
              <a:off x="3829512" y="2598056"/>
              <a:ext cx="591230" cy="591230"/>
              <a:chOff x="5127304" y="3856891"/>
              <a:chExt cx="702000" cy="702000"/>
            </a:xfrm>
          </p:grpSpPr>
          <p:sp>
            <p:nvSpPr>
              <p:cNvPr id="61" name="橢圓 289"/>
              <p:cNvSpPr>
                <a:spLocks/>
              </p:cNvSpPr>
              <p:nvPr/>
            </p:nvSpPr>
            <p:spPr>
              <a:xfrm>
                <a:off x="5127304" y="3856891"/>
                <a:ext cx="702000" cy="702000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拱形 290"/>
              <p:cNvSpPr/>
              <p:nvPr/>
            </p:nvSpPr>
            <p:spPr>
              <a:xfrm rot="16200000">
                <a:off x="5127304" y="3856891"/>
                <a:ext cx="702000" cy="702000"/>
              </a:xfrm>
              <a:prstGeom prst="blockArc">
                <a:avLst>
                  <a:gd name="adj1" fmla="val 19644986"/>
                  <a:gd name="adj2" fmla="val 0"/>
                  <a:gd name="adj3" fmla="val 25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橢圓 291"/>
              <p:cNvSpPr>
                <a:spLocks/>
              </p:cNvSpPr>
              <p:nvPr/>
            </p:nvSpPr>
            <p:spPr>
              <a:xfrm>
                <a:off x="5226304" y="3956522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801"/>
            <p:cNvSpPr txBox="1"/>
            <p:nvPr/>
          </p:nvSpPr>
          <p:spPr>
            <a:xfrm>
              <a:off x="3835870" y="2772360"/>
              <a:ext cx="584872" cy="24262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Online</a:t>
              </a:r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:</a:t>
              </a:r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30</a:t>
              </a:r>
              <a:endParaRPr lang="en-US" sz="1200" b="1" u="sng" dirty="0" smtClean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pPr algn="ctr"/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94.0%</a:t>
              </a:r>
              <a:endParaRPr lang="en-US" sz="1200" b="1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4" name="Group 438"/>
          <p:cNvGrpSpPr/>
          <p:nvPr/>
        </p:nvGrpSpPr>
        <p:grpSpPr>
          <a:xfrm>
            <a:off x="2529000" y="2372833"/>
            <a:ext cx="900000" cy="900000"/>
            <a:chOff x="3829512" y="2598056"/>
            <a:chExt cx="591230" cy="591230"/>
          </a:xfrm>
        </p:grpSpPr>
        <p:grpSp>
          <p:nvGrpSpPr>
            <p:cNvPr id="65" name="群組 288"/>
            <p:cNvGrpSpPr>
              <a:grpSpLocks noChangeAspect="1"/>
            </p:cNvGrpSpPr>
            <p:nvPr/>
          </p:nvGrpSpPr>
          <p:grpSpPr>
            <a:xfrm>
              <a:off x="3829512" y="2598056"/>
              <a:ext cx="591230" cy="591230"/>
              <a:chOff x="5127304" y="3856891"/>
              <a:chExt cx="702000" cy="702000"/>
            </a:xfrm>
          </p:grpSpPr>
          <p:sp>
            <p:nvSpPr>
              <p:cNvPr id="67" name="橢圓 289"/>
              <p:cNvSpPr>
                <a:spLocks/>
              </p:cNvSpPr>
              <p:nvPr/>
            </p:nvSpPr>
            <p:spPr>
              <a:xfrm>
                <a:off x="5127304" y="3856891"/>
                <a:ext cx="702000" cy="702000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拱形 290"/>
              <p:cNvSpPr/>
              <p:nvPr/>
            </p:nvSpPr>
            <p:spPr>
              <a:xfrm rot="16200000">
                <a:off x="5127304" y="3856891"/>
                <a:ext cx="702000" cy="702000"/>
              </a:xfrm>
              <a:prstGeom prst="blockArc">
                <a:avLst>
                  <a:gd name="adj1" fmla="val 16222342"/>
                  <a:gd name="adj2" fmla="val 0"/>
                  <a:gd name="adj3" fmla="val 25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橢圓 291"/>
              <p:cNvSpPr>
                <a:spLocks/>
              </p:cNvSpPr>
              <p:nvPr/>
            </p:nvSpPr>
            <p:spPr>
              <a:xfrm>
                <a:off x="5226304" y="3956522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TextBox 801"/>
            <p:cNvSpPr txBox="1"/>
            <p:nvPr/>
          </p:nvSpPr>
          <p:spPr>
            <a:xfrm>
              <a:off x="3835870" y="2772360"/>
              <a:ext cx="584872" cy="24262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Online:800</a:t>
              </a:r>
              <a:endParaRPr lang="en-US" sz="1200" b="1" u="sng" dirty="0" smtClean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CN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75.0%</a:t>
              </a:r>
              <a:endParaRPr lang="en-US" sz="1200" b="1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76" name="Group 438"/>
          <p:cNvGrpSpPr/>
          <p:nvPr/>
        </p:nvGrpSpPr>
        <p:grpSpPr>
          <a:xfrm>
            <a:off x="4118567" y="2372833"/>
            <a:ext cx="900000" cy="900000"/>
            <a:chOff x="3829512" y="2598056"/>
            <a:chExt cx="591230" cy="591230"/>
          </a:xfrm>
        </p:grpSpPr>
        <p:grpSp>
          <p:nvGrpSpPr>
            <p:cNvPr id="77" name="群組 288"/>
            <p:cNvGrpSpPr>
              <a:grpSpLocks noChangeAspect="1"/>
            </p:cNvGrpSpPr>
            <p:nvPr/>
          </p:nvGrpSpPr>
          <p:grpSpPr>
            <a:xfrm>
              <a:off x="3829512" y="2598056"/>
              <a:ext cx="591230" cy="591230"/>
              <a:chOff x="5127304" y="3856891"/>
              <a:chExt cx="702000" cy="702000"/>
            </a:xfrm>
          </p:grpSpPr>
          <p:sp>
            <p:nvSpPr>
              <p:cNvPr id="79" name="橢圓 289"/>
              <p:cNvSpPr>
                <a:spLocks/>
              </p:cNvSpPr>
              <p:nvPr/>
            </p:nvSpPr>
            <p:spPr>
              <a:xfrm>
                <a:off x="5127304" y="3856891"/>
                <a:ext cx="702000" cy="702000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拱形 290"/>
              <p:cNvSpPr/>
              <p:nvPr/>
            </p:nvSpPr>
            <p:spPr>
              <a:xfrm rot="16200000">
                <a:off x="5127304" y="3856891"/>
                <a:ext cx="702000" cy="702000"/>
              </a:xfrm>
              <a:prstGeom prst="blockArc">
                <a:avLst>
                  <a:gd name="adj1" fmla="val 11859032"/>
                  <a:gd name="adj2" fmla="val 0"/>
                  <a:gd name="adj3" fmla="val 25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橢圓 291"/>
              <p:cNvSpPr>
                <a:spLocks/>
              </p:cNvSpPr>
              <p:nvPr/>
            </p:nvSpPr>
            <p:spPr>
              <a:xfrm>
                <a:off x="5226304" y="3956522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8" name="TextBox 801"/>
            <p:cNvSpPr txBox="1"/>
            <p:nvPr/>
          </p:nvSpPr>
          <p:spPr>
            <a:xfrm>
              <a:off x="3835870" y="2772360"/>
              <a:ext cx="584872" cy="24262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Antivirus:600</a:t>
              </a:r>
              <a:endParaRPr lang="en-US" sz="1200" b="1" u="sng" dirty="0" smtClean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CN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58</a:t>
              </a:r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.0</a:t>
              </a:r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%</a:t>
              </a:r>
              <a:endParaRPr lang="en-US" sz="1200" b="1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8" name="Group 438"/>
          <p:cNvGrpSpPr/>
          <p:nvPr/>
        </p:nvGrpSpPr>
        <p:grpSpPr>
          <a:xfrm>
            <a:off x="5715000" y="2362200"/>
            <a:ext cx="900000" cy="900000"/>
            <a:chOff x="3829512" y="2598056"/>
            <a:chExt cx="591230" cy="591230"/>
          </a:xfrm>
        </p:grpSpPr>
        <p:grpSp>
          <p:nvGrpSpPr>
            <p:cNvPr id="89" name="群組 288"/>
            <p:cNvGrpSpPr>
              <a:grpSpLocks noChangeAspect="1"/>
            </p:cNvGrpSpPr>
            <p:nvPr/>
          </p:nvGrpSpPr>
          <p:grpSpPr>
            <a:xfrm>
              <a:off x="3829512" y="2598056"/>
              <a:ext cx="591230" cy="591230"/>
              <a:chOff x="5127304" y="3856891"/>
              <a:chExt cx="702000" cy="702000"/>
            </a:xfrm>
          </p:grpSpPr>
          <p:sp>
            <p:nvSpPr>
              <p:cNvPr id="91" name="橢圓 289"/>
              <p:cNvSpPr>
                <a:spLocks/>
              </p:cNvSpPr>
              <p:nvPr/>
            </p:nvSpPr>
            <p:spPr>
              <a:xfrm>
                <a:off x="5127304" y="3856891"/>
                <a:ext cx="702000" cy="702000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拱形 290"/>
              <p:cNvSpPr/>
              <p:nvPr/>
            </p:nvSpPr>
            <p:spPr>
              <a:xfrm rot="16200000">
                <a:off x="5127304" y="3856891"/>
                <a:ext cx="702000" cy="702000"/>
              </a:xfrm>
              <a:prstGeom prst="blockArc">
                <a:avLst>
                  <a:gd name="adj1" fmla="val 17765353"/>
                  <a:gd name="adj2" fmla="val 0"/>
                  <a:gd name="adj3" fmla="val 25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橢圓 291"/>
              <p:cNvSpPr>
                <a:spLocks/>
              </p:cNvSpPr>
              <p:nvPr/>
            </p:nvSpPr>
            <p:spPr>
              <a:xfrm>
                <a:off x="5226304" y="3956522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TextBox 801"/>
            <p:cNvSpPr txBox="1"/>
            <p:nvPr/>
          </p:nvSpPr>
          <p:spPr>
            <a:xfrm>
              <a:off x="3835870" y="2772360"/>
              <a:ext cx="584872" cy="24262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Active:850</a:t>
              </a:r>
              <a:endParaRPr lang="en-US" sz="1200" b="1" u="sng" dirty="0" smtClean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CN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80</a:t>
              </a:r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.0</a:t>
              </a:r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%</a:t>
              </a:r>
              <a:endParaRPr lang="en-US" sz="1200" b="1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838200" y="345680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Server</a:t>
            </a:r>
            <a:r>
              <a:rPr lang="zh-CN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數量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5638800" y="345026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激活狀況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4038600" y="345026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掃毒狀況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362200" y="345026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Host-PC</a:t>
            </a:r>
            <a:r>
              <a:rPr lang="zh-CN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數量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04" name="Group 438"/>
          <p:cNvGrpSpPr/>
          <p:nvPr/>
        </p:nvGrpSpPr>
        <p:grpSpPr>
          <a:xfrm>
            <a:off x="7315200" y="2362200"/>
            <a:ext cx="900000" cy="900000"/>
            <a:chOff x="3829512" y="2598056"/>
            <a:chExt cx="591230" cy="591230"/>
          </a:xfrm>
        </p:grpSpPr>
        <p:grpSp>
          <p:nvGrpSpPr>
            <p:cNvPr id="105" name="群組 288"/>
            <p:cNvGrpSpPr>
              <a:grpSpLocks noChangeAspect="1"/>
            </p:cNvGrpSpPr>
            <p:nvPr/>
          </p:nvGrpSpPr>
          <p:grpSpPr>
            <a:xfrm>
              <a:off x="3829512" y="2598056"/>
              <a:ext cx="591230" cy="591230"/>
              <a:chOff x="5127304" y="3856891"/>
              <a:chExt cx="702000" cy="702000"/>
            </a:xfrm>
          </p:grpSpPr>
          <p:sp>
            <p:nvSpPr>
              <p:cNvPr id="107" name="橢圓 289"/>
              <p:cNvSpPr>
                <a:spLocks/>
              </p:cNvSpPr>
              <p:nvPr/>
            </p:nvSpPr>
            <p:spPr>
              <a:xfrm>
                <a:off x="5127304" y="3856891"/>
                <a:ext cx="702000" cy="702000"/>
              </a:xfrm>
              <a:prstGeom prst="ellipse">
                <a:avLst/>
              </a:prstGeom>
              <a:solidFill>
                <a:srgbClr val="FFFF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拱形 290"/>
              <p:cNvSpPr/>
              <p:nvPr/>
            </p:nvSpPr>
            <p:spPr>
              <a:xfrm rot="16200000">
                <a:off x="5127304" y="3856891"/>
                <a:ext cx="702000" cy="702000"/>
              </a:xfrm>
              <a:prstGeom prst="blockArc">
                <a:avLst>
                  <a:gd name="adj1" fmla="val 18897438"/>
                  <a:gd name="adj2" fmla="val 0"/>
                  <a:gd name="adj3" fmla="val 25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橢圓 291"/>
              <p:cNvSpPr>
                <a:spLocks/>
              </p:cNvSpPr>
              <p:nvPr/>
            </p:nvSpPr>
            <p:spPr>
              <a:xfrm>
                <a:off x="5226304" y="3956522"/>
                <a:ext cx="504000" cy="504000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00" dirty="0" err="1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6" name="TextBox 801"/>
            <p:cNvSpPr txBox="1"/>
            <p:nvPr/>
          </p:nvSpPr>
          <p:spPr>
            <a:xfrm>
              <a:off x="3835870" y="2772360"/>
              <a:ext cx="584872" cy="24262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 anchor="t" anchorCtr="0">
              <a:spAutoFit/>
            </a:bodyPr>
            <a:lstStyle>
              <a:lvl1pPr marL="0" lvl="0" indent="0" defTabSz="895350" eaLnBrk="1" hangingPunct="1">
                <a:buClr>
                  <a:schemeClr val="tx2"/>
                </a:buClr>
                <a:defRPr baseline="0">
                  <a:latin typeface="+mn-lt"/>
                </a:defRPr>
              </a:lvl1pPr>
              <a:lvl2pPr marL="193675" lvl="1" indent="-192088" defTabSz="895350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</a:defRPr>
              </a:lvl2pPr>
              <a:lvl3pPr marL="457200" lvl="2" indent="-261938" defTabSz="895350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</a:defRPr>
              </a:lvl3pPr>
              <a:lvl4pPr marL="614363" lvl="3" indent="-155575" defTabSz="895350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</a:defRPr>
              </a:lvl4pPr>
              <a:lvl5pPr marL="749808" lvl="4" indent="-130175" defTabSz="895350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algn="ctr"/>
              <a:r>
                <a:rPr lang="en-US" altLang="zh-CN" sz="1200" b="1" u="sng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Sync:900</a:t>
              </a:r>
              <a:endParaRPr lang="en-US" sz="1200" b="1" u="sng" dirty="0" smtClean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CN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85</a:t>
              </a:r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.0</a:t>
              </a:r>
              <a:r>
                <a:rPr lang="en-US" sz="1200" b="1" dirty="0" smtClean="0">
                  <a:latin typeface="Calibri" panose="020F0502020204030204" pitchFamily="34" charset="0"/>
                  <a:ea typeface="微軟正黑體" panose="020B0604030504040204" pitchFamily="34" charset="-120"/>
                </a:rPr>
                <a:t>%</a:t>
              </a:r>
              <a:endParaRPr lang="en-US" sz="1200" b="1" dirty="0">
                <a:latin typeface="Calibri" panose="020F0502020204030204" pitchFamily="34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110" name="文字方塊 109"/>
          <p:cNvSpPr txBox="1"/>
          <p:nvPr/>
        </p:nvSpPr>
        <p:spPr>
          <a:xfrm>
            <a:off x="7239000" y="3450266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solidFill>
                  <a:srgbClr val="000000"/>
                </a:solidFill>
                <a:latin typeface="微軟正黑體" pitchFamily="34" charset="-120"/>
                <a:ea typeface="微軟正黑體" pitchFamily="34" charset="-120"/>
              </a:rPr>
              <a:t>同步狀況</a:t>
            </a:r>
            <a:endParaRPr lang="zh-TW" altLang="en-US" sz="1200" dirty="0">
              <a:solidFill>
                <a:srgbClr val="0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91678" y="3914001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軟正黑體" pitchFamily="34" charset="-120"/>
                <a:ea typeface="微軟正黑體" pitchFamily="34" charset="-120"/>
              </a:rPr>
              <a:t>告警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4181475"/>
            <a:ext cx="72104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6618125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838200" y="304800"/>
            <a:ext cx="89154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r>
              <a:rPr kumimoji="0" lang="zh-CN" altLang="en-US" sz="3800" b="1" dirty="0">
                <a:solidFill>
                  <a:srgbClr val="33333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軟硬</a:t>
            </a:r>
            <a:r>
              <a:rPr kumimoji="0" lang="zh-CN" altLang="en-US" sz="3800" b="1" dirty="0" smtClean="0">
                <a:solidFill>
                  <a:srgbClr val="333333"/>
                </a:solidFill>
                <a:latin typeface="Arial" pitchFamily="34" charset="0"/>
                <a:ea typeface="微軟正黑體" pitchFamily="34" charset="-120"/>
                <a:cs typeface="Arial" pitchFamily="34" charset="0"/>
              </a:rPr>
              <a:t>體監控</a:t>
            </a:r>
            <a:endParaRPr kumimoji="0" lang="en-US" altLang="zh-TW" sz="3800" b="1" dirty="0">
              <a:solidFill>
                <a:srgbClr val="333333"/>
              </a:solidFill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33" name="圓角矩形 32"/>
          <p:cNvSpPr/>
          <p:nvPr/>
        </p:nvSpPr>
        <p:spPr bwMode="auto">
          <a:xfrm>
            <a:off x="2718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首頁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271858" y="1686480"/>
            <a:ext cx="8567341" cy="465920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3" name="圓角矩形 42"/>
          <p:cNvSpPr/>
          <p:nvPr/>
        </p:nvSpPr>
        <p:spPr bwMode="auto">
          <a:xfrm>
            <a:off x="20244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軟硬</a:t>
            </a:r>
            <a:r>
              <a:rPr lang="zh-CN" altLang="en-US" sz="1400" b="1" dirty="0" smtClean="0">
                <a:latin typeface="微軟正黑體" pitchFamily="34" charset="-120"/>
                <a:ea typeface="微軟正黑體" pitchFamily="34" charset="-120"/>
              </a:rPr>
              <a:t>體監控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4" name="圓角矩形 43"/>
          <p:cNvSpPr/>
          <p:nvPr/>
        </p:nvSpPr>
        <p:spPr bwMode="auto">
          <a:xfrm>
            <a:off x="37770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激</a:t>
            </a:r>
            <a:r>
              <a:rPr lang="zh-CN" altLang="en-US" sz="1400" b="1" dirty="0" smtClean="0">
                <a:latin typeface="微軟正黑體" pitchFamily="34" charset="-120"/>
                <a:ea typeface="微軟正黑體" pitchFamily="34" charset="-120"/>
              </a:rPr>
              <a:t>活掃毒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6" name="圓角矩形 45"/>
          <p:cNvSpPr/>
          <p:nvPr/>
        </p:nvSpPr>
        <p:spPr bwMode="auto">
          <a:xfrm>
            <a:off x="55296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同步檢查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7" name="圓角矩形 46"/>
          <p:cNvSpPr/>
          <p:nvPr/>
        </p:nvSpPr>
        <p:spPr bwMode="auto">
          <a:xfrm>
            <a:off x="7282259" y="1143000"/>
            <a:ext cx="1556941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latin typeface="微軟正黑體" pitchFamily="34" charset="-120"/>
                <a:ea typeface="微軟正黑體" pitchFamily="34" charset="-120"/>
              </a:rPr>
              <a:t>報表功能</a:t>
            </a:r>
            <a:endParaRPr lang="zh-TW" altLang="en-US" sz="1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94167" y="1725467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Host Name: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91678" y="2514600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軟正黑體" pitchFamily="34" charset="-120"/>
                <a:ea typeface="微軟正黑體" pitchFamily="34" charset="-120"/>
              </a:rPr>
              <a:t>CPU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graphicFrame>
        <p:nvGraphicFramePr>
          <p:cNvPr id="49" name="圖表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530522"/>
              </p:ext>
            </p:extLst>
          </p:nvPr>
        </p:nvGraphicFramePr>
        <p:xfrm>
          <a:off x="1050329" y="2601098"/>
          <a:ext cx="6838949" cy="1738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291678" y="4267200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微軟正黑體" pitchFamily="34" charset="-120"/>
                <a:ea typeface="微軟正黑體" pitchFamily="34" charset="-120"/>
              </a:rPr>
              <a:t>Mem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91678" y="5638800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軟正黑體" pitchFamily="34" charset="-120"/>
                <a:ea typeface="微軟正黑體" pitchFamily="34" charset="-120"/>
              </a:rPr>
              <a:t>HDD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91678" y="4980801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軟正黑體" pitchFamily="34" charset="-120"/>
                <a:ea typeface="微軟正黑體" pitchFamily="34" charset="-120"/>
              </a:rPr>
              <a:t>Temps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94167" y="1960602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IP: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291445" y="1732002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軟正黑體" pitchFamily="34" charset="-120"/>
                <a:ea typeface="微軟正黑體" pitchFamily="34" charset="-120"/>
              </a:rPr>
              <a:t>內</a:t>
            </a:r>
            <a:r>
              <a:rPr lang="zh-CN" altLang="en-US" sz="1200" b="1" dirty="0" smtClean="0">
                <a:latin typeface="微軟正黑體" pitchFamily="34" charset="-120"/>
                <a:ea typeface="微軟正黑體" pitchFamily="34" charset="-120"/>
              </a:rPr>
              <a:t>存大小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3736289" y="1725467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HDD</a:t>
            </a:r>
            <a:r>
              <a:rPr lang="zh-CN" altLang="en-US" sz="1200" b="1" dirty="0" smtClean="0">
                <a:latin typeface="微軟正黑體" pitchFamily="34" charset="-120"/>
                <a:ea typeface="微軟正黑體" pitchFamily="34" charset="-120"/>
              </a:rPr>
              <a:t>大小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736289" y="1960602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軟正黑體" pitchFamily="34" charset="-120"/>
                <a:ea typeface="微軟正黑體" pitchFamily="34" charset="-120"/>
              </a:rPr>
              <a:t>線體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538845" y="1732002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軟正黑體" pitchFamily="34" charset="-120"/>
                <a:ea typeface="微軟正黑體" pitchFamily="34" charset="-120"/>
              </a:rPr>
              <a:t>站別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1983689" y="1725467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CPU</a:t>
            </a:r>
            <a:r>
              <a:rPr lang="zh-CN" altLang="en-US" sz="1200" b="1" dirty="0" smtClean="0">
                <a:latin typeface="微軟正黑體" pitchFamily="34" charset="-120"/>
                <a:ea typeface="微軟正黑體" pitchFamily="34" charset="-120"/>
              </a:rPr>
              <a:t>型號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983689" y="1960602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OS</a:t>
            </a:r>
            <a:r>
              <a:rPr lang="zh-CN" altLang="en-US" sz="1200" b="1" dirty="0" smtClean="0">
                <a:latin typeface="微軟正黑體" pitchFamily="34" charset="-120"/>
                <a:ea typeface="微軟正黑體" pitchFamily="34" charset="-120"/>
              </a:rPr>
              <a:t>版本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5538845" y="2009001"/>
            <a:ext cx="1776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軟正黑體" pitchFamily="34" charset="-120"/>
                <a:ea typeface="微軟正黑體" pitchFamily="34" charset="-120"/>
              </a:rPr>
              <a:t>啟動時間</a:t>
            </a:r>
            <a:r>
              <a:rPr lang="en-US" altLang="zh-CN" sz="1200" b="1" dirty="0" smtClean="0">
                <a:latin typeface="微軟正黑體" pitchFamily="34" charset="-120"/>
                <a:ea typeface="微軟正黑體" pitchFamily="34" charset="-120"/>
              </a:rPr>
              <a:t>:  </a:t>
            </a:r>
            <a:endParaRPr lang="zh-TW" altLang="en-US" sz="1200" u="sng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068650"/>
      </p:ext>
    </p:extLst>
  </p:cSld>
  <p:clrMapOvr>
    <a:masterClrMapping/>
  </p:clrMapOvr>
  <p:transition spd="med"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66821959EA48E45A68F78792F955EDF" ma:contentTypeVersion="0" ma:contentTypeDescription="建立新的文件。" ma:contentTypeScope="" ma:versionID="6e84fb28ce8eca30848940103bb6e9f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ca1165369cbf929f3384faf68dff5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5E2CFA-88A1-4CA3-A75D-99FDBD68804D}">
  <ds:schemaRefs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945B7DF-E391-4EC6-AEEF-790EAE6989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56707D-64FF-4C50-86B6-E622F2F960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52800</TotalTime>
  <Words>91</Words>
  <Application>Microsoft Office PowerPoint</Application>
  <PresentationFormat>如螢幕大小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Default Design</vt:lpstr>
      <vt:lpstr>PowerPoint 簡報</vt:lpstr>
      <vt:lpstr>PowerPoint 簡報</vt:lpstr>
    </vt:vector>
  </TitlesOfParts>
  <Company>pica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Perry</dc:creator>
  <cp:lastModifiedBy>wistron</cp:lastModifiedBy>
  <cp:revision>467</cp:revision>
  <dcterms:created xsi:type="dcterms:W3CDTF">2008-08-07T15:44:20Z</dcterms:created>
  <dcterms:modified xsi:type="dcterms:W3CDTF">2018-07-24T10:42:12Z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0x010100C66821959EA48E45A68F78792F955EDF</vt:lpwstr>
  </property>
</Properties>
</file>