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6897" r:id="rId2"/>
    <p:sldId id="2147481203" r:id="rId3"/>
    <p:sldId id="2147481204" r:id="rId4"/>
    <p:sldId id="2147481205" r:id="rId5"/>
    <p:sldId id="2147481207" r:id="rId6"/>
    <p:sldId id="2147481208" r:id="rId7"/>
    <p:sldId id="2147481209" r:id="rId8"/>
    <p:sldId id="2147481206" r:id="rId9"/>
    <p:sldId id="2147481210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00"/>
    <a:srgbClr val="034C90"/>
    <a:srgbClr val="FFFD78"/>
    <a:srgbClr val="D9D9D9"/>
    <a:srgbClr val="F1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29"/>
    <p:restoredTop sz="96012"/>
  </p:normalViewPr>
  <p:slideViewPr>
    <p:cSldViewPr snapToGrid="0">
      <p:cViewPr varScale="1">
        <p:scale>
          <a:sx n="49" d="100"/>
          <a:sy n="49" d="100"/>
        </p:scale>
        <p:origin x="4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2" name="Shape 3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986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246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6736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74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8984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5735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0F53-ACD9-6C42-722A-C2D7D755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440B09-A468-9011-61E1-4F671B43A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DCA299-3346-2F61-D8B3-CC8CE04C9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84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4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3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2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3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2"/>
          <p:cNvSpPr/>
          <p:nvPr/>
        </p:nvSpPr>
        <p:spPr>
          <a:xfrm>
            <a:off x="198242" y="1063015"/>
            <a:ext cx="23949777" cy="1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121919" tIns="121919" rIns="121919" bIns="121919"/>
          <a:lstStyle/>
          <a:p>
            <a:pPr algn="l" defTabSz="1827106">
              <a:defRPr sz="3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4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05044" y="13083533"/>
            <a:ext cx="358382" cy="350630"/>
          </a:xfrm>
          <a:prstGeom prst="rect">
            <a:avLst/>
          </a:prstGeom>
        </p:spPr>
        <p:txBody>
          <a:bodyPr lIns="45704" tIns="45704" rIns="45704" bIns="45704" anchor="t"/>
          <a:lstStyle>
            <a:lvl1pPr algn="l" defTabSz="1827794">
              <a:lnSpc>
                <a:spcPct val="90000"/>
              </a:lnSpc>
              <a:spcBef>
                <a:spcPts val="500"/>
              </a:spcBef>
              <a:defRPr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8" name="TextBox 8"/>
          <p:cNvSpPr txBox="1"/>
          <p:nvPr/>
        </p:nvSpPr>
        <p:spPr>
          <a:xfrm>
            <a:off x="10564042" y="13060536"/>
            <a:ext cx="3566193" cy="39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4" tIns="45704" rIns="45704" bIns="45704">
            <a:spAutoFit/>
          </a:bodyPr>
          <a:lstStyle>
            <a:lvl1pPr algn="l" defTabSz="1827794">
              <a:lnSpc>
                <a:spcPct val="90000"/>
              </a:lnSpc>
              <a:spcBef>
                <a:spcPts val="500"/>
              </a:spcBef>
              <a:defRPr sz="2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Internal use – confidential </a:t>
            </a:r>
          </a:p>
        </p:txBody>
      </p:sp>
      <p:sp>
        <p:nvSpPr>
          <p:cNvPr id="150" name="TextBox 7"/>
          <p:cNvSpPr txBox="1"/>
          <p:nvPr/>
        </p:nvSpPr>
        <p:spPr>
          <a:xfrm>
            <a:off x="450748" y="13083533"/>
            <a:ext cx="3566194" cy="408909"/>
          </a:xfrm>
          <a:prstGeom prst="rect">
            <a:avLst/>
          </a:prstGeom>
          <a:ln w="12700">
            <a:miter lim="400000"/>
          </a:ln>
        </p:spPr>
        <p:txBody>
          <a:bodyPr lIns="45704" tIns="45704" rIns="45704" bIns="45704">
            <a:spAutoFit/>
          </a:bodyPr>
          <a:lstStyle/>
          <a:p>
            <a:pPr algn="l" defTabSz="1827794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7D7D7D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1" name="TextBox 8"/>
          <p:cNvSpPr txBox="1"/>
          <p:nvPr/>
        </p:nvSpPr>
        <p:spPr>
          <a:xfrm>
            <a:off x="10564042" y="13060536"/>
            <a:ext cx="3566193" cy="3962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4" tIns="45704" rIns="45704" bIns="45704">
            <a:spAutoFit/>
          </a:bodyPr>
          <a:lstStyle>
            <a:lvl1pPr algn="l" defTabSz="1827794">
              <a:lnSpc>
                <a:spcPct val="90000"/>
              </a:lnSpc>
              <a:spcBef>
                <a:spcPts val="500"/>
              </a:spcBef>
              <a:defRPr sz="2000">
                <a:solidFill>
                  <a:srgbClr val="7D7D7D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Internal use – confidential </a:t>
            </a:r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文本"/>
          <p:cNvSpPr txBox="1">
            <a:spLocks noGrp="1"/>
          </p:cNvSpPr>
          <p:nvPr>
            <p:ph type="title"/>
          </p:nvPr>
        </p:nvSpPr>
        <p:spPr>
          <a:xfrm>
            <a:off x="1676399" y="730250"/>
            <a:ext cx="21031201" cy="2651126"/>
          </a:xfrm>
          <a:prstGeom prst="rect">
            <a:avLst/>
          </a:prstGeom>
        </p:spPr>
        <p:txBody>
          <a:bodyPr lIns="121919" tIns="121919" rIns="121919" bIns="121919" anchor="ctr"/>
          <a:lstStyle>
            <a:lvl1pPr defTabSz="1828800">
              <a:lnSpc>
                <a:spcPct val="90000"/>
              </a:lnSpc>
              <a:defRPr sz="8800" b="0" spc="0">
                <a:latin typeface="等线 Light"/>
                <a:ea typeface="等线 Light"/>
                <a:cs typeface="等线 Light"/>
                <a:sym typeface="等线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160" name="正文级别 1…"/>
          <p:cNvSpPr txBox="1">
            <a:spLocks noGrp="1"/>
          </p:cNvSpPr>
          <p:nvPr>
            <p:ph type="body" idx="1"/>
          </p:nvPr>
        </p:nvSpPr>
        <p:spPr>
          <a:xfrm>
            <a:off x="940194" y="2366431"/>
            <a:ext cx="22652570" cy="9498020"/>
          </a:xfrm>
          <a:prstGeom prst="rect">
            <a:avLst/>
          </a:prstGeom>
        </p:spPr>
        <p:txBody>
          <a:bodyPr lIns="121919" tIns="121919" rIns="121919" bIns="121919"/>
          <a:lstStyle>
            <a:lvl1pPr marL="484909" indent="-484909" defTabSz="18288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 sz="2800">
                <a:latin typeface="等线"/>
                <a:ea typeface="等线"/>
                <a:cs typeface="等线"/>
                <a:sym typeface="等线"/>
              </a:defRPr>
            </a:lvl1pPr>
            <a:lvl2pPr marL="594014" indent="-416214" defTabSz="18288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buChar char="➢"/>
              <a:defRPr sz="2800">
                <a:latin typeface="等线"/>
                <a:ea typeface="等线"/>
                <a:cs typeface="等线"/>
                <a:sym typeface="等线"/>
              </a:defRPr>
            </a:lvl2pPr>
            <a:lvl3pPr marL="1085850" indent="-400050" defTabSz="18288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 sz="2800">
                <a:latin typeface="等线"/>
                <a:ea typeface="等线"/>
                <a:cs typeface="等线"/>
                <a:sym typeface="等线"/>
              </a:defRPr>
            </a:lvl3pPr>
            <a:lvl4pPr marL="1428750" indent="-400050" defTabSz="18288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 sz="2800">
                <a:latin typeface="等线"/>
                <a:ea typeface="等线"/>
                <a:cs typeface="等线"/>
                <a:sym typeface="等线"/>
              </a:defRPr>
            </a:lvl4pPr>
            <a:lvl5pPr marL="1771650" indent="-400050" defTabSz="1828800">
              <a:lnSpc>
                <a:spcPct val="100000"/>
              </a:lnSpc>
              <a:spcBef>
                <a:spcPts val="800"/>
              </a:spcBef>
              <a:buSzPct val="100000"/>
              <a:buFont typeface="Arial"/>
              <a:defRPr sz="2800">
                <a:latin typeface="等线"/>
                <a:ea typeface="等线"/>
                <a:cs typeface="等线"/>
                <a:sym typeface="等线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</p:spPr>
        <p:txBody>
          <a:bodyPr lIns="121919" tIns="121919" rIns="121919" bIns="121919" anchor="ctr"/>
          <a:lstStyle>
            <a:lvl1pPr algn="r" defTabSz="1827106">
              <a:defRPr sz="3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表格"/>
          <p:cNvGraphicFramePr/>
          <p:nvPr/>
        </p:nvGraphicFramePr>
        <p:xfrm>
          <a:off x="469900" y="13335000"/>
          <a:ext cx="23441587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0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</a:pPr>
                      <a:r>
                        <a:rPr sz="1400">
                          <a:solidFill>
                            <a:srgbClr val="60606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10/12/2023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</a:pPr>
                      <a:r>
                        <a:rPr sz="1400">
                          <a:solidFill>
                            <a:srgbClr val="60606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 Watch STM -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5943" y="13119100"/>
            <a:ext cx="393701" cy="419100"/>
          </a:xfrm>
          <a:prstGeom prst="rect">
            <a:avLst/>
          </a:prstGeom>
        </p:spPr>
        <p:txBody>
          <a:bodyPr anchor="t"/>
          <a:lstStyle>
            <a:lvl1pPr defTabSz="825500"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6" name="表格"/>
          <p:cNvGraphicFramePr/>
          <p:nvPr/>
        </p:nvGraphicFramePr>
        <p:xfrm>
          <a:off x="469900" y="13335000"/>
          <a:ext cx="23441587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103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8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l" defTabSz="914400">
                        <a:tabLst>
                          <a:tab pos="1282700" algn="l"/>
                        </a:tabLst>
                        <a:defRPr sz="1400">
                          <a:solidFill>
                            <a:srgbClr val="60606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400">
                          <a:solidFill>
                            <a:srgbClr val="606060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95943" y="13119100"/>
            <a:ext cx="393701" cy="419100"/>
          </a:xfrm>
          <a:prstGeom prst="rect">
            <a:avLst/>
          </a:prstGeom>
        </p:spPr>
        <p:txBody>
          <a:bodyPr anchor="t"/>
          <a:lstStyle>
            <a:lvl1pPr defTabSz="825500">
              <a:defRPr sz="22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标题文本"/>
          <p:cNvSpPr txBox="1">
            <a:spLocks noGrp="1"/>
          </p:cNvSpPr>
          <p:nvPr>
            <p:ph type="title"/>
          </p:nvPr>
        </p:nvSpPr>
        <p:spPr>
          <a:xfrm>
            <a:off x="1066799" y="190499"/>
            <a:ext cx="22237701" cy="838201"/>
          </a:xfrm>
          <a:prstGeom prst="rect">
            <a:avLst/>
          </a:prstGeom>
        </p:spPr>
        <p:txBody>
          <a:bodyPr anchor="ctr"/>
          <a:lstStyle>
            <a:lvl1pPr defTabSz="825500">
              <a:lnSpc>
                <a:spcPct val="100000"/>
              </a:lnSpc>
              <a:defRPr sz="4800" b="0" spc="0">
                <a:solidFill>
                  <a:srgbClr val="0096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r>
              <a:t>标题文本</a:t>
            </a:r>
          </a:p>
        </p:txBody>
      </p:sp>
      <p:sp>
        <p:nvSpPr>
          <p:cNvPr id="210" name="正文级别 1…"/>
          <p:cNvSpPr txBox="1">
            <a:spLocks noGrp="1"/>
          </p:cNvSpPr>
          <p:nvPr>
            <p:ph type="body" idx="1"/>
          </p:nvPr>
        </p:nvSpPr>
        <p:spPr>
          <a:xfrm>
            <a:off x="1066799" y="1536699"/>
            <a:ext cx="22237701" cy="11239501"/>
          </a:xfrm>
          <a:prstGeom prst="rect">
            <a:avLst/>
          </a:prstGeom>
        </p:spPr>
        <p:txBody>
          <a:bodyPr lIns="0" tIns="0" rIns="0" bIns="0"/>
          <a:lstStyle>
            <a:lvl1pPr marL="254000" indent="-254000" defTabSz="825500">
              <a:lnSpc>
                <a:spcPct val="80000"/>
              </a:lnSpc>
              <a:spcBef>
                <a:spcPts val="1400"/>
              </a:spcBef>
              <a:buClr>
                <a:srgbClr val="929292"/>
              </a:buClr>
              <a:buSzPct val="75000"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635000" indent="-254000" defTabSz="825500">
              <a:lnSpc>
                <a:spcPct val="80000"/>
              </a:lnSpc>
              <a:spcBef>
                <a:spcPts val="1400"/>
              </a:spcBef>
              <a:buClr>
                <a:srgbClr val="929292"/>
              </a:buClr>
              <a:buSzPct val="75000"/>
              <a:buChar char="-"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016000" indent="-254000" defTabSz="825500">
              <a:lnSpc>
                <a:spcPct val="80000"/>
              </a:lnSpc>
              <a:spcBef>
                <a:spcPts val="1400"/>
              </a:spcBef>
              <a:buClr>
                <a:srgbClr val="929292"/>
              </a:buClr>
              <a:buSzPct val="75000"/>
              <a:buChar char="-"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397000" indent="-254000" defTabSz="825500">
              <a:lnSpc>
                <a:spcPct val="80000"/>
              </a:lnSpc>
              <a:spcBef>
                <a:spcPts val="1400"/>
              </a:spcBef>
              <a:buClr>
                <a:srgbClr val="929292"/>
              </a:buClr>
              <a:buSzPct val="75000"/>
              <a:buChar char="-"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1778000" indent="-254000" defTabSz="825500">
              <a:lnSpc>
                <a:spcPct val="80000"/>
              </a:lnSpc>
              <a:spcBef>
                <a:spcPts val="1400"/>
              </a:spcBef>
              <a:buClr>
                <a:srgbClr val="929292"/>
              </a:buClr>
              <a:buSzPct val="75000"/>
              <a:buChar char="-"/>
              <a:defRPr sz="32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11" name="TextBox 7"/>
          <p:cNvSpPr txBox="1"/>
          <p:nvPr/>
        </p:nvSpPr>
        <p:spPr>
          <a:xfrm>
            <a:off x="10564042" y="13060536"/>
            <a:ext cx="3566193" cy="313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04" tIns="45704" rIns="45704" bIns="45704">
            <a:spAutoFit/>
          </a:bodyPr>
          <a:lstStyle>
            <a:lvl1pPr algn="l" defTabSz="1827794">
              <a:lnSpc>
                <a:spcPct val="90000"/>
              </a:lnSpc>
              <a:spcBef>
                <a:spcPts val="500"/>
              </a:spcBef>
              <a:defRPr sz="16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Internal use – confidential </a:t>
            </a:r>
          </a:p>
        </p:txBody>
      </p:sp>
      <p:sp>
        <p:nvSpPr>
          <p:cNvPr id="21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982450" y="13322300"/>
            <a:ext cx="419100" cy="457200"/>
          </a:xfrm>
          <a:prstGeom prst="rect">
            <a:avLst/>
          </a:prstGeom>
        </p:spPr>
        <p:txBody>
          <a:bodyPr anchor="t">
            <a:normAutofit/>
          </a:bodyPr>
          <a:lstStyle>
            <a:lvl1pPr defTabSz="825500">
              <a:defRPr sz="24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4" name="Table 1"/>
          <p:cNvGraphicFramePr/>
          <p:nvPr/>
        </p:nvGraphicFramePr>
        <p:xfrm>
          <a:off x="12779122" y="13290550"/>
          <a:ext cx="11338488" cy="3556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1338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r" defTabSz="914400">
                        <a:tabLst>
                          <a:tab pos="1282700" algn="l"/>
                        </a:tabLst>
                        <a:defRPr sz="1400">
                          <a:solidFill>
                            <a:srgbClr val="606060"/>
                          </a:solidFill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t></a:t>
                      </a:r>
                      <a:r>
                        <a:rPr sz="1200" b="1"/>
                        <a:t>WATCH</a:t>
                      </a:r>
                      <a:r>
                        <a:t> TechOps - Confidential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23963834" y="13042900"/>
            <a:ext cx="326195" cy="330200"/>
          </a:xfrm>
          <a:prstGeom prst="rect">
            <a:avLst/>
          </a:prstGeom>
        </p:spPr>
        <p:txBody>
          <a:bodyPr anchor="t"/>
          <a:lstStyle>
            <a:lvl1pPr algn="r" defTabSz="914400">
              <a:tabLst>
                <a:tab pos="914400" algn="l"/>
              </a:tabLst>
              <a:defRPr sz="1500">
                <a:solidFill>
                  <a:srgbClr val="87939D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9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0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4237" y="4237"/>
          <a:ext cx="4235" cy="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5" name="think-cell Slide" r:id="rId5" imgW="6985" imgH="6985" progId="TCLayout.ActiveDocument.1">
                  <p:embed/>
                </p:oleObj>
              </mc:Choice>
              <mc:Fallback>
                <p:oleObj name="think-cell Slide" r:id="rId5" imgW="6985" imgH="698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37" y="4237"/>
                        <a:ext cx="4235" cy="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3"/>
            </p:custDataLst>
          </p:nvPr>
        </p:nvSpPr>
        <p:spPr>
          <a:xfrm>
            <a:off x="3" y="3"/>
            <a:ext cx="423333" cy="423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6400" b="1" i="0" baseline="0">
              <a:latin typeface="Helvetica"/>
              <a:ea typeface="+mj-ea"/>
              <a:cs typeface="Helvetica"/>
              <a:sym typeface="Helvetic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392" y="1726504"/>
            <a:ext cx="21945600" cy="2286000"/>
          </a:xfrm>
          <a:prstGeom prst="rect">
            <a:avLst/>
          </a:prstGeom>
        </p:spPr>
        <p:txBody>
          <a:bodyPr/>
          <a:lstStyle>
            <a:lvl1pPr algn="l">
              <a:defRPr sz="6400" b="1">
                <a:solidFill>
                  <a:schemeClr val="bg1"/>
                </a:solidFill>
                <a:latin typeface="Helvetica" pitchFamily="34" charset="0"/>
                <a:cs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7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9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6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7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6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8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7" r:id="rId16"/>
    <p:sldLayoutId id="2147483668" r:id="rId17"/>
    <p:sldLayoutId id="2147483670" r:id="rId18"/>
    <p:sldLayoutId id="2147483678" r:id="rId19"/>
    <p:sldLayoutId id="2147483684" r:id="rId20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hyperlink" Target="ftp://10.150.63.2/Temp/Charles/TortoiseGit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R-bear/p/17833975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239" y="4237"/>
          <a:ext cx="3272" cy="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9" y="4237"/>
                        <a:ext cx="3272" cy="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0" y="4876805"/>
            <a:ext cx="24384000" cy="4477472"/>
          </a:xfrm>
          <a:prstGeom prst="rect">
            <a:avLst/>
          </a:prstGeom>
          <a:gradFill flip="none" rotWithShape="1">
            <a:gsLst>
              <a:gs pos="0">
                <a:srgbClr val="0070C0">
                  <a:alpha val="48000"/>
                  <a:lumMod val="20000"/>
                  <a:lumOff val="80000"/>
                </a:srgbClr>
              </a:gs>
              <a:gs pos="74000">
                <a:srgbClr val="0070C0"/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l" defTabSz="1828823" hangingPunct="1">
              <a:defRPr/>
            </a:pPr>
            <a:r>
              <a:rPr lang="zh-CN" altLang="en-US" sz="72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7200" b="1" kern="12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测试程式版本控制系统说明</a:t>
            </a:r>
            <a:endParaRPr lang="en-US" altLang="zh-CN" sz="7200" b="1" kern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828823" hangingPunct="1">
              <a:defRPr/>
            </a:pPr>
            <a:r>
              <a:rPr lang="en-US" altLang="zh-CN" sz="3200" b="1" i="1" kern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</a:p>
          <a:p>
            <a:pPr algn="l" defTabSz="1828823" hangingPunct="1">
              <a:defRPr/>
            </a:pPr>
            <a:r>
              <a:rPr lang="en-US" altLang="zh-CN" sz="3200" b="1" i="1" kern="12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</a:t>
            </a:r>
          </a:p>
        </p:txBody>
      </p:sp>
      <p:sp>
        <p:nvSpPr>
          <p:cNvPr id="7" name="Text Placeholder 12"/>
          <p:cNvSpPr txBox="1"/>
          <p:nvPr/>
        </p:nvSpPr>
        <p:spPr>
          <a:xfrm>
            <a:off x="1246784" y="8394171"/>
            <a:ext cx="14643515" cy="473419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800" b="0" kern="1200" baseline="0">
                <a:solidFill>
                  <a:schemeClr val="tx1"/>
                </a:solidFill>
                <a:latin typeface="Aller Light" panose="02000503000000020004" pitchFamily="2" charset="0"/>
                <a:ea typeface="Roboto" pitchFamily="2" charset="0"/>
                <a:cs typeface="+mn-cs"/>
              </a:defRPr>
            </a:lvl1pPr>
            <a:lvl2pPr marL="3429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2438430"/>
            <a:r>
              <a:rPr lang="en-US" altLang="zh-CN" sz="3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2025/6/28</a:t>
            </a:r>
            <a:endParaRPr lang="zh-CN" altLang="en-US" sz="3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 Neue"/>
              </a:rPr>
              <a:t>测试程序版本控制流程</a:t>
            </a:r>
            <a:endParaRPr lang="zh-CN" altLang="en-US" sz="4200" b="1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7A05344-CE97-425D-AE29-DCE8D7828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56" y="1238614"/>
            <a:ext cx="12218277" cy="1172340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9B7D2B2-CD05-48AB-844D-09BE36E652DF}"/>
              </a:ext>
            </a:extLst>
          </p:cNvPr>
          <p:cNvSpPr txBox="1"/>
          <p:nvPr/>
        </p:nvSpPr>
        <p:spPr>
          <a:xfrm>
            <a:off x="12576942" y="1908873"/>
            <a:ext cx="10960975" cy="95102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权限管控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管理员负责服务器配置维护以及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仓库权限管理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FontTx/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移除工程师远程登录服务器权限，建立安全访问机制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工程师通过正式申请流程向管理员获取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仓库访问权限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测试程序版本控制流程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工程师使用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工具，将测试程序（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Image/Tools/BIOS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等）上传至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仓库自动同步程序至服务器，并发送邮件通知相关人员变更记录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产线机台从服务器自动获取最新的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Image/Tools/BIOS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等程序文件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工程师可通过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TortoiseGit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查询程序的完整修改历史记录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主要优点与好处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提升安全性与稳定性：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通过严格的权限分离，有效防止了对生产服务器的未授权访问和意外修改，确保了系统环境的高度稳定和安全。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大幅提升效率与准确性：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自动化部署取代了繁琐的手动上传，极大地节省了时间，并从根本上避免了人为操作可能导致的错漏，确保了部署任务的快速与精准。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实现完全可追溯，责任明确：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的每一次变更都有清晰记录（时间、人员、内容），当问题发生时，能够迅速定位到引入问题的具体版本，便于快速回滚和故障排查，使得责任清晰明确。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保障版本一致性：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流程确保了所有产线机台从唯一的、可信的服务器源获取程序，保障了测试环境和执行版本的高度一致性，使测试结果更具可靠性。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514350" algn="l">
              <a:buAutoNum type="arabicPeriod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合规性支持：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完整的操作记录满足内控审计要求，规范的权限管理符合信息安全标准，流程化管理有效控制运营风险，保障业务连续性。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96786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 Neue"/>
              </a:rPr>
              <a:t>权限申请</a:t>
            </a:r>
            <a:endParaRPr lang="zh-CN" altLang="en-US" sz="4200" b="1" dirty="0">
              <a:solidFill>
                <a:srgbClr val="000000"/>
              </a:solidFill>
              <a:latin typeface="Helvetic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B27DB54-5511-4D33-AC35-EA1509596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44" y="1659605"/>
            <a:ext cx="16371833" cy="1083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4868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安装</a:t>
            </a:r>
            <a:r>
              <a:rPr lang="en-US" altLang="zh-CN" sz="4200" b="1" dirty="0" err="1">
                <a:solidFill>
                  <a:srgbClr val="000000"/>
                </a:solidFill>
                <a:latin typeface="Helvetica"/>
              </a:rPr>
              <a:t>TortoiseGit</a:t>
            </a:r>
            <a:r>
              <a:rPr lang="en-US" altLang="zh-CN" sz="4200" b="1" dirty="0">
                <a:solidFill>
                  <a:srgbClr val="000000"/>
                </a:solidFill>
                <a:latin typeface="Helvetica"/>
              </a:rPr>
              <a:t> &amp; </a:t>
            </a: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初次使用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78D7B3F-F6D2-4E17-B815-2A999A57A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26" y="3002193"/>
            <a:ext cx="11843280" cy="94255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6B9571A-839E-49E4-BF5A-70F938C65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3002193"/>
            <a:ext cx="12008374" cy="942551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3A79E79-76CB-4625-91F9-B567FB4E1B4D}"/>
              </a:ext>
            </a:extLst>
          </p:cNvPr>
          <p:cNvSpPr txBox="1"/>
          <p:nvPr/>
        </p:nvSpPr>
        <p:spPr>
          <a:xfrm>
            <a:off x="217341" y="1288293"/>
            <a:ext cx="12194626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zh-CN" altLang="en-US" dirty="0"/>
              <a:t>下载路径：</a:t>
            </a:r>
            <a:r>
              <a:rPr lang="en-US" altLang="zh-CN" dirty="0">
                <a:hlinkClick r:id="rId5"/>
              </a:rPr>
              <a:t>ftp://10.150.63.2/Temp/Charles/TortoiseGit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Git-2.50.0-64-bit.exe</a:t>
            </a:r>
            <a:r>
              <a:rPr lang="zh-CN" altLang="en-US" dirty="0"/>
              <a:t>：默认安装，参见左图</a:t>
            </a:r>
            <a:endParaRPr lang="en-US" altLang="zh-CN" dirty="0"/>
          </a:p>
          <a:p>
            <a:pPr marL="457200" indent="-457200" algn="l">
              <a:buAutoNum type="arabicPeriod"/>
            </a:pPr>
            <a:r>
              <a:rPr lang="en-US" altLang="zh-CN" dirty="0"/>
              <a:t>TortoiseGit-2.17.0.2-64bit.msi</a:t>
            </a:r>
            <a:r>
              <a:rPr lang="zh-CN" altLang="en-US" dirty="0"/>
              <a:t>：默认安装，参见有图</a:t>
            </a:r>
          </a:p>
        </p:txBody>
      </p:sp>
    </p:spTree>
    <p:extLst>
      <p:ext uri="{BB962C8B-B14F-4D97-AF65-F5344CB8AC3E}">
        <p14:creationId xmlns:p14="http://schemas.microsoft.com/office/powerpoint/2010/main" val="244377313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16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安装</a:t>
            </a:r>
            <a:r>
              <a:rPr lang="en-US" altLang="zh-CN" sz="4200" b="1" dirty="0" err="1">
                <a:solidFill>
                  <a:srgbClr val="000000"/>
                </a:solidFill>
                <a:latin typeface="Helvetica"/>
              </a:rPr>
              <a:t>TortoiseGit</a:t>
            </a:r>
            <a:r>
              <a:rPr lang="en-US" altLang="zh-CN" sz="4200" b="1" dirty="0">
                <a:solidFill>
                  <a:srgbClr val="000000"/>
                </a:solidFill>
                <a:latin typeface="Helvetica"/>
              </a:rPr>
              <a:t> &amp; </a:t>
            </a: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初次使用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79E79-76CB-4625-91F9-B567FB4E1B4D}"/>
              </a:ext>
            </a:extLst>
          </p:cNvPr>
          <p:cNvSpPr txBox="1"/>
          <p:nvPr/>
        </p:nvSpPr>
        <p:spPr>
          <a:xfrm>
            <a:off x="1021386" y="2549535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3. </a:t>
            </a:r>
            <a:r>
              <a:rPr lang="en-US" altLang="zh-CN" dirty="0" err="1"/>
              <a:t>TortoiseGit</a:t>
            </a:r>
            <a:r>
              <a:rPr lang="zh-CN" altLang="en-US" dirty="0"/>
              <a:t>安装完，勾选首次启动向导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C4E739F-CEC4-46FA-8FC8-CCD6DB64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6" y="3434588"/>
            <a:ext cx="9000309" cy="7067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C7FE80-1546-4D11-A49D-7FA1AD511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1263" y="3418822"/>
            <a:ext cx="7067550" cy="7067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4C0034-CC68-48D8-A265-48BB42762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8381" y="3418822"/>
            <a:ext cx="5429376" cy="70675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E9F124F-1043-41B3-A07B-7A089535E2FE}"/>
              </a:ext>
            </a:extLst>
          </p:cNvPr>
          <p:cNvSpPr txBox="1"/>
          <p:nvPr/>
        </p:nvSpPr>
        <p:spPr>
          <a:xfrm>
            <a:off x="10471263" y="2549535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4. </a:t>
            </a:r>
            <a:r>
              <a:rPr lang="zh-CN" altLang="en-US" dirty="0"/>
              <a:t>输入</a:t>
            </a:r>
            <a:r>
              <a:rPr lang="en-US" altLang="zh-CN" dirty="0"/>
              <a:t>Name</a:t>
            </a:r>
            <a:r>
              <a:rPr lang="zh-CN" altLang="en-US" dirty="0"/>
              <a:t>和</a:t>
            </a:r>
            <a:r>
              <a:rPr lang="en-US" altLang="zh-CN" dirty="0"/>
              <a:t>Email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DD8A5F-C09D-4543-AEDE-BA11738FA6A4}"/>
              </a:ext>
            </a:extLst>
          </p:cNvPr>
          <p:cNvSpPr txBox="1"/>
          <p:nvPr/>
        </p:nvSpPr>
        <p:spPr>
          <a:xfrm>
            <a:off x="17988381" y="2549534"/>
            <a:ext cx="5374233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5. </a:t>
            </a:r>
            <a:r>
              <a:rPr lang="zh-CN" altLang="en-US" dirty="0"/>
              <a:t>右击选择</a:t>
            </a:r>
            <a:r>
              <a:rPr lang="en-US" altLang="zh-CN" dirty="0"/>
              <a:t>Git Clone</a:t>
            </a:r>
            <a:r>
              <a:rPr lang="zh-CN" altLang="en-US" dirty="0"/>
              <a:t>，将服务器代码</a:t>
            </a:r>
            <a:r>
              <a:rPr lang="en-US" altLang="zh-CN" dirty="0"/>
              <a:t>Clone</a:t>
            </a:r>
            <a:r>
              <a:rPr lang="zh-CN" altLang="en-US" dirty="0"/>
              <a:t>到本地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EBB5AB-1D24-41AD-A74F-11E87EB61E07}"/>
              </a:ext>
            </a:extLst>
          </p:cNvPr>
          <p:cNvSpPr/>
          <p:nvPr/>
        </p:nvSpPr>
        <p:spPr>
          <a:xfrm>
            <a:off x="4114800" y="6637287"/>
            <a:ext cx="3003899" cy="472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EA7803-0B1B-4E8F-BD76-79BDD77F1A47}"/>
              </a:ext>
            </a:extLst>
          </p:cNvPr>
          <p:cNvSpPr/>
          <p:nvPr/>
        </p:nvSpPr>
        <p:spPr>
          <a:xfrm>
            <a:off x="10862442" y="5502170"/>
            <a:ext cx="4524704" cy="11351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CC0280D-36A1-4E03-BF08-BC11B32B3E92}"/>
              </a:ext>
            </a:extLst>
          </p:cNvPr>
          <p:cNvSpPr/>
          <p:nvPr/>
        </p:nvSpPr>
        <p:spPr>
          <a:xfrm>
            <a:off x="18083175" y="7373011"/>
            <a:ext cx="2427764" cy="49398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78590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23875F9-4374-406F-A55C-756FB2092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5" y="3339990"/>
            <a:ext cx="9052309" cy="62927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安装</a:t>
            </a:r>
            <a:r>
              <a:rPr lang="en-US" altLang="zh-CN" sz="4200" b="1" dirty="0" err="1">
                <a:solidFill>
                  <a:srgbClr val="000000"/>
                </a:solidFill>
                <a:latin typeface="Helvetica"/>
              </a:rPr>
              <a:t>TortoiseGit</a:t>
            </a:r>
            <a:r>
              <a:rPr lang="en-US" altLang="zh-CN" sz="4200" b="1" dirty="0">
                <a:solidFill>
                  <a:srgbClr val="000000"/>
                </a:solidFill>
                <a:latin typeface="Helvetica"/>
              </a:rPr>
              <a:t> &amp; </a:t>
            </a: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初次使用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A79E79-76CB-4625-91F9-B567FB4E1B4D}"/>
              </a:ext>
            </a:extLst>
          </p:cNvPr>
          <p:cNvSpPr txBox="1"/>
          <p:nvPr/>
        </p:nvSpPr>
        <p:spPr>
          <a:xfrm>
            <a:off x="1021385" y="2587746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6. </a:t>
            </a:r>
            <a:r>
              <a:rPr lang="zh-CN" altLang="en-US" dirty="0"/>
              <a:t>填入</a:t>
            </a:r>
            <a:r>
              <a:rPr lang="en-US" altLang="zh-CN" dirty="0"/>
              <a:t>Git</a:t>
            </a:r>
            <a:r>
              <a:rPr lang="zh-CN" altLang="en-US" dirty="0"/>
              <a:t>仓库地址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7639015-D1D1-426B-83A2-F2E950D7B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8021" y="3339989"/>
            <a:ext cx="12800007" cy="629274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7C6626-BD2B-4CB3-B76E-7D9C787E2EE3}"/>
              </a:ext>
            </a:extLst>
          </p:cNvPr>
          <p:cNvSpPr/>
          <p:nvPr/>
        </p:nvSpPr>
        <p:spPr>
          <a:xfrm>
            <a:off x="1450428" y="4382814"/>
            <a:ext cx="6479627" cy="56755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01F915-EACA-4882-981C-C0D67B825A7F}"/>
              </a:ext>
            </a:extLst>
          </p:cNvPr>
          <p:cNvSpPr txBox="1"/>
          <p:nvPr/>
        </p:nvSpPr>
        <p:spPr>
          <a:xfrm>
            <a:off x="11212895" y="2587746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7. </a:t>
            </a:r>
            <a:r>
              <a:rPr lang="zh-CN" altLang="en-US" dirty="0"/>
              <a:t>首次提交代码时需要输入账号和密码</a:t>
            </a:r>
            <a:endParaRPr lang="en-US" altLang="zh-CN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5CFB67C-5328-447D-8AF8-35C75AAB0621}"/>
              </a:ext>
            </a:extLst>
          </p:cNvPr>
          <p:cNvSpPr/>
          <p:nvPr/>
        </p:nvSpPr>
        <p:spPr>
          <a:xfrm>
            <a:off x="14445508" y="5291958"/>
            <a:ext cx="6349211" cy="1960179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8474015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安装</a:t>
            </a:r>
            <a:r>
              <a:rPr lang="en-US" altLang="zh-CN" sz="4200" b="1" dirty="0" err="1">
                <a:solidFill>
                  <a:srgbClr val="000000"/>
                </a:solidFill>
                <a:latin typeface="Helvetica"/>
              </a:rPr>
              <a:t>TortoiseGit</a:t>
            </a:r>
            <a:r>
              <a:rPr lang="en-US" altLang="zh-CN" sz="4200" b="1" dirty="0">
                <a:solidFill>
                  <a:srgbClr val="000000"/>
                </a:solidFill>
                <a:latin typeface="Helvetica"/>
              </a:rPr>
              <a:t> &amp; </a:t>
            </a: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初次使用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AC2532-14BF-491D-8476-DFB75BF3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6687"/>
            <a:ext cx="12144375" cy="5800725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B7C6626-BD2B-4CB3-B76E-7D9C787E2EE3}"/>
              </a:ext>
            </a:extLst>
          </p:cNvPr>
          <p:cNvSpPr/>
          <p:nvPr/>
        </p:nvSpPr>
        <p:spPr>
          <a:xfrm>
            <a:off x="4933369" y="7203905"/>
            <a:ext cx="1355834" cy="64638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01F915-EACA-4882-981C-C0D67B825A7F}"/>
              </a:ext>
            </a:extLst>
          </p:cNvPr>
          <p:cNvSpPr txBox="1"/>
          <p:nvPr/>
        </p:nvSpPr>
        <p:spPr>
          <a:xfrm>
            <a:off x="0" y="2491842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8. </a:t>
            </a:r>
            <a:r>
              <a:rPr lang="zh-CN" altLang="en-US" dirty="0"/>
              <a:t>点击应用授权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807D352-3649-45D6-B370-149E2DD97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173" y="3206687"/>
            <a:ext cx="11991975" cy="616267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7DC974D-1261-402F-A24A-0457FE180C5C}"/>
              </a:ext>
            </a:extLst>
          </p:cNvPr>
          <p:cNvSpPr txBox="1"/>
          <p:nvPr/>
        </p:nvSpPr>
        <p:spPr>
          <a:xfrm>
            <a:off x="12252173" y="2491841"/>
            <a:ext cx="6097313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US" altLang="zh-CN" dirty="0"/>
              <a:t>9. </a:t>
            </a:r>
            <a:r>
              <a:rPr lang="zh-CN" altLang="en-US" dirty="0"/>
              <a:t>授权成功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77497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4200" b="1" dirty="0" err="1">
                <a:solidFill>
                  <a:srgbClr val="000000"/>
                </a:solidFill>
                <a:latin typeface="Helvetica"/>
              </a:rPr>
              <a:t>TortoiseGit</a:t>
            </a:r>
            <a:r>
              <a:rPr lang="zh-CN" altLang="en-US" sz="4200" b="1" dirty="0">
                <a:solidFill>
                  <a:srgbClr val="000000"/>
                </a:solidFill>
                <a:latin typeface="Helvetica"/>
              </a:rPr>
              <a:t>使用说明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8C3001-E5EA-4D29-B458-6FC015536B4C}"/>
              </a:ext>
            </a:extLst>
          </p:cNvPr>
          <p:cNvSpPr txBox="1"/>
          <p:nvPr/>
        </p:nvSpPr>
        <p:spPr>
          <a:xfrm>
            <a:off x="669620" y="1666782"/>
            <a:ext cx="906517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zh-CN" altLang="en-US" dirty="0"/>
              <a:t>基本操作参见：</a:t>
            </a:r>
            <a:r>
              <a:rPr lang="en-US" altLang="zh-CN" dirty="0">
                <a:hlinkClick r:id="rId3"/>
              </a:rPr>
              <a:t>https://www.cnblogs.com/R-bear/p/17833975.html</a:t>
            </a:r>
            <a:endParaRPr lang="en-US" altLang="zh-CN" dirty="0"/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常用操作：建立仓库</a:t>
            </a:r>
            <a:r>
              <a:rPr lang="en-US" altLang="zh-CN" dirty="0"/>
              <a:t>/ </a:t>
            </a:r>
            <a:r>
              <a:rPr lang="zh-CN" altLang="en-US" dirty="0"/>
              <a:t>提交代码</a:t>
            </a:r>
            <a:r>
              <a:rPr lang="en-US" altLang="zh-CN" dirty="0"/>
              <a:t>/ </a:t>
            </a:r>
            <a:r>
              <a:rPr lang="zh-CN" altLang="en-US" dirty="0"/>
              <a:t>更新代码</a:t>
            </a:r>
            <a:r>
              <a:rPr lang="en-US" altLang="zh-CN" dirty="0"/>
              <a:t>/</a:t>
            </a:r>
            <a:r>
              <a:rPr lang="zh-CN" altLang="en-US" dirty="0"/>
              <a:t> 显示日志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FC74CC-020D-42D5-8BCF-E5A1681F8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0" y="2716582"/>
            <a:ext cx="13559727" cy="876645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8A9EE9A-3A01-44A3-8A4B-95999DAEE1B9}"/>
              </a:ext>
            </a:extLst>
          </p:cNvPr>
          <p:cNvSpPr/>
          <p:nvPr/>
        </p:nvSpPr>
        <p:spPr>
          <a:xfrm>
            <a:off x="2198307" y="6531069"/>
            <a:ext cx="3003899" cy="472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6B2D2B8-9CBF-463C-9402-B355E7FA86A0}"/>
              </a:ext>
            </a:extLst>
          </p:cNvPr>
          <p:cNvSpPr/>
          <p:nvPr/>
        </p:nvSpPr>
        <p:spPr>
          <a:xfrm>
            <a:off x="2198306" y="5953832"/>
            <a:ext cx="3003899" cy="472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60E30C-6768-4C53-BB05-B22092007068}"/>
              </a:ext>
            </a:extLst>
          </p:cNvPr>
          <p:cNvSpPr/>
          <p:nvPr/>
        </p:nvSpPr>
        <p:spPr>
          <a:xfrm>
            <a:off x="2198306" y="7085978"/>
            <a:ext cx="3003899" cy="472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6EC5CD-EF7D-464C-88C5-178A4DBEDBE1}"/>
              </a:ext>
            </a:extLst>
          </p:cNvPr>
          <p:cNvSpPr/>
          <p:nvPr/>
        </p:nvSpPr>
        <p:spPr>
          <a:xfrm>
            <a:off x="2198305" y="8218124"/>
            <a:ext cx="3003899" cy="47296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38384607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2EEFB-F440-1D13-3925-6532AB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49912A-DB46-A54E-9615-22E62A3D51CD}"/>
              </a:ext>
            </a:extLst>
          </p:cNvPr>
          <p:cNvSpPr txBox="1"/>
          <p:nvPr/>
        </p:nvSpPr>
        <p:spPr>
          <a:xfrm>
            <a:off x="217341" y="174583"/>
            <a:ext cx="19367783" cy="1064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1917" tIns="121917" rIns="121917" bIns="121917">
            <a:normAutofit/>
          </a:bodyPr>
          <a:lstStyle/>
          <a:p>
            <a:pPr algn="l" defTabSz="825501">
              <a:lnSpc>
                <a:spcPts val="5300"/>
              </a:lnSpc>
              <a:defRPr sz="4200" b="1">
                <a:solidFill>
                  <a:srgbClr val="0096FF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/>
                <a:sym typeface="Helvetica Neue"/>
              </a:rPr>
              <a:t>新提交邮件通知</a:t>
            </a:r>
            <a:endParaRPr lang="zh-CN" altLang="en-US" sz="42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8C3001-E5EA-4D29-B458-6FC015536B4C}"/>
              </a:ext>
            </a:extLst>
          </p:cNvPr>
          <p:cNvSpPr txBox="1"/>
          <p:nvPr/>
        </p:nvSpPr>
        <p:spPr>
          <a:xfrm>
            <a:off x="669619" y="1851448"/>
            <a:ext cx="1117028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邮件正文：修改者</a:t>
            </a:r>
            <a:r>
              <a:rPr lang="en-US" altLang="zh-CN" dirty="0"/>
              <a:t>/</a:t>
            </a:r>
            <a:r>
              <a:rPr lang="zh-CN" altLang="en-US" dirty="0"/>
              <a:t>修改时间</a:t>
            </a:r>
            <a:r>
              <a:rPr lang="en-US" altLang="zh-CN" dirty="0"/>
              <a:t>/</a:t>
            </a:r>
            <a:r>
              <a:rPr lang="zh-CN" altLang="en-US" dirty="0"/>
              <a:t>当前版本</a:t>
            </a:r>
            <a:r>
              <a:rPr lang="en-US" altLang="zh-CN" dirty="0"/>
              <a:t>/</a:t>
            </a:r>
            <a:r>
              <a:rPr lang="zh-CN" altLang="en-US" dirty="0"/>
              <a:t>仓库名</a:t>
            </a:r>
            <a:r>
              <a:rPr lang="en-US" altLang="zh-CN" dirty="0"/>
              <a:t>/</a:t>
            </a:r>
            <a:r>
              <a:rPr lang="zh-CN" altLang="en-US" dirty="0"/>
              <a:t>提交说明</a:t>
            </a:r>
            <a:r>
              <a:rPr lang="en-US" altLang="zh-CN" dirty="0"/>
              <a:t>/</a:t>
            </a:r>
            <a:r>
              <a:rPr lang="zh-CN" altLang="en-US" dirty="0"/>
              <a:t>版本差异等信息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838275-E861-4704-B72A-5CA167CFE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19" y="2654524"/>
            <a:ext cx="19823824" cy="1016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4046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NZEAmJQte79ZdzsXZAV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2691</TotalTime>
  <Words>501</Words>
  <Application>Microsoft Office PowerPoint</Application>
  <PresentationFormat>自定义</PresentationFormat>
  <Paragraphs>42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Gill Sans</vt:lpstr>
      <vt:lpstr>Helvetica Neue</vt:lpstr>
      <vt:lpstr>Helvetica Neue Light</vt:lpstr>
      <vt:lpstr>Helvetica Neue Medium</vt:lpstr>
      <vt:lpstr>SF Hello Regular</vt:lpstr>
      <vt:lpstr>等线</vt:lpstr>
      <vt:lpstr>等线 Light</vt:lpstr>
      <vt:lpstr>微软雅黑</vt:lpstr>
      <vt:lpstr>Arial</vt:lpstr>
      <vt:lpstr>Calibri</vt:lpstr>
      <vt:lpstr>Helvetica</vt:lpstr>
      <vt:lpstr>21_BasicWhite</vt:lpstr>
      <vt:lpstr>think-cell Slide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Charles Miao(LUXSHARE-ICT)</dc:creator>
  <cp:lastModifiedBy>Charles Miao(苗永建)</cp:lastModifiedBy>
  <cp:revision>95</cp:revision>
  <dcterms:modified xsi:type="dcterms:W3CDTF">2025-07-02T06:05:27Z</dcterms:modified>
</cp:coreProperties>
</file>