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Lato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LatoLight-regular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Light-boldItalic.fntdata"/><Relationship Id="rId30" Type="http://schemas.openxmlformats.org/officeDocument/2006/relationships/font" Target="fonts/Lato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b766738e9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b766738e9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b766738e9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b766738e9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b766738e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b766738e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b766738e9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b766738e9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b766738e9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b766738e9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b766738e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b766738e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b766738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b766738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b766738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b766738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b766738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b766738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b766738e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b766738e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b766738e9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b766738e9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b766738e9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b766738e9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b766738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b766738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b766738e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b766738e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Stemaway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Team </a:t>
            </a: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Scoring</a:t>
            </a:r>
            <a:endParaRPr sz="3040"/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31043" l="0" r="0" t="0"/>
          <a:stretch/>
        </p:blipFill>
        <p:spPr>
          <a:xfrm>
            <a:off x="5007625" y="561500"/>
            <a:ext cx="3942300" cy="2599475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175" y="3498425"/>
            <a:ext cx="8561749" cy="1645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p22"/>
          <p:cNvSpPr/>
          <p:nvPr/>
        </p:nvSpPr>
        <p:spPr>
          <a:xfrm>
            <a:off x="804100" y="3521425"/>
            <a:ext cx="2218200" cy="16452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526900" y="2786650"/>
            <a:ext cx="24954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Sorted Matrix on the basis of</a:t>
            </a: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flavopiridol,nf-kappab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7314025" y="617475"/>
            <a:ext cx="16359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Scoring Function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</a:t>
            </a:r>
            <a:endParaRPr sz="3377"/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68447"/>
          <a:stretch/>
        </p:blipFill>
        <p:spPr>
          <a:xfrm>
            <a:off x="4824625" y="1774575"/>
            <a:ext cx="4125300" cy="16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00" y="1853850"/>
            <a:ext cx="2094209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7029000" y="3479825"/>
            <a:ext cx="19131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Scoring Function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2593200" y="4223100"/>
            <a:ext cx="25647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First 10 Scores/ Ranksum of Seed Set size 10 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2025"/>
            <a:ext cx="9144000" cy="38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499025" y="131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Dendrogram</a:t>
            </a:r>
            <a:endParaRPr sz="304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8650"/>
            <a:ext cx="9144000" cy="38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Dendrogram Plots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72385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650" y="2006250"/>
            <a:ext cx="395149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Charles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was definitely a hard project but i believe that my team really held it </a:t>
            </a:r>
            <a:r>
              <a:rPr lang="en"/>
              <a:t>together and pulled though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Yumin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Big thanks to all the resources and our great teammates!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Akansha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am really thankful to the STEM- Away team for organising this and to my wonderful teammates for always being there when help was needed.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/>
              <a:t>Team Members</a:t>
            </a:r>
            <a:endParaRPr sz="27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Charles Im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Yumin Guo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Akansha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Gathering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</a:t>
            </a:r>
            <a:r>
              <a:rPr lang="en"/>
              <a:t>scrape</a:t>
            </a:r>
            <a:r>
              <a:rPr lang="en"/>
              <a:t> for Pubmed </a:t>
            </a:r>
            <a:r>
              <a:rPr lang="en"/>
              <a:t>article</a:t>
            </a:r>
            <a:r>
              <a:rPr lang="en"/>
              <a:t> archives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Extracted </a:t>
            </a:r>
            <a:r>
              <a:rPr lang="en"/>
              <a:t>abstract</a:t>
            </a:r>
            <a:r>
              <a:rPr lang="en"/>
              <a:t> into data frames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csv files for storage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Obtained</a:t>
            </a:r>
            <a:r>
              <a:rPr lang="en"/>
              <a:t> drug list from Drug Bank Online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Obtained gene list from PharmGKB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48000"/>
            <a:ext cx="4304724" cy="26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38575" y="2147025"/>
            <a:ext cx="7369500" cy="24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 Light"/>
              <a:buChar char="-"/>
            </a:pPr>
            <a:r>
              <a:rPr b="1" lang="en" sz="1600">
                <a:solidFill>
                  <a:srgbClr val="000000"/>
                </a:solidFill>
              </a:rPr>
              <a:t>Removed a list of common words</a:t>
            </a:r>
            <a:r>
              <a:rPr lang="en" sz="16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from the genes (e.g. “cat”, “was” …)</a:t>
            </a:r>
            <a:endParaRPr sz="16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 Light"/>
              <a:buChar char="-"/>
            </a:pPr>
            <a:r>
              <a:rPr b="1" lang="en" sz="1600">
                <a:solidFill>
                  <a:srgbClr val="000000"/>
                </a:solidFill>
              </a:rPr>
              <a:t>Removed the dots (periods) within sentences</a:t>
            </a:r>
            <a:r>
              <a:rPr lang="en" sz="16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(used for abbreviation), without changing the performance of the sentences to be parsed.</a:t>
            </a:r>
            <a:endParaRPr sz="16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300"/>
              </a:spcAft>
              <a:buClr>
                <a:srgbClr val="000000"/>
              </a:buClr>
              <a:buSzPts val="1600"/>
              <a:buFont typeface="Lato Light"/>
              <a:buChar char="-"/>
            </a:pPr>
            <a:r>
              <a:rPr lang="en" sz="16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Looked for sentences that </a:t>
            </a:r>
            <a:r>
              <a:rPr b="1" lang="en" sz="1600">
                <a:solidFill>
                  <a:srgbClr val="000000"/>
                </a:solidFill>
              </a:rPr>
              <a:t>contain exactly one drug name and one gene name</a:t>
            </a:r>
            <a:r>
              <a:rPr lang="en" sz="16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; then parsed those sentences </a:t>
            </a:r>
            <a:endParaRPr sz="16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3312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Parser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155775" y="2086800"/>
            <a:ext cx="5784600" cy="32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 Light"/>
              <a:buChar char="●"/>
            </a:pPr>
            <a:r>
              <a:rPr lang="en" sz="16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What is it?</a:t>
            </a:r>
            <a:endParaRPr sz="16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A dependency parser tries to figure out the </a:t>
            </a:r>
            <a:r>
              <a:rPr b="1" lang="en" sz="1600">
                <a:solidFill>
                  <a:srgbClr val="000000"/>
                </a:solidFill>
              </a:rPr>
              <a:t>grammatical structure of sentences</a:t>
            </a:r>
            <a:r>
              <a:rPr lang="en" sz="16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sz="16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It focuses on </a:t>
            </a:r>
            <a:r>
              <a:rPr b="1" lang="en" sz="1600">
                <a:solidFill>
                  <a:srgbClr val="000000"/>
                </a:solidFill>
              </a:rPr>
              <a:t>how words are dependent</a:t>
            </a:r>
            <a:r>
              <a:rPr lang="en" sz="16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on each other (i.e. Which words are correlated and how?)</a:t>
            </a:r>
            <a:endParaRPr sz="16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Lato Light"/>
              <a:buChar char="●"/>
            </a:pPr>
            <a:r>
              <a:rPr lang="en" sz="16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Tool used: </a:t>
            </a:r>
            <a:r>
              <a:rPr b="1" lang="en" sz="1600">
                <a:solidFill>
                  <a:srgbClr val="000000"/>
                </a:solidFill>
              </a:rPr>
              <a:t>Stanford Parser</a:t>
            </a:r>
            <a:r>
              <a:rPr lang="en" sz="16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(Jython interface)</a:t>
            </a:r>
            <a:endParaRPr sz="16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773800" y="642900"/>
            <a:ext cx="33702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E.G.</a:t>
            </a:r>
            <a:endParaRPr b="1" sz="15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"Haloperidol (1 mg/kg) decreased the apparent Km of striatal TH for the pteridine cofactor."</a:t>
            </a:r>
            <a:endParaRPr i="1" sz="15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6133225" y="1923600"/>
            <a:ext cx="31809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'</a:t>
            </a:r>
            <a:r>
              <a:rPr b="1" lang="en" sz="15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b="1" lang="en" sz="15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subj [nominal subject]</a:t>
            </a:r>
            <a:endParaRPr b="1" sz="15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(decreased-6, Haloperidol-1)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’,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'</a:t>
            </a:r>
            <a:r>
              <a:rPr b="1" lang="en" sz="15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num [numeric modifier]</a:t>
            </a:r>
            <a:endParaRPr b="1" sz="15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(mg/kg-4, 1-3)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’,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'</a:t>
            </a:r>
            <a:r>
              <a:rPr b="1" lang="en" sz="15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appos [appositional modifier]</a:t>
            </a:r>
            <a:endParaRPr b="1" sz="15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5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Haloperidol-1, mg/kg-4</a:t>
            </a:r>
            <a:r>
              <a:rPr lang="en" sz="15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’,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'</a:t>
            </a:r>
            <a:r>
              <a:rPr b="1" lang="en" sz="15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root</a:t>
            </a:r>
            <a:endParaRPr b="1" sz="15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5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ROOT-0, decreased-6</a:t>
            </a:r>
            <a:r>
              <a:rPr lang="en" sz="15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’,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'</a:t>
            </a:r>
            <a:r>
              <a:rPr b="1" lang="en" sz="15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det [determiner]</a:t>
            </a:r>
            <a:endParaRPr b="1" sz="15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(Km-9, the-7)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’,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…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5915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Stanford Parser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43225" y="2078875"/>
            <a:ext cx="5166000" cy="26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With the drug and gene of each sentence, find the </a:t>
            </a:r>
            <a:r>
              <a:rPr b="1" lang="en" sz="1600">
                <a:solidFill>
                  <a:srgbClr val="000000"/>
                </a:solidFill>
              </a:rPr>
              <a:t>shortest path</a:t>
            </a:r>
            <a:r>
              <a:rPr lang="en" sz="16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connecting (from) the drug and (to) the gene.</a:t>
            </a:r>
            <a:endParaRPr sz="16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Turn the results into a </a:t>
            </a:r>
            <a:r>
              <a:rPr b="1" lang="en" sz="1600">
                <a:solidFill>
                  <a:srgbClr val="000000"/>
                </a:solidFill>
              </a:rPr>
              <a:t>large dependency matrix</a:t>
            </a:r>
            <a:r>
              <a:rPr lang="en" sz="16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, (drug-gene pairs as rows and relationships as columns), then pass to the EBC algorithm.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6444000" y="2237900"/>
            <a:ext cx="2563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Drug</a:t>
            </a:r>
            <a:r>
              <a:rPr lang="en" sz="15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i="1" lang="en" sz="15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Haloperidol</a:t>
            </a:r>
            <a:endParaRPr i="1" sz="1500">
              <a:solidFill>
                <a:srgbClr val="274E1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Gene</a:t>
            </a:r>
            <a:r>
              <a:rPr lang="en" sz="15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i="1" lang="en" sz="15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TH</a:t>
            </a:r>
            <a:endParaRPr sz="1500">
              <a:solidFill>
                <a:srgbClr val="274E1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Relationship</a:t>
            </a:r>
            <a:r>
              <a:rPr lang="en" sz="15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sz="1500">
              <a:solidFill>
                <a:srgbClr val="274E1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['nsubj', 'decreased', 'dobj', 'Km', 'prep_of']</a:t>
            </a:r>
            <a:endParaRPr sz="1500">
              <a:solidFill>
                <a:srgbClr val="274E1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5773800" y="642900"/>
            <a:ext cx="33702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E.G.</a:t>
            </a:r>
            <a:endParaRPr b="1" sz="15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"Haloperidol (1 mg/kg) decreased the apparent Km of striatal TH for the pteridine cofactor."</a:t>
            </a:r>
            <a:endParaRPr i="1" sz="15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5" y="4041575"/>
            <a:ext cx="9024751" cy="9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5018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Problems with the Current Parser</a:t>
            </a:r>
            <a:endParaRPr sz="2300"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77325" y="2269800"/>
            <a:ext cx="7153800" cy="28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 Light"/>
              <a:buChar char="●"/>
            </a:pPr>
            <a:r>
              <a:rPr lang="en" sz="17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The parser sometimes connects words that don’t seem to be related.</a:t>
            </a:r>
            <a:endParaRPr sz="17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 Light"/>
              <a:buChar char="●"/>
            </a:pPr>
            <a:r>
              <a:rPr lang="en" sz="17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Some drug-gene relationships are too short to be useful. </a:t>
            </a:r>
            <a:endParaRPr sz="17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(we removed the relationship if the pair is connected by 0 or 1 word)</a:t>
            </a:r>
            <a:endParaRPr sz="17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The parser itself might be </a:t>
            </a:r>
            <a:r>
              <a:rPr b="1" lang="en" sz="1700">
                <a:solidFill>
                  <a:srgbClr val="000000"/>
                </a:solidFill>
              </a:rPr>
              <a:t>making some mistakes consistently</a:t>
            </a:r>
            <a:r>
              <a:rPr lang="en" sz="17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sz="17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This version of parser treats every single word separately. </a:t>
            </a:r>
            <a:endParaRPr sz="17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5667950" y="668550"/>
            <a:ext cx="36351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E.G.</a:t>
            </a:r>
            <a:endParaRPr b="1" sz="15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"</a:t>
            </a:r>
            <a:r>
              <a:rPr i="1" lang="en" sz="15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A comparative study of fluorescences parameters </a:t>
            </a:r>
            <a:r>
              <a:rPr i="1" lang="en" sz="1500" u="sng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of</a:t>
            </a:r>
            <a:r>
              <a:rPr i="1" lang="en" sz="15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HDC</a:t>
            </a:r>
            <a:r>
              <a:rPr i="1" lang="en" sz="15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and its inhibitory complexes with methyl ester </a:t>
            </a:r>
            <a:r>
              <a:rPr i="1" lang="en" sz="1500" u="sng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of</a:t>
            </a:r>
            <a:r>
              <a:rPr i="1" lang="en" sz="15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histidine</a:t>
            </a:r>
            <a:r>
              <a:rPr i="1" lang="en" sz="15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(MEH), hydroxylamine and p-chloromercuriumbensoate is carried out.</a:t>
            </a:r>
            <a:r>
              <a:rPr i="1" lang="en" sz="15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"</a:t>
            </a:r>
            <a:endParaRPr i="1" sz="15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1828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→ [“of”]</a:t>
            </a:r>
            <a:endParaRPr i="1" sz="15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EBC (Unsupervised Portion)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Biclustered drug-pairs in the dependency </a:t>
            </a:r>
            <a:r>
              <a:rPr lang="en"/>
              <a:t>matrix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1000 iterations used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Aggregate the </a:t>
            </a:r>
            <a:r>
              <a:rPr lang="en"/>
              <a:t>interactions</a:t>
            </a:r>
            <a:r>
              <a:rPr lang="en"/>
              <a:t> for co-</a:t>
            </a:r>
            <a:r>
              <a:rPr lang="en"/>
              <a:t>occurrence</a:t>
            </a:r>
            <a:r>
              <a:rPr lang="en"/>
              <a:t> </a:t>
            </a:r>
            <a:r>
              <a:rPr lang="en"/>
              <a:t>matrix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950" y="1853850"/>
            <a:ext cx="3893050" cy="32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EBC (Supervised Portion)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100" y="1738775"/>
            <a:ext cx="4054574" cy="304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 sz="1400" u="sng"/>
              <a:t>Inputs:</a:t>
            </a:r>
            <a:endParaRPr b="1" sz="1400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TEST SET:</a:t>
            </a:r>
            <a:endParaRPr b="1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List of size 100</a:t>
            </a:r>
            <a:endParaRPr b="1"/>
          </a:p>
          <a:p>
            <a:pPr indent="-298450" lvl="1" marL="18288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50 pairs from DrugBank (Verified) </a:t>
            </a:r>
            <a:endParaRPr b="1"/>
          </a:p>
          <a:p>
            <a:pPr indent="-298450" lvl="1" marL="18288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50 pairs from our matrix(Unverified)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SEED SET:</a:t>
            </a:r>
            <a:endParaRPr b="1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List of size 1,2,3,4,5,10,100</a:t>
            </a:r>
            <a:endParaRPr b="1"/>
          </a:p>
          <a:p>
            <a:pPr indent="-298450" lvl="1" marL="18288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All the pairs are verified DrugBank pairs 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