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 Slab"/>
      <p:regular r:id="rId28"/>
      <p:bold r:id="rId29"/>
    </p:embeddedFont>
    <p:embeddedFont>
      <p:font typeface="Roboto"/>
      <p:regular r:id="rId30"/>
      <p:bold r:id="rId31"/>
      <p:italic r:id="rId32"/>
      <p:boldItalic r:id="rId33"/>
    </p:embeddedFont>
    <p:embeddedFont>
      <p:font typeface="Lora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Slab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Slab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35" Type="http://schemas.openxmlformats.org/officeDocument/2006/relationships/font" Target="fonts/Lora-bold.fntdata"/><Relationship Id="rId12" Type="http://schemas.openxmlformats.org/officeDocument/2006/relationships/slide" Target="slides/slide7.xml"/><Relationship Id="rId34" Type="http://schemas.openxmlformats.org/officeDocument/2006/relationships/font" Target="fonts/Lora-regular.fntdata"/><Relationship Id="rId15" Type="http://schemas.openxmlformats.org/officeDocument/2006/relationships/slide" Target="slides/slide10.xml"/><Relationship Id="rId37" Type="http://schemas.openxmlformats.org/officeDocument/2006/relationships/font" Target="fonts/Lora-boldItalic.fntdata"/><Relationship Id="rId14" Type="http://schemas.openxmlformats.org/officeDocument/2006/relationships/slide" Target="slides/slide9.xml"/><Relationship Id="rId36" Type="http://schemas.openxmlformats.org/officeDocument/2006/relationships/font" Target="fonts/Lora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f474006c7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f474006c7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f474006c7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f474006c7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f474006c7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f474006c7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f474006c7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f474006c7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f474006c7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f474006c7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f474006c7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f474006c7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f474006c7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f474006c7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f474006c7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f474006c7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f474006c7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f474006c7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f474006c7_1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f474006c7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f474006c7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f474006c7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f474006c7_1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f474006c7_1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f474006c7_1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f474006c7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f474006c7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f474006c7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f474006c7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f474006c7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f474006c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f474006c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f474006c7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f474006c7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f474006c7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f474006c7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f474006c7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f474006c7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f474006c7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f474006c7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f474006c7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f474006c7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Argument Mining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 Dependent Claims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87900" y="555600"/>
            <a:ext cx="8239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Filter --  Select Candidate Sentences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Random Forest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LightGBM Boost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Recurrent Neural Network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Logistic Regression</a:t>
            </a:r>
            <a:endParaRPr b="1" sz="1800"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1075" y="1657225"/>
            <a:ext cx="4753650" cy="182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460950" y="969775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Sentence Deconstruction</a:t>
            </a: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950" y="2430675"/>
            <a:ext cx="8032550" cy="225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 Dependent Claim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Concise </a:t>
            </a:r>
            <a:r>
              <a:rPr i="1" lang="en" sz="2400"/>
              <a:t>conclusive</a:t>
            </a:r>
            <a:r>
              <a:rPr lang="en" sz="2400"/>
              <a:t> statement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Directly/contextually addresses the topic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Context is the sentiment of a topic’s evaluative object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Topic is NOT the context, it provides context</a:t>
            </a:r>
            <a:endParaRPr sz="2400"/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900150" y="543975"/>
            <a:ext cx="7468500" cy="12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SENTENCE:</a:t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Chartalists argue that deficit spending is logically necessary because, in their view, fiat money is created by deficit spending:  one cannot collect fiat money in taxes before one has issued it and spent it, and the amount of fiat money in circulation is exactly the government debt -- money spent but not collected in taxes.</a:t>
            </a:r>
            <a:endParaRPr sz="1400"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92975"/>
            <a:ext cx="8839201" cy="13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75" y="922350"/>
            <a:ext cx="8782050" cy="222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3600" y="3217600"/>
            <a:ext cx="4876800" cy="18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6"/>
          <p:cNvSpPr txBox="1"/>
          <p:nvPr/>
        </p:nvSpPr>
        <p:spPr>
          <a:xfrm>
            <a:off x="1599750" y="154800"/>
            <a:ext cx="59445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Clause v. CDC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/>
        </p:nvSpPr>
        <p:spPr>
          <a:xfrm>
            <a:off x="2157000" y="887575"/>
            <a:ext cx="59445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7"/>
          <p:cNvSpPr txBox="1"/>
          <p:nvPr>
            <p:ph type="title"/>
          </p:nvPr>
        </p:nvSpPr>
        <p:spPr>
          <a:xfrm>
            <a:off x="265500" y="8875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Not ALL Clauses are extracted Equal</a:t>
            </a:r>
            <a:endParaRPr sz="3000"/>
          </a:p>
        </p:txBody>
      </p:sp>
      <p:sp>
        <p:nvSpPr>
          <p:cNvPr id="163" name="Google Shape;163;p27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 what makes a Context Dependent Claim!</a:t>
            </a:r>
            <a:endParaRPr/>
          </a:p>
        </p:txBody>
      </p:sp>
      <p:sp>
        <p:nvSpPr>
          <p:cNvPr id="164" name="Google Shape;164;p27"/>
          <p:cNvSpPr txBox="1"/>
          <p:nvPr>
            <p:ph idx="2" type="body"/>
          </p:nvPr>
        </p:nvSpPr>
        <p:spPr>
          <a:xfrm>
            <a:off x="4939500" y="887575"/>
            <a:ext cx="3837000" cy="11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Extracted Clause 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Fiat money is created by deficit spending</a:t>
            </a:r>
            <a:endParaRPr/>
          </a:p>
        </p:txBody>
      </p:sp>
      <p:sp>
        <p:nvSpPr>
          <p:cNvPr id="165" name="Google Shape;165;p27"/>
          <p:cNvSpPr txBox="1"/>
          <p:nvPr/>
        </p:nvSpPr>
        <p:spPr>
          <a:xfrm>
            <a:off x="4939500" y="2769000"/>
            <a:ext cx="3793500" cy="9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Extracted Clause 3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One has issued it and spent it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87900" y="555600"/>
            <a:ext cx="8239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Model -- CDC Clauses</a:t>
            </a:r>
            <a:endParaRPr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Random Forest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LightGBM Boost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Recurrent Neural Network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Logistic Regression</a:t>
            </a:r>
            <a:endParaRPr b="1" sz="1800"/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0700" y="808050"/>
            <a:ext cx="4896391" cy="3527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p28"/>
          <p:cNvCxnSpPr/>
          <p:nvPr/>
        </p:nvCxnSpPr>
        <p:spPr>
          <a:xfrm flipH="1" rot="10800000">
            <a:off x="4272250" y="1009050"/>
            <a:ext cx="4044600" cy="2944500"/>
          </a:xfrm>
          <a:prstGeom prst="straightConnector1">
            <a:avLst/>
          </a:prstGeom>
          <a:noFill/>
          <a:ln cap="flat" cmpd="sng" w="9525">
            <a:solidFill>
              <a:srgbClr val="CC4125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/>
              <a:t>Review of Pipeline</a:t>
            </a:r>
            <a:r>
              <a:rPr lang="en" sz="2000"/>
              <a:t>: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Began with 8749 sentences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Final extracted CDCs 832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Began with 988 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Correctly Classified 60.6% of CDC containing sentences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Miss-Classified </a:t>
            </a:r>
            <a:r>
              <a:rPr lang="en" sz="1800"/>
              <a:t> 35.8% of sentences</a:t>
            </a:r>
            <a:endParaRPr sz="18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Review Data</a:t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387900" y="192925"/>
            <a:ext cx="8368200" cy="106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Bad</a:t>
            </a:r>
            <a:r>
              <a:rPr lang="en" sz="2800"/>
              <a:t> Base Truth CDC’s -</a:t>
            </a:r>
            <a:endParaRPr sz="2800"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tend to have an impact on the poorest segments of the population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case of federally funded aid, contributions have, in effect, crowded out any investment in the private sectors of many nations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Aims to correct the effects of past and present discrimination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foreign assistance is substantial enough, and lasts long enough, the capital stock rises sufficiently to lift households above subsistence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Social problems and personality disorders in young people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387900" y="192925"/>
            <a:ext cx="8368200" cy="106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Good CDC’s Extracted from Sentences labeled “False” -</a:t>
            </a:r>
            <a:endParaRPr sz="2800"/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Restrictions on felon ownership of firearms did not violate this right (topic: right to bear arms)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God was a necessary metaphysical assumption demanded by circumstances (topic: atheism)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Resources exist for further population growth (topic: one child policy)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casino-style gambling is much less widespread (topic: gambling)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imposition of equality is detrimental to society (topic: monarchy)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Artificial Intelligence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5"/>
            <a:ext cx="8368200" cy="15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latin typeface="Lora"/>
                <a:ea typeface="Lora"/>
                <a:cs typeface="Lora"/>
                <a:sym typeface="Lora"/>
              </a:rPr>
              <a:t>"</a:t>
            </a:r>
            <a:r>
              <a:rPr lang="en" sz="2400">
                <a:latin typeface="Lora"/>
                <a:ea typeface="Lora"/>
                <a:cs typeface="Lora"/>
                <a:sym typeface="Lora"/>
              </a:rPr>
              <a:t>I have heard you hold the world record in debate competition wins against humans, but I suspect you have never debated a machine.  Welcome to the future.”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4799850" y="3393725"/>
            <a:ext cx="3956400" cy="8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IBM Project Debater</a:t>
            </a:r>
            <a:endParaRPr sz="24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a.k.a.  Miss Debater </a:t>
            </a:r>
            <a:endParaRPr sz="20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Promising Concept</a:t>
            </a:r>
            <a:endParaRPr/>
          </a:p>
        </p:txBody>
      </p:sp>
      <p:sp>
        <p:nvSpPr>
          <p:cNvPr id="197" name="Google Shape;197;p32"/>
          <p:cNvSpPr txBox="1"/>
          <p:nvPr>
            <p:ph idx="1" type="subTitle"/>
          </p:nvPr>
        </p:nvSpPr>
        <p:spPr>
          <a:xfrm>
            <a:off x="1680302" y="35566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we can make it better...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Considerations</a:t>
            </a:r>
            <a:endParaRPr/>
          </a:p>
        </p:txBody>
      </p:sp>
      <p:sp>
        <p:nvSpPr>
          <p:cNvPr id="203" name="Google Shape;203;p3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Sentence encoding (universal sentence encoder)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Encoding improvements (customize nlp pipeline)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 Models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Neural Network Implementation 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What is Argument Mining?</a:t>
            </a:r>
            <a:endParaRPr sz="3600"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740999"/>
            <a:ext cx="8368200" cy="9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Research area within Natural Language Processing (NLP)</a:t>
            </a:r>
            <a:endParaRPr sz="2400"/>
          </a:p>
        </p:txBody>
      </p:sp>
      <p:sp>
        <p:nvSpPr>
          <p:cNvPr id="78" name="Google Shape;78;p15"/>
          <p:cNvSpPr txBox="1"/>
          <p:nvPr/>
        </p:nvSpPr>
        <p:spPr>
          <a:xfrm>
            <a:off x="387900" y="2844975"/>
            <a:ext cx="82038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Identification of Argument Structures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492600" y="3701175"/>
            <a:ext cx="80991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- 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87900" y="170534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Inspired by competitive Speech and Debate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Research is a necessary part of preparation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 lieu of research, Briefs Packets are often purchased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High value potential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r>
              <a:rPr lang="en"/>
              <a:t> - Context Dependent Claim 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87900" y="170534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Project is a Proof of Concept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Goal: Extract Context Dependent Claims from text.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Context Dependent Claim: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Factual statement that directly affirms/negates a topic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May be a sentence or an independent clause within a sentence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18700" y="5445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Approach -</a:t>
            </a:r>
            <a:endParaRPr sz="3000"/>
          </a:p>
        </p:txBody>
      </p:sp>
      <p:sp>
        <p:nvSpPr>
          <p:cNvPr id="97" name="Google Shape;97;p18"/>
          <p:cNvSpPr/>
          <p:nvPr/>
        </p:nvSpPr>
        <p:spPr>
          <a:xfrm rot="10800000">
            <a:off x="4148525" y="711048"/>
            <a:ext cx="4264200" cy="1098300"/>
          </a:xfrm>
          <a:prstGeom prst="trapezoid">
            <a:avLst>
              <a:gd fmla="val 6135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/>
          <p:nvPr/>
        </p:nvSpPr>
        <p:spPr>
          <a:xfrm rot="10800000">
            <a:off x="4923575" y="2022600"/>
            <a:ext cx="2788800" cy="1098300"/>
          </a:xfrm>
          <a:prstGeom prst="trapezoid">
            <a:avLst>
              <a:gd fmla="val 6135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 rot="10800000">
            <a:off x="5656875" y="3334150"/>
            <a:ext cx="1322200" cy="1098400"/>
          </a:xfrm>
          <a:prstGeom prst="flowChartExtra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5007119" y="924352"/>
            <a:ext cx="26217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Gather Articles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Parse sentences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5547278" y="2235900"/>
            <a:ext cx="15414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Extract clauses from sentences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5909363" y="3547450"/>
            <a:ext cx="8172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CDC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569575" y="2040650"/>
            <a:ext cx="3171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Over 300 Articles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Covering 0ver 30 topics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Sentence by Sentence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Clause by Clause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873400" y="1819325"/>
            <a:ext cx="7468500" cy="12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SENTENCE:</a:t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Chartalists argue that deficit spending is logically necessary because, in their view, fiat money is created by deficit spending:  one cannot collect fiat money in taxes before one has issued it and spent it, and the amount of fiat money in circulation is exactly the government debt -- money spent but not collected in taxes.</a:t>
            </a:r>
            <a:endParaRPr sz="1400"/>
          </a:p>
        </p:txBody>
      </p:sp>
      <p:sp>
        <p:nvSpPr>
          <p:cNvPr id="109" name="Google Shape;109;p19"/>
          <p:cNvSpPr txBox="1"/>
          <p:nvPr/>
        </p:nvSpPr>
        <p:spPr>
          <a:xfrm>
            <a:off x="391450" y="695150"/>
            <a:ext cx="84324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TOPIC: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Europe should weaken its austerity measures to guarantee its citizens greater social support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900150" y="3582725"/>
            <a:ext cx="73437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Context Dependent Claim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Deficit spending is logically necessary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Imbalance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87900" y="1960400"/>
            <a:ext cx="2808000" cy="17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Steps taken to this point:</a:t>
            </a:r>
            <a:endParaRPr b="1" sz="1400"/>
          </a:p>
          <a:p>
            <a:pPr indent="-3048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 Trained NLTK sentence parser</a:t>
            </a:r>
            <a:endParaRPr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 Text cleaning</a:t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8300" y="555600"/>
            <a:ext cx="5643301" cy="3719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87900" y="555600"/>
            <a:ext cx="3765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Similarity Score</a:t>
            </a:r>
            <a:endParaRPr sz="3000"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91000"/>
            <a:ext cx="4289200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575" y="1591000"/>
            <a:ext cx="4257651" cy="2419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