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99" r:id="rId3"/>
    <p:sldId id="257" r:id="rId4"/>
    <p:sldId id="258" r:id="rId5"/>
    <p:sldId id="261" r:id="rId6"/>
    <p:sldId id="259" r:id="rId7"/>
    <p:sldId id="260" r:id="rId8"/>
    <p:sldId id="269" r:id="rId9"/>
    <p:sldId id="264" r:id="rId10"/>
    <p:sldId id="265" r:id="rId11"/>
    <p:sldId id="266" r:id="rId12"/>
    <p:sldId id="268" r:id="rId13"/>
    <p:sldId id="300" r:id="rId14"/>
    <p:sldId id="301" r:id="rId15"/>
    <p:sldId id="302" r:id="rId16"/>
    <p:sldId id="262" r:id="rId17"/>
    <p:sldId id="263" r:id="rId18"/>
    <p:sldId id="274" r:id="rId19"/>
    <p:sldId id="275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6" r:id="rId32"/>
    <p:sldId id="298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719" autoAdjust="0"/>
  </p:normalViewPr>
  <p:slideViewPr>
    <p:cSldViewPr>
      <p:cViewPr varScale="1">
        <p:scale>
          <a:sx n="89" d="100"/>
          <a:sy n="89" d="100"/>
        </p:scale>
        <p:origin x="116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176FDB7-15B1-4D92-A12B-1A2E368E55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7315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76FDB7-15B1-4D92-A12B-1A2E368E55F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96AC8-47A3-464A-8F39-37CDE28384F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7BAB0-4004-4D60-AA5E-724AF7A45BB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zh-CN" altLang="en-US"/>
              <a:t>辅助定义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华光粗圆_CNKI" panose="02000500000000000000" pitchFamily="2" charset="-122"/>
                <a:ea typeface="华光粗圆_CNKI" panose="02000500000000000000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33321-1E2E-4CA2-B891-318638A7C29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7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F2C8E-E97C-4178-B3F5-DD4011CF795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195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32-1E17-4BE3-8B25-B26CB7667A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9206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32-1E17-4BE3-8B25-B26CB7667A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713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43DF32-1E17-4BE3-8B25-B26CB7667A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29898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219BBA5D-2C81-4D58-81EB-AC25691A324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4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(带图片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32-1E17-4BE3-8B25-B26CB7667A8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061273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E892E-DC15-4F6E-B844-D46D1F07133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138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3DF32-1E17-4BE3-8B25-B26CB7667A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8280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0FBC3-BA86-465D-8082-BC80DBECA0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67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2E0DC-66B9-48F0-BA6D-A59987AA25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19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18FCC-8401-4FB2-902B-5982366DA6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53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61ED-C7AD-4C1E-A314-A4B6436E93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5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E543DF32-1E17-4BE3-8B25-B26CB7667A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7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zh-CN" altLang="en-US" dirty="0"/>
              <a:t>编译原理实验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22920" y="3935692"/>
            <a:ext cx="6498159" cy="916641"/>
          </a:xfrm>
        </p:spPr>
        <p:txBody>
          <a:bodyPr/>
          <a:lstStyle/>
          <a:p>
            <a:r>
              <a:rPr lang="zh-CN" altLang="en-US" dirty="0"/>
              <a:t>中国人民大学信息学院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PL0</a:t>
            </a:r>
            <a:r>
              <a:rPr lang="zh-CN" altLang="en-US" sz="4400" dirty="0">
                <a:latin typeface="宋体" pitchFamily="2" charset="-122"/>
              </a:rPr>
              <a:t>语言的</a:t>
            </a:r>
            <a:r>
              <a:rPr lang="zh-CN" altLang="en-US" sz="4400" dirty="0"/>
              <a:t>文法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</a:rPr>
              <a:t>程序</a:t>
            </a:r>
            <a:r>
              <a:rPr lang="en-US" altLang="zh-CN" sz="2400" dirty="0">
                <a:solidFill>
                  <a:schemeClr val="tx1"/>
                </a:solidFill>
              </a:rPr>
              <a:t>&gt; ::= &lt;</a:t>
            </a:r>
            <a:r>
              <a:rPr lang="zh-CN" altLang="en-US" sz="2400" dirty="0">
                <a:solidFill>
                  <a:schemeClr val="tx1"/>
                </a:solidFill>
              </a:rPr>
              <a:t>分程序</a:t>
            </a:r>
            <a:r>
              <a:rPr lang="en-US" altLang="zh-CN" sz="2400" dirty="0">
                <a:solidFill>
                  <a:schemeClr val="tx1"/>
                </a:solidFill>
              </a:rPr>
              <a:t>&gt;.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</a:rPr>
              <a:t>分程序</a:t>
            </a:r>
            <a:r>
              <a:rPr lang="en-US" altLang="zh-CN" sz="2400" dirty="0">
                <a:solidFill>
                  <a:schemeClr val="tx1"/>
                </a:solidFill>
              </a:rPr>
              <a:t>&gt; ::= [&lt;</a:t>
            </a:r>
            <a:r>
              <a:rPr lang="zh-CN" altLang="en-US" sz="2400" dirty="0">
                <a:solidFill>
                  <a:schemeClr val="tx1"/>
                </a:solidFill>
              </a:rPr>
              <a:t>常量说明部分</a:t>
            </a:r>
            <a:r>
              <a:rPr lang="en-US" altLang="zh-CN" sz="2400" dirty="0">
                <a:solidFill>
                  <a:schemeClr val="tx1"/>
                </a:solidFill>
              </a:rPr>
              <a:t>&gt;][&lt;</a:t>
            </a:r>
            <a:r>
              <a:rPr lang="zh-CN" altLang="en-US" sz="2400" dirty="0">
                <a:solidFill>
                  <a:schemeClr val="tx1"/>
                </a:solidFill>
              </a:rPr>
              <a:t>变量说明部分</a:t>
            </a:r>
            <a:r>
              <a:rPr lang="en-US" altLang="zh-CN" sz="2400" dirty="0">
                <a:solidFill>
                  <a:schemeClr val="tx1"/>
                </a:solidFill>
              </a:rPr>
              <a:t>&gt;][&lt;</a:t>
            </a:r>
            <a:r>
              <a:rPr lang="zh-CN" altLang="en-US" sz="2400" dirty="0">
                <a:solidFill>
                  <a:schemeClr val="tx1"/>
                </a:solidFill>
              </a:rPr>
              <a:t>过程说明部分</a:t>
            </a:r>
            <a:r>
              <a:rPr lang="en-US" altLang="zh-CN" sz="2400" dirty="0">
                <a:solidFill>
                  <a:schemeClr val="tx1"/>
                </a:solidFill>
              </a:rPr>
              <a:t>&gt;]&lt;</a:t>
            </a:r>
            <a:r>
              <a:rPr lang="zh-CN" altLang="en-US" sz="2400" dirty="0">
                <a:solidFill>
                  <a:schemeClr val="tx1"/>
                </a:solidFill>
              </a:rPr>
              <a:t>语句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</a:rPr>
              <a:t>常量说明部分</a:t>
            </a:r>
            <a:r>
              <a:rPr lang="en-US" altLang="zh-CN" sz="2400" dirty="0">
                <a:solidFill>
                  <a:schemeClr val="tx1"/>
                </a:solidFill>
              </a:rPr>
              <a:t>&gt; ::= CONST&lt;</a:t>
            </a:r>
            <a:r>
              <a:rPr lang="zh-CN" altLang="en-US" sz="2400" dirty="0">
                <a:solidFill>
                  <a:schemeClr val="tx1"/>
                </a:solidFill>
              </a:rPr>
              <a:t>常量定义</a:t>
            </a:r>
            <a:r>
              <a:rPr lang="en-US" altLang="zh-CN" sz="2400" dirty="0">
                <a:solidFill>
                  <a:schemeClr val="tx1"/>
                </a:solidFill>
              </a:rPr>
              <a:t>&gt;{,&lt;</a:t>
            </a:r>
            <a:r>
              <a:rPr lang="zh-CN" altLang="en-US" sz="2400" dirty="0">
                <a:solidFill>
                  <a:schemeClr val="tx1"/>
                </a:solidFill>
              </a:rPr>
              <a:t>常量定义</a:t>
            </a:r>
            <a:r>
              <a:rPr lang="en-US" altLang="zh-CN" sz="2400" dirty="0">
                <a:solidFill>
                  <a:schemeClr val="tx1"/>
                </a:solidFill>
              </a:rPr>
              <a:t>&gt;};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</a:rPr>
              <a:t>常量定义</a:t>
            </a:r>
            <a:r>
              <a:rPr lang="en-US" altLang="zh-CN" sz="2400" dirty="0">
                <a:solidFill>
                  <a:schemeClr val="tx1"/>
                </a:solidFill>
              </a:rPr>
              <a:t>&gt; ::= &lt;</a:t>
            </a:r>
            <a:r>
              <a:rPr lang="zh-CN" altLang="en-US" sz="2400" dirty="0">
                <a:solidFill>
                  <a:schemeClr val="tx1"/>
                </a:solidFill>
              </a:rPr>
              <a:t>标识符</a:t>
            </a:r>
            <a:r>
              <a:rPr lang="en-US" altLang="zh-CN" sz="2400" dirty="0">
                <a:solidFill>
                  <a:schemeClr val="tx1"/>
                </a:solidFill>
              </a:rPr>
              <a:t>&gt;=&lt;</a:t>
            </a:r>
            <a:r>
              <a:rPr lang="zh-CN" altLang="en-US" sz="2400" dirty="0">
                <a:solidFill>
                  <a:schemeClr val="tx1"/>
                </a:solidFill>
              </a:rPr>
              <a:t>无符号整数</a:t>
            </a:r>
            <a:r>
              <a:rPr lang="en-US" altLang="zh-CN" sz="2400" dirty="0">
                <a:solidFill>
                  <a:schemeClr val="tx1"/>
                </a:solidFill>
              </a:rPr>
              <a:t>&gt;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rgbClr val="0000FF"/>
                </a:solidFill>
              </a:rPr>
              <a:t>&lt;</a:t>
            </a:r>
            <a:r>
              <a:rPr lang="zh-CN" altLang="en-US" sz="2400" dirty="0">
                <a:solidFill>
                  <a:srgbClr val="0000FF"/>
                </a:solidFill>
              </a:rPr>
              <a:t>无符号整数</a:t>
            </a:r>
            <a:r>
              <a:rPr lang="en-US" altLang="zh-CN" sz="2400" dirty="0">
                <a:solidFill>
                  <a:srgbClr val="0000FF"/>
                </a:solidFill>
              </a:rPr>
              <a:t>&gt; ::= &lt;</a:t>
            </a:r>
            <a:r>
              <a:rPr lang="zh-CN" altLang="en-US" sz="2400" dirty="0">
                <a:solidFill>
                  <a:srgbClr val="0000FF"/>
                </a:solidFill>
              </a:rPr>
              <a:t>数字</a:t>
            </a:r>
            <a:r>
              <a:rPr lang="en-US" altLang="zh-CN" sz="2400" dirty="0">
                <a:solidFill>
                  <a:srgbClr val="0000FF"/>
                </a:solidFill>
              </a:rPr>
              <a:t>&gt;{&lt;</a:t>
            </a:r>
            <a:r>
              <a:rPr lang="zh-CN" altLang="en-US" sz="2400" dirty="0">
                <a:solidFill>
                  <a:srgbClr val="0000FF"/>
                </a:solidFill>
              </a:rPr>
              <a:t>数字</a:t>
            </a:r>
            <a:r>
              <a:rPr lang="en-US" altLang="zh-CN" sz="2400" dirty="0">
                <a:solidFill>
                  <a:srgbClr val="0000FF"/>
                </a:solidFill>
              </a:rPr>
              <a:t>&gt;}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</a:rPr>
              <a:t>变量说明部分</a:t>
            </a:r>
            <a:r>
              <a:rPr lang="en-US" altLang="zh-CN" sz="2400" dirty="0">
                <a:solidFill>
                  <a:schemeClr val="tx1"/>
                </a:solidFill>
              </a:rPr>
              <a:t>&gt; ::= VAR&lt;</a:t>
            </a:r>
            <a:r>
              <a:rPr lang="zh-CN" altLang="en-US" sz="2400" dirty="0">
                <a:solidFill>
                  <a:schemeClr val="tx1"/>
                </a:solidFill>
              </a:rPr>
              <a:t>标识符</a:t>
            </a:r>
            <a:r>
              <a:rPr lang="en-US" altLang="zh-CN" sz="2400" dirty="0">
                <a:solidFill>
                  <a:schemeClr val="tx1"/>
                </a:solidFill>
              </a:rPr>
              <a:t>&gt;{,&lt;</a:t>
            </a:r>
            <a:r>
              <a:rPr lang="zh-CN" altLang="en-US" sz="2400" dirty="0">
                <a:solidFill>
                  <a:schemeClr val="tx1"/>
                </a:solidFill>
              </a:rPr>
              <a:t>标识符</a:t>
            </a:r>
            <a:r>
              <a:rPr lang="en-US" altLang="zh-CN" sz="2400" dirty="0">
                <a:solidFill>
                  <a:schemeClr val="tx1"/>
                </a:solidFill>
              </a:rPr>
              <a:t>&gt;};</a:t>
            </a:r>
          </a:p>
          <a:p>
            <a:pPr algn="just">
              <a:lnSpc>
                <a:spcPct val="9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</a:rPr>
              <a:t>标识符</a:t>
            </a:r>
            <a:r>
              <a:rPr lang="en-US" altLang="zh-CN" sz="2400" dirty="0">
                <a:solidFill>
                  <a:schemeClr val="tx1"/>
                </a:solidFill>
              </a:rPr>
              <a:t>&gt; ::= &lt;</a:t>
            </a:r>
            <a:r>
              <a:rPr lang="zh-CN" altLang="en-US" sz="2400" dirty="0">
                <a:solidFill>
                  <a:schemeClr val="tx1"/>
                </a:solidFill>
              </a:rPr>
              <a:t>字母</a:t>
            </a:r>
            <a:r>
              <a:rPr lang="en-US" altLang="zh-CN" sz="2400" dirty="0">
                <a:solidFill>
                  <a:schemeClr val="tx1"/>
                </a:solidFill>
              </a:rPr>
              <a:t>&gt;{&lt;</a:t>
            </a:r>
            <a:r>
              <a:rPr lang="zh-CN" altLang="en-US" sz="2400" dirty="0">
                <a:solidFill>
                  <a:schemeClr val="tx1"/>
                </a:solidFill>
              </a:rPr>
              <a:t>字母</a:t>
            </a:r>
            <a:r>
              <a:rPr lang="en-US" altLang="zh-CN" sz="2400" dirty="0">
                <a:solidFill>
                  <a:schemeClr val="tx1"/>
                </a:solidFill>
              </a:rPr>
              <a:t>&gt;|&lt;</a:t>
            </a:r>
            <a:r>
              <a:rPr lang="zh-CN" altLang="en-US" sz="2400" dirty="0">
                <a:solidFill>
                  <a:schemeClr val="tx1"/>
                </a:solidFill>
              </a:rPr>
              <a:t>数字</a:t>
            </a:r>
            <a:r>
              <a:rPr lang="en-US" altLang="zh-CN" sz="2400" dirty="0">
                <a:solidFill>
                  <a:schemeClr val="tx1"/>
                </a:solidFill>
              </a:rPr>
              <a:t>&gt;}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过程说明部分</a:t>
            </a:r>
            <a:r>
              <a:rPr lang="en-US" altLang="zh-CN" dirty="0">
                <a:solidFill>
                  <a:schemeClr val="tx1"/>
                </a:solidFill>
              </a:rPr>
              <a:t>&gt; ::= &lt;</a:t>
            </a:r>
            <a:r>
              <a:rPr lang="zh-CN" altLang="en-US" dirty="0">
                <a:solidFill>
                  <a:schemeClr val="tx1"/>
                </a:solidFill>
              </a:rPr>
              <a:t>过程首部</a:t>
            </a:r>
            <a:r>
              <a:rPr lang="en-US" altLang="zh-CN" dirty="0">
                <a:solidFill>
                  <a:schemeClr val="tx1"/>
                </a:solidFill>
              </a:rPr>
              <a:t>&gt;&lt;</a:t>
            </a:r>
            <a:r>
              <a:rPr lang="zh-CN" altLang="en-US" dirty="0">
                <a:solidFill>
                  <a:schemeClr val="tx1"/>
                </a:solidFill>
              </a:rPr>
              <a:t>分程序</a:t>
            </a:r>
            <a:r>
              <a:rPr lang="en-US" altLang="zh-CN" dirty="0">
                <a:solidFill>
                  <a:schemeClr val="tx1"/>
                </a:solidFill>
              </a:rPr>
              <a:t>&gt;{;&lt;</a:t>
            </a:r>
            <a:r>
              <a:rPr lang="zh-CN" altLang="en-US" dirty="0">
                <a:solidFill>
                  <a:schemeClr val="tx1"/>
                </a:solidFill>
              </a:rPr>
              <a:t>过程说明部分</a:t>
            </a:r>
            <a:r>
              <a:rPr lang="en-US" altLang="zh-CN" dirty="0">
                <a:solidFill>
                  <a:schemeClr val="tx1"/>
                </a:solidFill>
              </a:rPr>
              <a:t>&gt;};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过程首部</a:t>
            </a:r>
            <a:r>
              <a:rPr lang="en-US" altLang="zh-CN" dirty="0">
                <a:solidFill>
                  <a:schemeClr val="tx1"/>
                </a:solidFill>
              </a:rPr>
              <a:t>&gt; ::= PROCEDURE&lt;</a:t>
            </a:r>
            <a:r>
              <a:rPr lang="zh-CN" altLang="en-US" dirty="0">
                <a:solidFill>
                  <a:schemeClr val="tx1"/>
                </a:solidFill>
              </a:rPr>
              <a:t>标识符</a:t>
            </a:r>
            <a:r>
              <a:rPr lang="en-US" altLang="zh-CN" dirty="0">
                <a:solidFill>
                  <a:schemeClr val="tx1"/>
                </a:solidFill>
              </a:rPr>
              <a:t>&gt;;</a:t>
            </a:r>
          </a:p>
          <a:p>
            <a:pPr algn="just"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en-US" altLang="zh-CN" dirty="0">
                <a:solidFill>
                  <a:schemeClr val="tx1"/>
                </a:solidFill>
              </a:rPr>
              <a:t>&gt; ::= &lt;</a:t>
            </a:r>
            <a:r>
              <a:rPr lang="zh-CN" altLang="en-US" dirty="0">
                <a:solidFill>
                  <a:schemeClr val="tx1"/>
                </a:solidFill>
              </a:rPr>
              <a:t>赋值语句</a:t>
            </a:r>
            <a:r>
              <a:rPr lang="en-US" altLang="zh-CN" dirty="0">
                <a:solidFill>
                  <a:schemeClr val="tx1"/>
                </a:solidFill>
              </a:rPr>
              <a:t>&gt;|&lt;</a:t>
            </a:r>
            <a:r>
              <a:rPr lang="zh-CN" altLang="en-US" dirty="0">
                <a:solidFill>
                  <a:schemeClr val="tx1"/>
                </a:solidFill>
              </a:rPr>
              <a:t>复合语句</a:t>
            </a:r>
            <a:r>
              <a:rPr lang="en-US" altLang="zh-CN" dirty="0">
                <a:solidFill>
                  <a:schemeClr val="tx1"/>
                </a:solidFill>
              </a:rPr>
              <a:t>&gt;|&lt;</a:t>
            </a:r>
            <a:r>
              <a:rPr lang="zh-CN" altLang="en-US" dirty="0">
                <a:solidFill>
                  <a:schemeClr val="tx1"/>
                </a:solidFill>
              </a:rPr>
              <a:t>条件语句</a:t>
            </a:r>
            <a:r>
              <a:rPr lang="en-US" altLang="zh-CN" dirty="0">
                <a:solidFill>
                  <a:schemeClr val="tx1"/>
                </a:solidFill>
              </a:rPr>
              <a:t>&gt;|&lt;</a:t>
            </a:r>
            <a:r>
              <a:rPr lang="zh-CN" altLang="en-US" dirty="0">
                <a:solidFill>
                  <a:schemeClr val="tx1"/>
                </a:solidFill>
              </a:rPr>
              <a:t>当型循环语句</a:t>
            </a:r>
            <a:r>
              <a:rPr lang="en-US" altLang="zh-CN" dirty="0">
                <a:solidFill>
                  <a:schemeClr val="tx1"/>
                </a:solidFill>
              </a:rPr>
              <a:t>&gt;|&lt;</a:t>
            </a:r>
            <a:r>
              <a:rPr lang="zh-CN" altLang="en-US" dirty="0">
                <a:solidFill>
                  <a:schemeClr val="tx1"/>
                </a:solidFill>
              </a:rPr>
              <a:t>过程调用语句</a:t>
            </a:r>
            <a:r>
              <a:rPr lang="en-US" altLang="zh-CN" dirty="0">
                <a:solidFill>
                  <a:schemeClr val="tx1"/>
                </a:solidFill>
              </a:rPr>
              <a:t>&gt;|&lt;</a:t>
            </a:r>
            <a:r>
              <a:rPr lang="zh-CN" altLang="en-US" dirty="0">
                <a:solidFill>
                  <a:schemeClr val="tx1"/>
                </a:solidFill>
              </a:rPr>
              <a:t>读语句</a:t>
            </a:r>
            <a:r>
              <a:rPr lang="en-US" altLang="zh-CN" dirty="0">
                <a:solidFill>
                  <a:schemeClr val="tx1"/>
                </a:solidFill>
              </a:rPr>
              <a:t>&gt;|&lt;</a:t>
            </a:r>
            <a:r>
              <a:rPr lang="zh-CN" altLang="en-US" dirty="0">
                <a:solidFill>
                  <a:schemeClr val="tx1"/>
                </a:solidFill>
              </a:rPr>
              <a:t>写语句</a:t>
            </a:r>
            <a:r>
              <a:rPr lang="en-US" altLang="zh-CN" dirty="0">
                <a:solidFill>
                  <a:schemeClr val="tx1"/>
                </a:solidFill>
              </a:rPr>
              <a:t>&gt;|&lt;</a:t>
            </a:r>
            <a:r>
              <a:rPr lang="zh-CN" altLang="en-US" dirty="0">
                <a:solidFill>
                  <a:schemeClr val="tx1"/>
                </a:solidFill>
              </a:rPr>
              <a:t>空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algn="just">
              <a:lnSpc>
                <a:spcPct val="9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F4BCA-6539-4DFD-BFBF-D7DFCBE5880E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PL0</a:t>
            </a:r>
            <a:r>
              <a:rPr lang="zh-CN" altLang="en-US" sz="4400" dirty="0">
                <a:latin typeface="宋体" pitchFamily="2" charset="-122"/>
              </a:rPr>
              <a:t>语言的</a:t>
            </a:r>
            <a:r>
              <a:rPr lang="zh-CN" altLang="en-US" sz="4400" dirty="0"/>
              <a:t>文法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&lt;</a:t>
            </a:r>
            <a:r>
              <a:rPr lang="zh-CN" altLang="en-US" sz="2200" dirty="0">
                <a:solidFill>
                  <a:schemeClr val="tx1"/>
                </a:solidFill>
              </a:rPr>
              <a:t>赋值语句</a:t>
            </a:r>
            <a:r>
              <a:rPr lang="en-US" altLang="zh-CN" sz="2200" dirty="0">
                <a:solidFill>
                  <a:schemeClr val="tx1"/>
                </a:solidFill>
              </a:rPr>
              <a:t>&gt; ::= &lt;</a:t>
            </a:r>
            <a:r>
              <a:rPr lang="zh-CN" altLang="en-US" sz="2200" dirty="0">
                <a:solidFill>
                  <a:schemeClr val="tx1"/>
                </a:solidFill>
              </a:rPr>
              <a:t>标识符</a:t>
            </a:r>
            <a:r>
              <a:rPr lang="en-US" altLang="zh-CN" sz="2200" dirty="0">
                <a:solidFill>
                  <a:schemeClr val="tx1"/>
                </a:solidFill>
              </a:rPr>
              <a:t>&gt;:=&lt;</a:t>
            </a:r>
            <a:r>
              <a:rPr lang="zh-CN" altLang="en-US" sz="2200" dirty="0">
                <a:solidFill>
                  <a:schemeClr val="tx1"/>
                </a:solidFill>
              </a:rPr>
              <a:t>表达式</a:t>
            </a:r>
            <a:r>
              <a:rPr lang="en-US" altLang="zh-CN" sz="2200" dirty="0">
                <a:solidFill>
                  <a:schemeClr val="tx1"/>
                </a:solidFill>
              </a:rPr>
              <a:t>&gt;</a:t>
            </a:r>
          </a:p>
          <a:p>
            <a:pPr algn="just">
              <a:lnSpc>
                <a:spcPct val="9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&lt;</a:t>
            </a:r>
            <a:r>
              <a:rPr lang="zh-CN" altLang="en-US" sz="2200" dirty="0">
                <a:solidFill>
                  <a:schemeClr val="tx1"/>
                </a:solidFill>
              </a:rPr>
              <a:t>复合语句</a:t>
            </a:r>
            <a:r>
              <a:rPr lang="en-US" altLang="zh-CN" sz="2200" dirty="0">
                <a:solidFill>
                  <a:schemeClr val="tx1"/>
                </a:solidFill>
              </a:rPr>
              <a:t>&gt; ::= BEGIN&lt;</a:t>
            </a:r>
            <a:r>
              <a:rPr lang="zh-CN" altLang="en-US" sz="2200" dirty="0">
                <a:solidFill>
                  <a:schemeClr val="tx1"/>
                </a:solidFill>
              </a:rPr>
              <a:t>语句</a:t>
            </a:r>
            <a:r>
              <a:rPr lang="en-US" altLang="zh-CN" sz="2200" dirty="0">
                <a:solidFill>
                  <a:schemeClr val="tx1"/>
                </a:solidFill>
              </a:rPr>
              <a:t>&gt;{;&lt;</a:t>
            </a:r>
            <a:r>
              <a:rPr lang="zh-CN" altLang="en-US" sz="2200" dirty="0">
                <a:solidFill>
                  <a:schemeClr val="tx1"/>
                </a:solidFill>
              </a:rPr>
              <a:t>语句</a:t>
            </a:r>
            <a:r>
              <a:rPr lang="en-US" altLang="zh-CN" sz="2200" dirty="0">
                <a:solidFill>
                  <a:schemeClr val="tx1"/>
                </a:solidFill>
              </a:rPr>
              <a:t>&gt;}END</a:t>
            </a:r>
          </a:p>
          <a:p>
            <a:pPr algn="just">
              <a:lnSpc>
                <a:spcPct val="9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&lt;</a:t>
            </a:r>
            <a:r>
              <a:rPr lang="zh-CN" altLang="en-US" sz="2200" dirty="0">
                <a:solidFill>
                  <a:schemeClr val="tx1"/>
                </a:solidFill>
              </a:rPr>
              <a:t>条件</a:t>
            </a:r>
            <a:r>
              <a:rPr lang="en-US" altLang="zh-CN" sz="2200" dirty="0">
                <a:solidFill>
                  <a:schemeClr val="tx1"/>
                </a:solidFill>
              </a:rPr>
              <a:t>&gt; ::= &lt;</a:t>
            </a:r>
            <a:r>
              <a:rPr lang="zh-CN" altLang="en-US" sz="2200" dirty="0">
                <a:solidFill>
                  <a:schemeClr val="tx1"/>
                </a:solidFill>
              </a:rPr>
              <a:t>表达式</a:t>
            </a:r>
            <a:r>
              <a:rPr lang="en-US" altLang="zh-CN" sz="2200" dirty="0">
                <a:solidFill>
                  <a:schemeClr val="tx1"/>
                </a:solidFill>
              </a:rPr>
              <a:t>&gt;&lt;</a:t>
            </a:r>
            <a:r>
              <a:rPr lang="zh-CN" altLang="en-US" sz="2200" dirty="0">
                <a:solidFill>
                  <a:schemeClr val="tx1"/>
                </a:solidFill>
              </a:rPr>
              <a:t>关系运算符</a:t>
            </a:r>
            <a:r>
              <a:rPr lang="en-US" altLang="zh-CN" sz="2200" dirty="0">
                <a:solidFill>
                  <a:schemeClr val="tx1"/>
                </a:solidFill>
              </a:rPr>
              <a:t>&gt;&lt;</a:t>
            </a:r>
            <a:r>
              <a:rPr lang="zh-CN" altLang="en-US" sz="2200" dirty="0">
                <a:solidFill>
                  <a:schemeClr val="tx1"/>
                </a:solidFill>
              </a:rPr>
              <a:t>表达式</a:t>
            </a:r>
            <a:r>
              <a:rPr lang="en-US" altLang="zh-CN" sz="2200" dirty="0">
                <a:solidFill>
                  <a:schemeClr val="tx1"/>
                </a:solidFill>
              </a:rPr>
              <a:t>&gt;|ODD&lt;</a:t>
            </a:r>
            <a:r>
              <a:rPr lang="zh-CN" altLang="en-US" sz="2200" dirty="0">
                <a:solidFill>
                  <a:schemeClr val="tx1"/>
                </a:solidFill>
              </a:rPr>
              <a:t>表达式</a:t>
            </a:r>
            <a:r>
              <a:rPr lang="en-US" altLang="zh-CN" sz="2200" dirty="0">
                <a:solidFill>
                  <a:schemeClr val="tx1"/>
                </a:solidFill>
              </a:rPr>
              <a:t>&gt;</a:t>
            </a:r>
          </a:p>
          <a:p>
            <a:pPr algn="just">
              <a:lnSpc>
                <a:spcPct val="9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&lt;</a:t>
            </a:r>
            <a:r>
              <a:rPr lang="zh-CN" altLang="en-US" sz="2200" dirty="0">
                <a:solidFill>
                  <a:schemeClr val="tx1"/>
                </a:solidFill>
              </a:rPr>
              <a:t>条件语句</a:t>
            </a:r>
            <a:r>
              <a:rPr lang="en-US" altLang="zh-CN" sz="2200" dirty="0">
                <a:solidFill>
                  <a:schemeClr val="tx1"/>
                </a:solidFill>
              </a:rPr>
              <a:t>&gt; ::= IF&lt;</a:t>
            </a:r>
            <a:r>
              <a:rPr lang="zh-CN" altLang="en-US" sz="2200" dirty="0">
                <a:solidFill>
                  <a:schemeClr val="tx1"/>
                </a:solidFill>
              </a:rPr>
              <a:t>条件</a:t>
            </a:r>
            <a:r>
              <a:rPr lang="en-US" altLang="zh-CN" sz="2200" dirty="0">
                <a:solidFill>
                  <a:schemeClr val="tx1"/>
                </a:solidFill>
              </a:rPr>
              <a:t>&gt;THEN&lt;</a:t>
            </a:r>
            <a:r>
              <a:rPr lang="zh-CN" altLang="en-US" sz="2200" dirty="0">
                <a:solidFill>
                  <a:schemeClr val="tx1"/>
                </a:solidFill>
              </a:rPr>
              <a:t>语句</a:t>
            </a:r>
            <a:r>
              <a:rPr lang="en-US" altLang="zh-CN" sz="2200" dirty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</a:rPr>
              <a:t>&gt; ::= [+|-]&lt;</a:t>
            </a:r>
            <a:r>
              <a:rPr lang="zh-CN" altLang="en-US" sz="2000" dirty="0">
                <a:solidFill>
                  <a:schemeClr val="tx1"/>
                </a:solidFill>
              </a:rPr>
              <a:t>项</a:t>
            </a:r>
            <a:r>
              <a:rPr lang="en-US" altLang="zh-CN" sz="2000" dirty="0">
                <a:solidFill>
                  <a:schemeClr val="tx1"/>
                </a:solidFill>
              </a:rPr>
              <a:t>&gt;{&lt;</a:t>
            </a:r>
            <a:r>
              <a:rPr lang="zh-CN" altLang="en-US" sz="2000" dirty="0">
                <a:solidFill>
                  <a:schemeClr val="tx1"/>
                </a:solidFill>
              </a:rPr>
              <a:t>加法运算符</a:t>
            </a:r>
            <a:r>
              <a:rPr lang="en-US" altLang="zh-CN" sz="2000" dirty="0">
                <a:solidFill>
                  <a:schemeClr val="tx1"/>
                </a:solidFill>
              </a:rPr>
              <a:t>&gt;&lt;</a:t>
            </a:r>
            <a:r>
              <a:rPr lang="zh-CN" altLang="en-US" sz="2000" dirty="0">
                <a:solidFill>
                  <a:schemeClr val="tx1"/>
                </a:solidFill>
              </a:rPr>
              <a:t>项</a:t>
            </a:r>
            <a:r>
              <a:rPr lang="en-US" altLang="zh-CN" sz="2000" dirty="0">
                <a:solidFill>
                  <a:schemeClr val="tx1"/>
                </a:solidFill>
              </a:rPr>
              <a:t>&gt;}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</a:rPr>
              <a:t>项</a:t>
            </a:r>
            <a:r>
              <a:rPr lang="en-US" altLang="zh-CN" sz="2000" dirty="0">
                <a:solidFill>
                  <a:schemeClr val="tx1"/>
                </a:solidFill>
              </a:rPr>
              <a:t>&gt; ::= &lt;</a:t>
            </a:r>
            <a:r>
              <a:rPr lang="zh-CN" altLang="en-US" sz="2000" dirty="0">
                <a:solidFill>
                  <a:schemeClr val="tx1"/>
                </a:solidFill>
              </a:rPr>
              <a:t>因子</a:t>
            </a:r>
            <a:r>
              <a:rPr lang="en-US" altLang="zh-CN" sz="2000" dirty="0">
                <a:solidFill>
                  <a:schemeClr val="tx1"/>
                </a:solidFill>
              </a:rPr>
              <a:t>&gt;{&lt;</a:t>
            </a:r>
            <a:r>
              <a:rPr lang="zh-CN" altLang="en-US" sz="2000" dirty="0">
                <a:solidFill>
                  <a:schemeClr val="tx1"/>
                </a:solidFill>
              </a:rPr>
              <a:t>乘法运算符</a:t>
            </a:r>
            <a:r>
              <a:rPr lang="en-US" altLang="zh-CN" sz="2000" dirty="0">
                <a:solidFill>
                  <a:schemeClr val="tx1"/>
                </a:solidFill>
              </a:rPr>
              <a:t>&gt;&lt;</a:t>
            </a:r>
            <a:r>
              <a:rPr lang="zh-CN" altLang="en-US" sz="2000" dirty="0">
                <a:solidFill>
                  <a:schemeClr val="tx1"/>
                </a:solidFill>
              </a:rPr>
              <a:t>因子</a:t>
            </a:r>
            <a:r>
              <a:rPr lang="en-US" altLang="zh-CN" sz="2000" dirty="0">
                <a:solidFill>
                  <a:schemeClr val="tx1"/>
                </a:solidFill>
              </a:rPr>
              <a:t>&gt;}</a:t>
            </a:r>
          </a:p>
          <a:p>
            <a:pPr algn="just"/>
            <a:r>
              <a:rPr lang="en-US" altLang="zh-CN" sz="2000" dirty="0">
                <a:solidFill>
                  <a:schemeClr val="tx1"/>
                </a:solidFill>
              </a:rPr>
              <a:t>&lt;</a:t>
            </a:r>
            <a:r>
              <a:rPr lang="zh-CN" altLang="en-US" sz="2000" dirty="0">
                <a:solidFill>
                  <a:schemeClr val="tx1"/>
                </a:solidFill>
              </a:rPr>
              <a:t>因子</a:t>
            </a:r>
            <a:r>
              <a:rPr lang="en-US" altLang="zh-CN" sz="2000" dirty="0">
                <a:solidFill>
                  <a:schemeClr val="tx1"/>
                </a:solidFill>
              </a:rPr>
              <a:t>&gt; ::= &lt;</a:t>
            </a:r>
            <a:r>
              <a:rPr lang="zh-CN" altLang="en-US" sz="2000" dirty="0">
                <a:solidFill>
                  <a:schemeClr val="tx1"/>
                </a:solidFill>
              </a:rPr>
              <a:t>标识符</a:t>
            </a:r>
            <a:r>
              <a:rPr lang="en-US" altLang="zh-CN" sz="2000" dirty="0">
                <a:solidFill>
                  <a:schemeClr val="tx1"/>
                </a:solidFill>
              </a:rPr>
              <a:t>&gt;|&lt;</a:t>
            </a:r>
            <a:r>
              <a:rPr lang="zh-CN" altLang="en-US" sz="2000" dirty="0">
                <a:solidFill>
                  <a:schemeClr val="tx1"/>
                </a:solidFill>
              </a:rPr>
              <a:t>无符号整数</a:t>
            </a:r>
            <a:r>
              <a:rPr lang="en-US" altLang="zh-CN" sz="2000" dirty="0">
                <a:solidFill>
                  <a:schemeClr val="tx1"/>
                </a:solidFill>
              </a:rPr>
              <a:t>&gt;|’(‘&lt;</a:t>
            </a:r>
            <a:r>
              <a:rPr lang="zh-CN" altLang="en-US" sz="2000" dirty="0">
                <a:solidFill>
                  <a:schemeClr val="tx1"/>
                </a:solidFill>
              </a:rPr>
              <a:t>表达式</a:t>
            </a:r>
            <a:r>
              <a:rPr lang="en-US" altLang="zh-CN" sz="2000" dirty="0">
                <a:solidFill>
                  <a:schemeClr val="tx1"/>
                </a:solidFill>
              </a:rPr>
              <a:t>&gt;’)’</a:t>
            </a:r>
          </a:p>
          <a:p>
            <a:pPr algn="just"/>
            <a:r>
              <a:rPr lang="en-US" altLang="zh-CN" sz="2000" dirty="0">
                <a:solidFill>
                  <a:srgbClr val="0000FF"/>
                </a:solidFill>
              </a:rPr>
              <a:t>&lt;</a:t>
            </a:r>
            <a:r>
              <a:rPr lang="zh-CN" altLang="en-US" sz="2000" dirty="0">
                <a:solidFill>
                  <a:srgbClr val="0000FF"/>
                </a:solidFill>
              </a:rPr>
              <a:t>加法运算符</a:t>
            </a:r>
            <a:r>
              <a:rPr lang="en-US" altLang="zh-CN" sz="2000" dirty="0">
                <a:solidFill>
                  <a:srgbClr val="0000FF"/>
                </a:solidFill>
              </a:rPr>
              <a:t>&gt; ::= +|-</a:t>
            </a:r>
          </a:p>
          <a:p>
            <a:pPr algn="just"/>
            <a:r>
              <a:rPr lang="en-US" altLang="zh-CN" sz="2000" dirty="0">
                <a:solidFill>
                  <a:srgbClr val="0000FF"/>
                </a:solidFill>
              </a:rPr>
              <a:t>&lt;</a:t>
            </a:r>
            <a:r>
              <a:rPr lang="zh-CN" altLang="en-US" sz="2000" dirty="0">
                <a:solidFill>
                  <a:srgbClr val="0000FF"/>
                </a:solidFill>
              </a:rPr>
              <a:t>乘法运算符</a:t>
            </a:r>
            <a:r>
              <a:rPr lang="en-US" altLang="zh-CN" sz="2000" dirty="0">
                <a:solidFill>
                  <a:srgbClr val="0000FF"/>
                </a:solidFill>
              </a:rPr>
              <a:t>&gt; ::= *|/</a:t>
            </a:r>
          </a:p>
          <a:p>
            <a:pPr algn="just"/>
            <a:r>
              <a:rPr lang="en-US" altLang="zh-CN" sz="2000" dirty="0">
                <a:solidFill>
                  <a:srgbClr val="0000FF"/>
                </a:solidFill>
              </a:rPr>
              <a:t>&lt;</a:t>
            </a:r>
            <a:r>
              <a:rPr lang="zh-CN" altLang="en-US" sz="2000" dirty="0">
                <a:solidFill>
                  <a:srgbClr val="0000FF"/>
                </a:solidFill>
              </a:rPr>
              <a:t>关系运算符</a:t>
            </a:r>
            <a:r>
              <a:rPr lang="en-US" altLang="zh-CN" sz="2000" dirty="0">
                <a:solidFill>
                  <a:srgbClr val="0000FF"/>
                </a:solidFill>
              </a:rPr>
              <a:t>&gt; ::= =|#|&lt;|&lt;=|&gt;|&gt;=</a:t>
            </a:r>
          </a:p>
          <a:p>
            <a:pPr algn="just"/>
            <a:endParaRPr lang="en-US" altLang="zh-CN" sz="2000" dirty="0">
              <a:solidFill>
                <a:schemeClr val="tx1"/>
              </a:solidFill>
            </a:endParaRPr>
          </a:p>
          <a:p>
            <a:pPr algn="just">
              <a:lnSpc>
                <a:spcPct val="90000"/>
              </a:lnSpc>
            </a:pP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FFD70-74C3-4519-9834-FD94E9A3BF05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PL0</a:t>
            </a:r>
            <a:r>
              <a:rPr lang="zh-CN" altLang="en-US" sz="4400" dirty="0">
                <a:latin typeface="宋体" pitchFamily="2" charset="-122"/>
              </a:rPr>
              <a:t>语言的</a:t>
            </a:r>
            <a:r>
              <a:rPr lang="zh-CN" altLang="en-US" sz="4400" dirty="0"/>
              <a:t>文法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当型循环语句</a:t>
            </a:r>
            <a:r>
              <a:rPr lang="en-US" altLang="zh-CN" dirty="0">
                <a:solidFill>
                  <a:schemeClr val="tx1"/>
                </a:solidFill>
              </a:rPr>
              <a:t>&gt; ::= WHILE&lt;</a:t>
            </a:r>
            <a:r>
              <a:rPr lang="zh-CN" altLang="en-US" dirty="0">
                <a:solidFill>
                  <a:schemeClr val="tx1"/>
                </a:solidFill>
              </a:rPr>
              <a:t>条件</a:t>
            </a:r>
            <a:r>
              <a:rPr lang="en-US" altLang="zh-CN" dirty="0">
                <a:solidFill>
                  <a:schemeClr val="tx1"/>
                </a:solidFill>
              </a:rPr>
              <a:t>&gt;DO&lt;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</a:rPr>
              <a:t>过程调用语句</a:t>
            </a:r>
            <a:r>
              <a:rPr lang="en-US" altLang="zh-CN" dirty="0">
                <a:solidFill>
                  <a:schemeClr val="tx1"/>
                </a:solidFill>
              </a:rPr>
              <a:t>&gt; ::= CALL&lt;</a:t>
            </a:r>
            <a:r>
              <a:rPr lang="zh-CN" altLang="en-US" dirty="0">
                <a:solidFill>
                  <a:schemeClr val="tx1"/>
                </a:solidFill>
              </a:rPr>
              <a:t>标识符</a:t>
            </a:r>
            <a:r>
              <a:rPr lang="en-US" altLang="zh-CN" dirty="0">
                <a:solidFill>
                  <a:schemeClr val="tx1"/>
                </a:solidFill>
              </a:rPr>
              <a:t>&gt;</a:t>
            </a:r>
          </a:p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</a:rPr>
              <a:t>读语句</a:t>
            </a:r>
            <a:r>
              <a:rPr lang="en-US" altLang="zh-CN" sz="2400" dirty="0">
                <a:solidFill>
                  <a:schemeClr val="tx1"/>
                </a:solidFill>
              </a:rPr>
              <a:t>&gt; ::= READ’(‘&lt;</a:t>
            </a:r>
            <a:r>
              <a:rPr lang="zh-CN" altLang="en-US" sz="2400" dirty="0">
                <a:solidFill>
                  <a:schemeClr val="tx1"/>
                </a:solidFill>
              </a:rPr>
              <a:t>标识符</a:t>
            </a:r>
            <a:r>
              <a:rPr lang="en-US" altLang="zh-CN" sz="2400" dirty="0">
                <a:solidFill>
                  <a:schemeClr val="tx1"/>
                </a:solidFill>
              </a:rPr>
              <a:t>&gt;{,&lt;</a:t>
            </a:r>
            <a:r>
              <a:rPr lang="zh-CN" altLang="en-US" sz="2400" dirty="0">
                <a:solidFill>
                  <a:schemeClr val="tx1"/>
                </a:solidFill>
              </a:rPr>
              <a:t>标识符</a:t>
            </a:r>
            <a:r>
              <a:rPr lang="en-US" altLang="zh-CN" sz="2400" dirty="0">
                <a:solidFill>
                  <a:schemeClr val="tx1"/>
                </a:solidFill>
              </a:rPr>
              <a:t>&gt;}’)’</a:t>
            </a:r>
          </a:p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&lt;</a:t>
            </a:r>
            <a:r>
              <a:rPr lang="zh-CN" altLang="en-US" sz="2400" dirty="0">
                <a:solidFill>
                  <a:schemeClr val="tx1"/>
                </a:solidFill>
              </a:rPr>
              <a:t>写语句</a:t>
            </a:r>
            <a:r>
              <a:rPr lang="en-US" altLang="zh-CN" sz="2400" dirty="0">
                <a:solidFill>
                  <a:schemeClr val="tx1"/>
                </a:solidFill>
              </a:rPr>
              <a:t>&gt; ::= WRITE’(‘&lt;</a:t>
            </a:r>
            <a:r>
              <a:rPr lang="zh-CN" altLang="en-US" sz="2400" dirty="0">
                <a:solidFill>
                  <a:schemeClr val="tx1"/>
                </a:solidFill>
              </a:rPr>
              <a:t>表达式</a:t>
            </a:r>
            <a:r>
              <a:rPr lang="en-US" altLang="zh-CN" sz="2400" dirty="0">
                <a:solidFill>
                  <a:schemeClr val="tx1"/>
                </a:solidFill>
              </a:rPr>
              <a:t>&gt;{,&lt;</a:t>
            </a:r>
            <a:r>
              <a:rPr lang="zh-CN" altLang="en-US" sz="2400" dirty="0">
                <a:solidFill>
                  <a:schemeClr val="tx1"/>
                </a:solidFill>
              </a:rPr>
              <a:t>表达式</a:t>
            </a:r>
            <a:r>
              <a:rPr lang="en-US" altLang="zh-CN" sz="2400" dirty="0">
                <a:solidFill>
                  <a:schemeClr val="tx1"/>
                </a:solidFill>
              </a:rPr>
              <a:t>&gt;}’)’</a:t>
            </a:r>
          </a:p>
          <a:p>
            <a:pPr algn="just"/>
            <a:r>
              <a:rPr lang="en-US" altLang="zh-CN" sz="2400" dirty="0">
                <a:solidFill>
                  <a:srgbClr val="3333CC"/>
                </a:solidFill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</a:rPr>
              <a:t>字母</a:t>
            </a:r>
            <a:r>
              <a:rPr lang="en-US" altLang="zh-CN" sz="2400" dirty="0">
                <a:solidFill>
                  <a:srgbClr val="3333CC"/>
                </a:solidFill>
              </a:rPr>
              <a:t>&gt; ::= </a:t>
            </a:r>
            <a:r>
              <a:rPr lang="en-US" altLang="zh-CN" sz="2400" dirty="0" err="1">
                <a:solidFill>
                  <a:srgbClr val="3333CC"/>
                </a:solidFill>
              </a:rPr>
              <a:t>a|b</a:t>
            </a:r>
            <a:r>
              <a:rPr lang="en-US" altLang="zh-CN" sz="2400" dirty="0">
                <a:solidFill>
                  <a:srgbClr val="3333CC"/>
                </a:solidFill>
              </a:rPr>
              <a:t>|...|X|Y|Z</a:t>
            </a:r>
          </a:p>
          <a:p>
            <a:r>
              <a:rPr lang="en-US" altLang="zh-CN" sz="2400" dirty="0">
                <a:solidFill>
                  <a:srgbClr val="3333CC"/>
                </a:solidFill>
              </a:rPr>
              <a:t>&lt;</a:t>
            </a:r>
            <a:r>
              <a:rPr lang="zh-CN" altLang="en-US" sz="2400" dirty="0">
                <a:solidFill>
                  <a:srgbClr val="3333CC"/>
                </a:solidFill>
                <a:latin typeface="宋体" pitchFamily="2" charset="-122"/>
              </a:rPr>
              <a:t>数字</a:t>
            </a:r>
            <a:r>
              <a:rPr lang="en-US" altLang="zh-CN" sz="2400" dirty="0">
                <a:solidFill>
                  <a:srgbClr val="3333CC"/>
                </a:solidFill>
              </a:rPr>
              <a:t>&gt; ::= 0|1|...|8|9 </a:t>
            </a:r>
          </a:p>
          <a:p>
            <a:endParaRPr lang="en-US" altLang="zh-CN" sz="2400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AD40-2B86-4B8E-9A1D-932AE31572F5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itchFamily="2" charset="-122"/>
              </a:rPr>
              <a:t>SysY</a:t>
            </a:r>
            <a:r>
              <a:rPr lang="zh-CN" altLang="en-US" dirty="0">
                <a:latin typeface="宋体" pitchFamily="2" charset="-122"/>
              </a:rPr>
              <a:t>的</a:t>
            </a:r>
            <a:r>
              <a:rPr lang="zh-CN" altLang="en-US" dirty="0"/>
              <a:t>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9274" y="1600200"/>
            <a:ext cx="8199189" cy="478112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语言支持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类型和元素为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类型且按行优先存储的多维数组类型，其中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型整数为 </a:t>
            </a:r>
            <a:r>
              <a:rPr lang="en-US" altLang="zh-CN" dirty="0">
                <a:solidFill>
                  <a:schemeClr val="tx1"/>
                </a:solidFill>
              </a:rPr>
              <a:t>32 </a:t>
            </a:r>
            <a:r>
              <a:rPr lang="zh-CN" altLang="en-US" dirty="0">
                <a:solidFill>
                  <a:schemeClr val="tx1"/>
                </a:solidFill>
              </a:rPr>
              <a:t>位有符号数；</a:t>
            </a:r>
            <a:r>
              <a:rPr lang="en-US" altLang="zh-CN" dirty="0" err="1">
                <a:solidFill>
                  <a:schemeClr val="tx1"/>
                </a:solidFill>
              </a:rPr>
              <a:t>const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修饰符用于声明常量。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编译单元 </a:t>
            </a:r>
            <a:r>
              <a:rPr lang="en-US" altLang="zh-CN" dirty="0" err="1">
                <a:solidFill>
                  <a:schemeClr val="tx1"/>
                </a:solidFill>
              </a:rPr>
              <a:t>CompUnit</a:t>
            </a:r>
            <a:r>
              <a:rPr lang="en-US" altLang="zh-CN" dirty="0">
                <a:solidFill>
                  <a:schemeClr val="tx1"/>
                </a:solidFill>
              </a:rPr>
              <a:t> → [ </a:t>
            </a:r>
            <a:r>
              <a:rPr lang="en-US" altLang="zh-CN" dirty="0" err="1">
                <a:solidFill>
                  <a:schemeClr val="tx1"/>
                </a:solidFill>
              </a:rPr>
              <a:t>CompUnit</a:t>
            </a:r>
            <a:r>
              <a:rPr lang="en-US" altLang="zh-CN" dirty="0">
                <a:solidFill>
                  <a:schemeClr val="tx1"/>
                </a:solidFill>
              </a:rPr>
              <a:t> ] ( </a:t>
            </a:r>
            <a:r>
              <a:rPr lang="en-US" altLang="zh-CN" dirty="0" err="1">
                <a:solidFill>
                  <a:schemeClr val="tx1"/>
                </a:solidFill>
              </a:rPr>
              <a:t>Decl</a:t>
            </a:r>
            <a:r>
              <a:rPr lang="en-US" altLang="zh-CN" dirty="0">
                <a:solidFill>
                  <a:schemeClr val="tx1"/>
                </a:solidFill>
              </a:rPr>
              <a:t> | </a:t>
            </a:r>
            <a:r>
              <a:rPr lang="en-US" altLang="zh-CN" dirty="0" err="1">
                <a:solidFill>
                  <a:schemeClr val="tx1"/>
                </a:solidFill>
              </a:rPr>
              <a:t>FuncDef</a:t>
            </a:r>
            <a:r>
              <a:rPr lang="en-US" altLang="zh-CN" dirty="0">
                <a:solidFill>
                  <a:schemeClr val="tx1"/>
                </a:solidFill>
              </a:rPr>
              <a:t> 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声明 </a:t>
            </a:r>
            <a:r>
              <a:rPr lang="en-US" altLang="zh-CN" dirty="0" err="1">
                <a:solidFill>
                  <a:schemeClr val="tx1"/>
                </a:solidFill>
              </a:rPr>
              <a:t>Decl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ConstDecl</a:t>
            </a:r>
            <a:r>
              <a:rPr lang="en-US" altLang="zh-CN" dirty="0">
                <a:solidFill>
                  <a:schemeClr val="tx1"/>
                </a:solidFill>
              </a:rPr>
              <a:t> | </a:t>
            </a:r>
            <a:r>
              <a:rPr lang="en-US" altLang="zh-CN" dirty="0" err="1">
                <a:solidFill>
                  <a:schemeClr val="tx1"/>
                </a:solidFill>
              </a:rPr>
              <a:t>VarDecl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常量声明 </a:t>
            </a:r>
            <a:r>
              <a:rPr lang="en-US" altLang="zh-CN" dirty="0" err="1">
                <a:solidFill>
                  <a:schemeClr val="tx1"/>
                </a:solidFill>
              </a:rPr>
              <a:t>ConstDecl</a:t>
            </a:r>
            <a:r>
              <a:rPr lang="en-US" altLang="zh-CN" dirty="0">
                <a:solidFill>
                  <a:schemeClr val="tx1"/>
                </a:solidFill>
              </a:rPr>
              <a:t> → '</a:t>
            </a:r>
            <a:r>
              <a:rPr lang="en-US" altLang="zh-CN" b="1" dirty="0" err="1">
                <a:solidFill>
                  <a:schemeClr val="tx1"/>
                </a:solidFill>
              </a:rPr>
              <a:t>const</a:t>
            </a:r>
            <a:r>
              <a:rPr lang="en-US" altLang="zh-CN" dirty="0">
                <a:solidFill>
                  <a:schemeClr val="tx1"/>
                </a:solidFill>
              </a:rPr>
              <a:t>' </a:t>
            </a:r>
            <a:r>
              <a:rPr lang="en-US" altLang="zh-CN" dirty="0" err="1">
                <a:solidFill>
                  <a:schemeClr val="tx1"/>
                </a:solidFill>
              </a:rPr>
              <a:t>BType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ConstDef</a:t>
            </a:r>
            <a:r>
              <a:rPr lang="en-US" altLang="zh-CN" dirty="0">
                <a:solidFill>
                  <a:schemeClr val="tx1"/>
                </a:solidFill>
              </a:rPr>
              <a:t> { ',' </a:t>
            </a:r>
            <a:r>
              <a:rPr lang="en-US" altLang="zh-CN" dirty="0" err="1">
                <a:solidFill>
                  <a:schemeClr val="tx1"/>
                </a:solidFill>
              </a:rPr>
              <a:t>ConstDef</a:t>
            </a:r>
            <a:r>
              <a:rPr lang="en-US" altLang="zh-CN" dirty="0">
                <a:solidFill>
                  <a:schemeClr val="tx1"/>
                </a:solidFill>
              </a:rPr>
              <a:t> } ';'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基本类型 </a:t>
            </a:r>
            <a:r>
              <a:rPr lang="en-US" altLang="zh-CN" dirty="0" err="1">
                <a:solidFill>
                  <a:schemeClr val="tx1"/>
                </a:solidFill>
              </a:rPr>
              <a:t>BType</a:t>
            </a:r>
            <a:r>
              <a:rPr lang="en-US" altLang="zh-CN" dirty="0">
                <a:solidFill>
                  <a:schemeClr val="tx1"/>
                </a:solidFill>
              </a:rPr>
              <a:t> → '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常数定义 </a:t>
            </a:r>
            <a:r>
              <a:rPr lang="en-US" altLang="zh-CN" dirty="0" err="1">
                <a:solidFill>
                  <a:schemeClr val="tx1"/>
                </a:solidFill>
              </a:rPr>
              <a:t>ConstDef</a:t>
            </a:r>
            <a:r>
              <a:rPr lang="en-US" altLang="zh-CN" dirty="0">
                <a:solidFill>
                  <a:schemeClr val="tx1"/>
                </a:solidFill>
              </a:rPr>
              <a:t> → Ident { '</a:t>
            </a:r>
            <a:r>
              <a:rPr lang="en-US" altLang="zh-CN" b="1" dirty="0">
                <a:solidFill>
                  <a:schemeClr val="tx1"/>
                </a:solidFill>
              </a:rPr>
              <a:t>[</a:t>
            </a:r>
            <a:r>
              <a:rPr lang="en-US" altLang="zh-CN" dirty="0">
                <a:solidFill>
                  <a:schemeClr val="tx1"/>
                </a:solidFill>
              </a:rPr>
              <a:t>' </a:t>
            </a:r>
            <a:r>
              <a:rPr lang="en-US" altLang="zh-CN" dirty="0" err="1">
                <a:solidFill>
                  <a:schemeClr val="tx1"/>
                </a:solidFill>
              </a:rPr>
              <a:t>ConstExp</a:t>
            </a:r>
            <a:r>
              <a:rPr lang="en-US" altLang="zh-CN" dirty="0">
                <a:solidFill>
                  <a:schemeClr val="tx1"/>
                </a:solidFill>
              </a:rPr>
              <a:t> '</a:t>
            </a:r>
            <a:r>
              <a:rPr lang="en-US" altLang="zh-CN" b="1" dirty="0">
                <a:solidFill>
                  <a:schemeClr val="tx1"/>
                </a:solidFill>
              </a:rPr>
              <a:t>]</a:t>
            </a:r>
            <a:r>
              <a:rPr lang="en-US" altLang="zh-CN" dirty="0">
                <a:solidFill>
                  <a:schemeClr val="tx1"/>
                </a:solidFill>
              </a:rPr>
              <a:t>' } '=' </a:t>
            </a:r>
            <a:r>
              <a:rPr lang="en-US" altLang="zh-CN" dirty="0" err="1">
                <a:solidFill>
                  <a:schemeClr val="tx1"/>
                </a:solidFill>
              </a:rPr>
              <a:t>ConstInitVal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常量初值 </a:t>
            </a:r>
            <a:r>
              <a:rPr lang="en-US" altLang="zh-CN" dirty="0" err="1">
                <a:solidFill>
                  <a:schemeClr val="tx1"/>
                </a:solidFill>
              </a:rPr>
              <a:t>ConstInitVal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ConstExp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| '</a:t>
            </a:r>
            <a:r>
              <a:rPr lang="en-US" altLang="zh-CN" b="1" dirty="0">
                <a:solidFill>
                  <a:schemeClr val="tx1"/>
                </a:solidFill>
              </a:rPr>
              <a:t>{</a:t>
            </a:r>
            <a:r>
              <a:rPr lang="en-US" altLang="zh-CN" dirty="0">
                <a:solidFill>
                  <a:schemeClr val="tx1"/>
                </a:solidFill>
              </a:rPr>
              <a:t>' [ </a:t>
            </a:r>
            <a:r>
              <a:rPr lang="en-US" altLang="zh-CN" dirty="0" err="1">
                <a:solidFill>
                  <a:schemeClr val="tx1"/>
                </a:solidFill>
              </a:rPr>
              <a:t>ConstInitVal</a:t>
            </a:r>
            <a:r>
              <a:rPr lang="en-US" altLang="zh-CN" dirty="0">
                <a:solidFill>
                  <a:schemeClr val="tx1"/>
                </a:solidFill>
              </a:rPr>
              <a:t> { '</a:t>
            </a:r>
            <a:r>
              <a:rPr lang="en-US" altLang="zh-CN" b="1" dirty="0">
                <a:solidFill>
                  <a:schemeClr val="tx1"/>
                </a:solidFill>
              </a:rPr>
              <a:t>,</a:t>
            </a:r>
            <a:r>
              <a:rPr lang="en-US" altLang="zh-CN" dirty="0">
                <a:solidFill>
                  <a:schemeClr val="tx1"/>
                </a:solidFill>
              </a:rPr>
              <a:t>' </a:t>
            </a:r>
            <a:r>
              <a:rPr lang="en-US" altLang="zh-CN" dirty="0" err="1">
                <a:solidFill>
                  <a:schemeClr val="tx1"/>
                </a:solidFill>
              </a:rPr>
              <a:t>ConstInitVal</a:t>
            </a:r>
            <a:r>
              <a:rPr lang="en-US" altLang="zh-CN" dirty="0">
                <a:solidFill>
                  <a:schemeClr val="tx1"/>
                </a:solidFill>
              </a:rPr>
              <a:t> } ] '</a:t>
            </a:r>
            <a:r>
              <a:rPr lang="en-US" altLang="zh-CN" b="1" dirty="0">
                <a:solidFill>
                  <a:schemeClr val="tx1"/>
                </a:solidFill>
              </a:rPr>
              <a:t>}</a:t>
            </a:r>
            <a:r>
              <a:rPr lang="en-US" altLang="zh-CN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变量声明 </a:t>
            </a:r>
            <a:r>
              <a:rPr lang="en-US" altLang="zh-CN" dirty="0" err="1">
                <a:solidFill>
                  <a:schemeClr val="tx1"/>
                </a:solidFill>
              </a:rPr>
              <a:t>VarDecl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BType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VarDef</a:t>
            </a:r>
            <a:r>
              <a:rPr lang="en-US" altLang="zh-CN" dirty="0">
                <a:solidFill>
                  <a:schemeClr val="tx1"/>
                </a:solidFill>
              </a:rPr>
              <a:t> { ',' </a:t>
            </a:r>
            <a:r>
              <a:rPr lang="en-US" altLang="zh-CN" dirty="0" err="1">
                <a:solidFill>
                  <a:schemeClr val="tx1"/>
                </a:solidFill>
              </a:rPr>
              <a:t>VarDef</a:t>
            </a:r>
            <a:r>
              <a:rPr lang="en-US" altLang="zh-CN" dirty="0">
                <a:solidFill>
                  <a:schemeClr val="tx1"/>
                </a:solidFill>
              </a:rPr>
              <a:t> } ';'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变量定义 </a:t>
            </a:r>
            <a:r>
              <a:rPr lang="en-US" altLang="zh-CN" dirty="0" err="1">
                <a:solidFill>
                  <a:schemeClr val="tx1"/>
                </a:solidFill>
              </a:rPr>
              <a:t>VarDef</a:t>
            </a:r>
            <a:r>
              <a:rPr lang="en-US" altLang="zh-CN" dirty="0">
                <a:solidFill>
                  <a:schemeClr val="tx1"/>
                </a:solidFill>
              </a:rPr>
              <a:t> → Ident { '[' </a:t>
            </a:r>
            <a:r>
              <a:rPr lang="en-US" altLang="zh-CN" dirty="0" err="1">
                <a:solidFill>
                  <a:schemeClr val="tx1"/>
                </a:solidFill>
              </a:rPr>
              <a:t>ConstExp</a:t>
            </a:r>
            <a:r>
              <a:rPr lang="en-US" altLang="zh-CN" dirty="0">
                <a:solidFill>
                  <a:schemeClr val="tx1"/>
                </a:solidFill>
              </a:rPr>
              <a:t> ']' }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| Ident { '[' </a:t>
            </a:r>
            <a:r>
              <a:rPr lang="en-US" altLang="zh-CN" dirty="0" err="1">
                <a:solidFill>
                  <a:schemeClr val="tx1"/>
                </a:solidFill>
              </a:rPr>
              <a:t>ConstExp</a:t>
            </a:r>
            <a:r>
              <a:rPr lang="en-US" altLang="zh-CN" dirty="0">
                <a:solidFill>
                  <a:schemeClr val="tx1"/>
                </a:solidFill>
              </a:rPr>
              <a:t> ']' } '=' </a:t>
            </a:r>
            <a:r>
              <a:rPr lang="en-US" altLang="zh-CN" dirty="0" err="1">
                <a:solidFill>
                  <a:schemeClr val="tx1"/>
                </a:solidFill>
              </a:rPr>
              <a:t>InitVal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变量初值 </a:t>
            </a:r>
            <a:r>
              <a:rPr lang="en-US" altLang="zh-CN" dirty="0" err="1">
                <a:solidFill>
                  <a:schemeClr val="tx1"/>
                </a:solidFill>
              </a:rPr>
              <a:t>InitVal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Exp</a:t>
            </a:r>
            <a:r>
              <a:rPr lang="en-US" altLang="zh-CN" dirty="0">
                <a:solidFill>
                  <a:schemeClr val="tx1"/>
                </a:solidFill>
              </a:rPr>
              <a:t> | '{' [ </a:t>
            </a:r>
            <a:r>
              <a:rPr lang="en-US" altLang="zh-CN" dirty="0" err="1">
                <a:solidFill>
                  <a:schemeClr val="tx1"/>
                </a:solidFill>
              </a:rPr>
              <a:t>InitVal</a:t>
            </a:r>
            <a:r>
              <a:rPr lang="en-US" altLang="zh-CN" dirty="0">
                <a:solidFill>
                  <a:schemeClr val="tx1"/>
                </a:solidFill>
              </a:rPr>
              <a:t> { ',' </a:t>
            </a:r>
            <a:r>
              <a:rPr lang="en-US" altLang="zh-CN" dirty="0" err="1">
                <a:solidFill>
                  <a:schemeClr val="tx1"/>
                </a:solidFill>
              </a:rPr>
              <a:t>InitVal</a:t>
            </a:r>
            <a:r>
              <a:rPr lang="en-US" altLang="zh-CN" dirty="0">
                <a:solidFill>
                  <a:schemeClr val="tx1"/>
                </a:solidFill>
              </a:rPr>
              <a:t> } ] '}'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函数定义 </a:t>
            </a:r>
            <a:r>
              <a:rPr lang="en-US" altLang="zh-CN" dirty="0" err="1">
                <a:solidFill>
                  <a:schemeClr val="tx1"/>
                </a:solidFill>
              </a:rPr>
              <a:t>FuncDef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FuncType</a:t>
            </a:r>
            <a:r>
              <a:rPr lang="en-US" altLang="zh-CN" dirty="0">
                <a:solidFill>
                  <a:schemeClr val="tx1"/>
                </a:solidFill>
              </a:rPr>
              <a:t> Ident '(' [</a:t>
            </a:r>
            <a:r>
              <a:rPr lang="en-US" altLang="zh-CN" dirty="0" err="1">
                <a:solidFill>
                  <a:schemeClr val="tx1"/>
                </a:solidFill>
              </a:rPr>
              <a:t>FuncFParams</a:t>
            </a:r>
            <a:r>
              <a:rPr lang="en-US" altLang="zh-CN" dirty="0">
                <a:solidFill>
                  <a:schemeClr val="tx1"/>
                </a:solidFill>
              </a:rPr>
              <a:t>] ')' Block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函数类型 </a:t>
            </a:r>
            <a:r>
              <a:rPr lang="en-US" altLang="zh-CN" dirty="0" err="1">
                <a:solidFill>
                  <a:schemeClr val="tx1"/>
                </a:solidFill>
              </a:rPr>
              <a:t>FuncType</a:t>
            </a:r>
            <a:r>
              <a:rPr lang="en-US" altLang="zh-CN" dirty="0">
                <a:solidFill>
                  <a:schemeClr val="tx1"/>
                </a:solidFill>
              </a:rPr>
              <a:t> → '</a:t>
            </a:r>
            <a:r>
              <a:rPr lang="en-US" altLang="zh-CN" b="1" dirty="0">
                <a:solidFill>
                  <a:schemeClr val="tx1"/>
                </a:solidFill>
              </a:rPr>
              <a:t>void</a:t>
            </a:r>
            <a:r>
              <a:rPr lang="en-US" altLang="zh-CN" dirty="0">
                <a:solidFill>
                  <a:schemeClr val="tx1"/>
                </a:solidFill>
              </a:rPr>
              <a:t>' | </a:t>
            </a:r>
            <a:r>
              <a:rPr lang="en-US" altLang="zh-CN" b="1" dirty="0">
                <a:solidFill>
                  <a:schemeClr val="tx1"/>
                </a:solidFill>
              </a:rPr>
              <a:t>'</a:t>
            </a:r>
            <a:r>
              <a:rPr lang="en-US" altLang="zh-CN" b="1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函数形参表 </a:t>
            </a:r>
            <a:r>
              <a:rPr lang="en-US" altLang="zh-CN" dirty="0" err="1">
                <a:solidFill>
                  <a:schemeClr val="tx1"/>
                </a:solidFill>
              </a:rPr>
              <a:t>FuncFParams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FuncFParam</a:t>
            </a:r>
            <a:r>
              <a:rPr lang="en-US" altLang="zh-CN" dirty="0">
                <a:solidFill>
                  <a:schemeClr val="tx1"/>
                </a:solidFill>
              </a:rPr>
              <a:t> { ',' </a:t>
            </a:r>
            <a:r>
              <a:rPr lang="en-US" altLang="zh-CN" dirty="0" err="1">
                <a:solidFill>
                  <a:schemeClr val="tx1"/>
                </a:solidFill>
              </a:rPr>
              <a:t>FuncFParam</a:t>
            </a:r>
            <a:r>
              <a:rPr lang="en-US" altLang="zh-CN" dirty="0">
                <a:solidFill>
                  <a:schemeClr val="tx1"/>
                </a:solidFill>
              </a:rPr>
              <a:t> }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函数形参 </a:t>
            </a:r>
            <a:r>
              <a:rPr lang="en-US" altLang="zh-CN" dirty="0" err="1">
                <a:solidFill>
                  <a:schemeClr val="tx1"/>
                </a:solidFill>
              </a:rPr>
              <a:t>FuncFParam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BType</a:t>
            </a:r>
            <a:r>
              <a:rPr lang="en-US" altLang="zh-CN" dirty="0">
                <a:solidFill>
                  <a:schemeClr val="tx1"/>
                </a:solidFill>
              </a:rPr>
              <a:t> Ident ['[' ']' { '[' </a:t>
            </a:r>
            <a:r>
              <a:rPr lang="en-US" altLang="zh-CN" dirty="0" err="1">
                <a:solidFill>
                  <a:schemeClr val="tx1"/>
                </a:solidFill>
              </a:rPr>
              <a:t>Exp</a:t>
            </a:r>
            <a:r>
              <a:rPr lang="en-US" altLang="zh-CN" dirty="0">
                <a:solidFill>
                  <a:schemeClr val="tx1"/>
                </a:solidFill>
              </a:rPr>
              <a:t> ']' }]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BA5D-2C81-4D58-81EB-AC25691A324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883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itchFamily="2" charset="-122"/>
              </a:rPr>
              <a:t>SysY</a:t>
            </a:r>
            <a:r>
              <a:rPr lang="zh-CN" altLang="en-US" dirty="0">
                <a:latin typeface="宋体" pitchFamily="2" charset="-122"/>
              </a:rPr>
              <a:t>的</a:t>
            </a:r>
            <a:r>
              <a:rPr lang="zh-CN" altLang="en-US" dirty="0"/>
              <a:t>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语句块 </a:t>
            </a:r>
            <a:r>
              <a:rPr lang="en-US" altLang="zh-CN" dirty="0">
                <a:solidFill>
                  <a:schemeClr val="tx1"/>
                </a:solidFill>
              </a:rPr>
              <a:t>Block → '</a:t>
            </a:r>
            <a:r>
              <a:rPr lang="en-US" altLang="zh-CN" b="1" dirty="0">
                <a:solidFill>
                  <a:schemeClr val="tx1"/>
                </a:solidFill>
              </a:rPr>
              <a:t>{</a:t>
            </a:r>
            <a:r>
              <a:rPr lang="en-US" altLang="zh-CN" dirty="0">
                <a:solidFill>
                  <a:schemeClr val="tx1"/>
                </a:solidFill>
              </a:rPr>
              <a:t>' { </a:t>
            </a:r>
            <a:r>
              <a:rPr lang="en-US" altLang="zh-CN" dirty="0" err="1">
                <a:solidFill>
                  <a:schemeClr val="tx1"/>
                </a:solidFill>
              </a:rPr>
              <a:t>BlockItem</a:t>
            </a:r>
            <a:r>
              <a:rPr lang="en-US" altLang="zh-CN" dirty="0">
                <a:solidFill>
                  <a:schemeClr val="tx1"/>
                </a:solidFill>
              </a:rPr>
              <a:t> } </a:t>
            </a:r>
            <a:r>
              <a:rPr lang="en-US" altLang="zh-CN" b="1" dirty="0">
                <a:solidFill>
                  <a:schemeClr val="tx1"/>
                </a:solidFill>
              </a:rPr>
              <a:t>'}</a:t>
            </a:r>
            <a:r>
              <a:rPr lang="en-US" altLang="zh-CN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语句块项 </a:t>
            </a:r>
            <a:r>
              <a:rPr lang="en-US" altLang="zh-CN" dirty="0" err="1">
                <a:solidFill>
                  <a:schemeClr val="tx1"/>
                </a:solidFill>
              </a:rPr>
              <a:t>BlockItem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Decl</a:t>
            </a:r>
            <a:r>
              <a:rPr lang="en-US" altLang="zh-CN" dirty="0">
                <a:solidFill>
                  <a:schemeClr val="tx1"/>
                </a:solidFill>
              </a:rPr>
              <a:t> | </a:t>
            </a:r>
            <a:r>
              <a:rPr lang="en-US" altLang="zh-CN" dirty="0" err="1">
                <a:solidFill>
                  <a:schemeClr val="tx1"/>
                </a:solidFill>
              </a:rPr>
              <a:t>Stmt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语句 </a:t>
            </a:r>
            <a:r>
              <a:rPr lang="en-US" altLang="zh-CN" dirty="0" err="1">
                <a:solidFill>
                  <a:schemeClr val="tx1"/>
                </a:solidFill>
              </a:rPr>
              <a:t>Stmt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LVal</a:t>
            </a:r>
            <a:r>
              <a:rPr lang="en-US" altLang="zh-CN" dirty="0">
                <a:solidFill>
                  <a:schemeClr val="tx1"/>
                </a:solidFill>
              </a:rPr>
              <a:t> '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' </a:t>
            </a:r>
            <a:r>
              <a:rPr lang="en-US" altLang="zh-CN" dirty="0" err="1">
                <a:solidFill>
                  <a:schemeClr val="tx1"/>
                </a:solidFill>
              </a:rPr>
              <a:t>Exp</a:t>
            </a:r>
            <a:r>
              <a:rPr lang="en-US" altLang="zh-CN" dirty="0">
                <a:solidFill>
                  <a:schemeClr val="tx1"/>
                </a:solidFill>
              </a:rPr>
              <a:t> '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  <a:r>
              <a:rPr lang="en-US" altLang="zh-CN" dirty="0">
                <a:solidFill>
                  <a:schemeClr val="tx1"/>
                </a:solidFill>
              </a:rPr>
              <a:t>' | [</a:t>
            </a:r>
            <a:r>
              <a:rPr lang="en-US" altLang="zh-CN" dirty="0" err="1">
                <a:solidFill>
                  <a:schemeClr val="tx1"/>
                </a:solidFill>
              </a:rPr>
              <a:t>Exp</a:t>
            </a:r>
            <a:r>
              <a:rPr lang="en-US" altLang="zh-CN" dirty="0">
                <a:solidFill>
                  <a:schemeClr val="tx1"/>
                </a:solidFill>
              </a:rPr>
              <a:t>] '</a:t>
            </a:r>
            <a:r>
              <a:rPr lang="en-US" altLang="zh-CN" b="1" dirty="0">
                <a:solidFill>
                  <a:schemeClr val="tx1"/>
                </a:solidFill>
              </a:rPr>
              <a:t>;</a:t>
            </a:r>
            <a:r>
              <a:rPr lang="en-US" altLang="zh-CN" dirty="0">
                <a:solidFill>
                  <a:schemeClr val="tx1"/>
                </a:solidFill>
              </a:rPr>
              <a:t>' | Block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| '</a:t>
            </a:r>
            <a:r>
              <a:rPr lang="en-US" altLang="zh-CN" b="1" dirty="0">
                <a:solidFill>
                  <a:schemeClr val="tx1"/>
                </a:solidFill>
              </a:rPr>
              <a:t>if</a:t>
            </a:r>
            <a:r>
              <a:rPr lang="en-US" altLang="zh-CN" dirty="0">
                <a:solidFill>
                  <a:schemeClr val="tx1"/>
                </a:solidFill>
              </a:rPr>
              <a:t>' '( Cond ')' </a:t>
            </a:r>
            <a:r>
              <a:rPr lang="en-US" altLang="zh-CN" dirty="0" err="1">
                <a:solidFill>
                  <a:schemeClr val="tx1"/>
                </a:solidFill>
              </a:rPr>
              <a:t>Stmt</a:t>
            </a:r>
            <a:r>
              <a:rPr lang="en-US" altLang="zh-CN" dirty="0">
                <a:solidFill>
                  <a:schemeClr val="tx1"/>
                </a:solidFill>
              </a:rPr>
              <a:t> [ 'else' </a:t>
            </a:r>
            <a:r>
              <a:rPr lang="en-US" altLang="zh-CN" dirty="0" err="1">
                <a:solidFill>
                  <a:schemeClr val="tx1"/>
                </a:solidFill>
              </a:rPr>
              <a:t>Stmt</a:t>
            </a:r>
            <a:r>
              <a:rPr lang="en-US" altLang="zh-CN" dirty="0">
                <a:solidFill>
                  <a:schemeClr val="tx1"/>
                </a:solidFill>
              </a:rPr>
              <a:t> ]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| '</a:t>
            </a:r>
            <a:r>
              <a:rPr lang="en-US" altLang="zh-CN" b="1" dirty="0">
                <a:solidFill>
                  <a:schemeClr val="tx1"/>
                </a:solidFill>
              </a:rPr>
              <a:t>while</a:t>
            </a:r>
            <a:r>
              <a:rPr lang="en-US" altLang="zh-CN" dirty="0">
                <a:solidFill>
                  <a:schemeClr val="tx1"/>
                </a:solidFill>
              </a:rPr>
              <a:t>' '(' Cond ')' </a:t>
            </a:r>
            <a:r>
              <a:rPr lang="en-US" altLang="zh-CN" dirty="0" err="1">
                <a:solidFill>
                  <a:schemeClr val="tx1"/>
                </a:solidFill>
              </a:rPr>
              <a:t>Stmt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| '</a:t>
            </a:r>
            <a:r>
              <a:rPr lang="en-US" altLang="zh-CN" b="1" dirty="0">
                <a:solidFill>
                  <a:schemeClr val="tx1"/>
                </a:solidFill>
              </a:rPr>
              <a:t>break</a:t>
            </a:r>
            <a:r>
              <a:rPr lang="en-US" altLang="zh-CN" dirty="0">
                <a:solidFill>
                  <a:schemeClr val="tx1"/>
                </a:solidFill>
              </a:rPr>
              <a:t>' ';' | '</a:t>
            </a:r>
            <a:r>
              <a:rPr lang="en-US" altLang="zh-CN" b="1" dirty="0">
                <a:solidFill>
                  <a:schemeClr val="tx1"/>
                </a:solidFill>
              </a:rPr>
              <a:t>continue</a:t>
            </a:r>
            <a:r>
              <a:rPr lang="en-US" altLang="zh-CN" dirty="0">
                <a:solidFill>
                  <a:schemeClr val="tx1"/>
                </a:solidFill>
              </a:rPr>
              <a:t>' ';'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| '</a:t>
            </a:r>
            <a:r>
              <a:rPr lang="en-US" altLang="zh-CN" b="1" dirty="0">
                <a:solidFill>
                  <a:schemeClr val="tx1"/>
                </a:solidFill>
              </a:rPr>
              <a:t>return</a:t>
            </a:r>
            <a:r>
              <a:rPr lang="en-US" altLang="zh-CN" dirty="0">
                <a:solidFill>
                  <a:schemeClr val="tx1"/>
                </a:solidFill>
              </a:rPr>
              <a:t>' [</a:t>
            </a:r>
            <a:r>
              <a:rPr lang="en-US" altLang="zh-CN" dirty="0" err="1">
                <a:solidFill>
                  <a:schemeClr val="tx1"/>
                </a:solidFill>
              </a:rPr>
              <a:t>Exp</a:t>
            </a:r>
            <a:r>
              <a:rPr lang="en-US" altLang="zh-CN" dirty="0">
                <a:solidFill>
                  <a:schemeClr val="tx1"/>
                </a:solidFill>
              </a:rPr>
              <a:t>] ';'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表达式 </a:t>
            </a:r>
            <a:r>
              <a:rPr lang="en-US" altLang="zh-CN" dirty="0" err="1">
                <a:solidFill>
                  <a:schemeClr val="tx1"/>
                </a:solidFill>
              </a:rPr>
              <a:t>Exp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AddExp</a:t>
            </a:r>
            <a:r>
              <a:rPr lang="en-US" altLang="zh-CN" sz="1300" b="1" dirty="0">
                <a:solidFill>
                  <a:schemeClr val="tx1"/>
                </a:solidFill>
              </a:rPr>
              <a:t>                           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注：</a:t>
            </a:r>
            <a:r>
              <a:rPr lang="en-US" altLang="zh-CN" dirty="0" err="1">
                <a:solidFill>
                  <a:schemeClr val="tx1"/>
                </a:solidFill>
              </a:rPr>
              <a:t>SysY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表达式是 </a:t>
            </a:r>
            <a:r>
              <a:rPr lang="en-US" altLang="zh-CN" dirty="0" err="1">
                <a:solidFill>
                  <a:schemeClr val="tx1"/>
                </a:solidFill>
              </a:rPr>
              <a:t>int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型表达式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条件表达式 </a:t>
            </a:r>
            <a:r>
              <a:rPr lang="en-US" altLang="zh-CN" dirty="0">
                <a:solidFill>
                  <a:schemeClr val="tx1"/>
                </a:solidFill>
              </a:rPr>
              <a:t>Cond → </a:t>
            </a:r>
            <a:r>
              <a:rPr lang="en-US" altLang="zh-CN" dirty="0" err="1">
                <a:solidFill>
                  <a:schemeClr val="tx1"/>
                </a:solidFill>
              </a:rPr>
              <a:t>LOrExp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左值表达式 </a:t>
            </a:r>
            <a:r>
              <a:rPr lang="en-US" altLang="zh-CN" dirty="0" err="1">
                <a:solidFill>
                  <a:schemeClr val="tx1"/>
                </a:solidFill>
              </a:rPr>
              <a:t>LVal</a:t>
            </a:r>
            <a:r>
              <a:rPr lang="en-US" altLang="zh-CN" dirty="0">
                <a:solidFill>
                  <a:schemeClr val="tx1"/>
                </a:solidFill>
              </a:rPr>
              <a:t> → Ident {'[' </a:t>
            </a:r>
            <a:r>
              <a:rPr lang="en-US" altLang="zh-CN" dirty="0" err="1">
                <a:solidFill>
                  <a:schemeClr val="tx1"/>
                </a:solidFill>
              </a:rPr>
              <a:t>Exp</a:t>
            </a:r>
            <a:r>
              <a:rPr lang="en-US" altLang="zh-CN" dirty="0">
                <a:solidFill>
                  <a:schemeClr val="tx1"/>
                </a:solidFill>
              </a:rPr>
              <a:t> ']'}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基本表达式 </a:t>
            </a:r>
            <a:r>
              <a:rPr lang="en-US" altLang="zh-CN" dirty="0" err="1">
                <a:solidFill>
                  <a:schemeClr val="tx1"/>
                </a:solidFill>
              </a:rPr>
              <a:t>PrimaryExp</a:t>
            </a:r>
            <a:r>
              <a:rPr lang="en-US" altLang="zh-CN" dirty="0">
                <a:solidFill>
                  <a:schemeClr val="tx1"/>
                </a:solidFill>
              </a:rPr>
              <a:t> → '(' </a:t>
            </a:r>
            <a:r>
              <a:rPr lang="en-US" altLang="zh-CN" dirty="0" err="1">
                <a:solidFill>
                  <a:schemeClr val="tx1"/>
                </a:solidFill>
              </a:rPr>
              <a:t>Exp</a:t>
            </a:r>
            <a:r>
              <a:rPr lang="en-US" altLang="zh-CN" dirty="0">
                <a:solidFill>
                  <a:schemeClr val="tx1"/>
                </a:solidFill>
              </a:rPr>
              <a:t> ')' | </a:t>
            </a:r>
            <a:r>
              <a:rPr lang="en-US" altLang="zh-CN" dirty="0" err="1">
                <a:solidFill>
                  <a:schemeClr val="tx1"/>
                </a:solidFill>
              </a:rPr>
              <a:t>LVal</a:t>
            </a:r>
            <a:r>
              <a:rPr lang="en-US" altLang="zh-CN" dirty="0">
                <a:solidFill>
                  <a:schemeClr val="tx1"/>
                </a:solidFill>
              </a:rPr>
              <a:t> | Number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数值 </a:t>
            </a:r>
            <a:r>
              <a:rPr lang="en-US" altLang="zh-CN" dirty="0">
                <a:solidFill>
                  <a:schemeClr val="tx1"/>
                </a:solidFill>
              </a:rPr>
              <a:t>Number → </a:t>
            </a:r>
            <a:r>
              <a:rPr lang="en-US" altLang="zh-CN" dirty="0" err="1">
                <a:solidFill>
                  <a:schemeClr val="tx1"/>
                </a:solidFill>
              </a:rPr>
              <a:t>IntConst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一元表达式 </a:t>
            </a:r>
            <a:r>
              <a:rPr lang="en-US" altLang="zh-CN" dirty="0" err="1">
                <a:solidFill>
                  <a:schemeClr val="tx1"/>
                </a:solidFill>
              </a:rPr>
              <a:t>UnaryExp</a:t>
            </a:r>
            <a:r>
              <a:rPr lang="en-US" altLang="zh-CN" dirty="0">
                <a:solidFill>
                  <a:schemeClr val="tx1"/>
                </a:solidFill>
              </a:rPr>
              <a:t> → </a:t>
            </a:r>
            <a:r>
              <a:rPr lang="en-US" altLang="zh-CN" dirty="0" err="1">
                <a:solidFill>
                  <a:schemeClr val="tx1"/>
                </a:solidFill>
              </a:rPr>
              <a:t>PrimaryExp</a:t>
            </a:r>
            <a:r>
              <a:rPr lang="en-US" altLang="zh-CN" dirty="0">
                <a:solidFill>
                  <a:schemeClr val="tx1"/>
                </a:solidFill>
              </a:rPr>
              <a:t> | Ident '(' [</a:t>
            </a:r>
            <a:r>
              <a:rPr lang="en-US" altLang="zh-CN" dirty="0" err="1">
                <a:solidFill>
                  <a:schemeClr val="tx1"/>
                </a:solidFill>
              </a:rPr>
              <a:t>FuncRParams</a:t>
            </a:r>
            <a:r>
              <a:rPr lang="en-US" altLang="zh-CN" dirty="0">
                <a:solidFill>
                  <a:schemeClr val="tx1"/>
                </a:solidFill>
              </a:rPr>
              <a:t>] ')'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| </a:t>
            </a:r>
            <a:r>
              <a:rPr lang="en-US" altLang="zh-CN" dirty="0" err="1">
                <a:solidFill>
                  <a:schemeClr val="tx1"/>
                </a:solidFill>
              </a:rPr>
              <a:t>UnaryOp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UnaryExp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dirty="0">
                <a:solidFill>
                  <a:schemeClr val="tx1"/>
                </a:solidFill>
              </a:rPr>
              <a:t>单目运算符 </a:t>
            </a:r>
            <a:r>
              <a:rPr lang="en-US" altLang="zh-CN" dirty="0" err="1">
                <a:solidFill>
                  <a:schemeClr val="tx1"/>
                </a:solidFill>
              </a:rPr>
              <a:t>UnaryOp</a:t>
            </a:r>
            <a:r>
              <a:rPr lang="en-US" altLang="zh-CN" dirty="0">
                <a:solidFill>
                  <a:schemeClr val="tx1"/>
                </a:solidFill>
              </a:rPr>
              <a:t> → '+' | '−' | '!' </a:t>
            </a:r>
            <a:r>
              <a:rPr lang="zh-CN" altLang="en-US" dirty="0">
                <a:solidFill>
                  <a:schemeClr val="tx1"/>
                </a:solidFill>
              </a:rPr>
              <a:t>注：</a:t>
            </a:r>
            <a:r>
              <a:rPr lang="en-US" altLang="zh-CN" dirty="0">
                <a:solidFill>
                  <a:schemeClr val="tx1"/>
                </a:solidFill>
              </a:rPr>
              <a:t>'!'</a:t>
            </a:r>
            <a:r>
              <a:rPr lang="zh-CN" altLang="en-US" dirty="0">
                <a:solidFill>
                  <a:schemeClr val="tx1"/>
                </a:solidFill>
              </a:rPr>
              <a:t>仅出现在条件表达式中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BA5D-2C81-4D58-81EB-AC25691A3249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942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宋体" pitchFamily="2" charset="-122"/>
              </a:rPr>
              <a:t>SysY</a:t>
            </a:r>
            <a:r>
              <a:rPr lang="zh-CN" altLang="en-US" dirty="0">
                <a:latin typeface="宋体" pitchFamily="2" charset="-122"/>
              </a:rPr>
              <a:t>的</a:t>
            </a:r>
            <a:r>
              <a:rPr lang="zh-CN" altLang="en-US" dirty="0"/>
              <a:t>文法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函数实参表 </a:t>
            </a:r>
            <a:r>
              <a:rPr lang="en-US" altLang="zh-CN" dirty="0" err="1"/>
              <a:t>FuncRParams</a:t>
            </a:r>
            <a:r>
              <a:rPr lang="en-US" altLang="zh-CN" dirty="0"/>
              <a:t> → </a:t>
            </a:r>
            <a:r>
              <a:rPr lang="en-US" altLang="zh-CN" dirty="0" err="1"/>
              <a:t>Exp</a:t>
            </a:r>
            <a:r>
              <a:rPr lang="en-US" altLang="zh-CN" dirty="0"/>
              <a:t> { ',' </a:t>
            </a:r>
            <a:r>
              <a:rPr lang="en-US" altLang="zh-CN" dirty="0" err="1"/>
              <a:t>Exp</a:t>
            </a:r>
            <a:r>
              <a:rPr lang="en-US" altLang="zh-CN" dirty="0"/>
              <a:t> }</a:t>
            </a:r>
          </a:p>
          <a:p>
            <a:r>
              <a:rPr lang="zh-CN" altLang="en-US" dirty="0"/>
              <a:t>乘除模表达式 </a:t>
            </a:r>
            <a:r>
              <a:rPr lang="en-US" altLang="zh-CN" dirty="0" err="1"/>
              <a:t>MulExp</a:t>
            </a:r>
            <a:r>
              <a:rPr lang="en-US" altLang="zh-CN" dirty="0"/>
              <a:t> → </a:t>
            </a:r>
            <a:r>
              <a:rPr lang="en-US" altLang="zh-CN" dirty="0" err="1"/>
              <a:t>UnaryExp</a:t>
            </a:r>
            <a:r>
              <a:rPr lang="en-US" altLang="zh-CN" dirty="0"/>
              <a:t> | </a:t>
            </a:r>
            <a:r>
              <a:rPr lang="en-US" altLang="zh-CN" dirty="0" err="1"/>
              <a:t>MulExp</a:t>
            </a:r>
            <a:r>
              <a:rPr lang="en-US" altLang="zh-CN" dirty="0"/>
              <a:t> ('</a:t>
            </a:r>
            <a:r>
              <a:rPr lang="en-US" altLang="zh-CN" b="1" dirty="0"/>
              <a:t>*</a:t>
            </a:r>
            <a:r>
              <a:rPr lang="en-US" altLang="zh-CN" dirty="0"/>
              <a:t>' | '</a:t>
            </a:r>
            <a:r>
              <a:rPr lang="en-US" altLang="zh-CN" b="1" dirty="0"/>
              <a:t>/</a:t>
            </a:r>
            <a:r>
              <a:rPr lang="en-US" altLang="zh-CN" dirty="0"/>
              <a:t>' | '</a:t>
            </a:r>
            <a:r>
              <a:rPr lang="en-US" altLang="zh-CN" b="1" dirty="0"/>
              <a:t>%</a:t>
            </a:r>
            <a:r>
              <a:rPr lang="en-US" altLang="zh-CN" dirty="0"/>
              <a:t>') </a:t>
            </a:r>
            <a:r>
              <a:rPr lang="en-US" altLang="zh-CN" dirty="0" err="1"/>
              <a:t>UnaryExp</a:t>
            </a:r>
            <a:endParaRPr lang="en-US" altLang="zh-CN" dirty="0"/>
          </a:p>
          <a:p>
            <a:r>
              <a:rPr lang="zh-CN" altLang="en-US" dirty="0"/>
              <a:t>加减表达式 </a:t>
            </a:r>
            <a:r>
              <a:rPr lang="en-US" altLang="zh-CN" dirty="0" err="1"/>
              <a:t>AddExp</a:t>
            </a:r>
            <a:r>
              <a:rPr lang="en-US" altLang="zh-CN" dirty="0"/>
              <a:t> → </a:t>
            </a:r>
            <a:r>
              <a:rPr lang="en-US" altLang="zh-CN" dirty="0" err="1"/>
              <a:t>MulExp</a:t>
            </a:r>
            <a:r>
              <a:rPr lang="en-US" altLang="zh-CN" dirty="0"/>
              <a:t> | </a:t>
            </a:r>
            <a:r>
              <a:rPr lang="en-US" altLang="zh-CN" dirty="0" err="1"/>
              <a:t>AddExp</a:t>
            </a:r>
            <a:r>
              <a:rPr lang="en-US" altLang="zh-CN" dirty="0"/>
              <a:t> ('</a:t>
            </a:r>
            <a:r>
              <a:rPr lang="en-US" altLang="zh-CN" b="1" dirty="0"/>
              <a:t>+</a:t>
            </a:r>
            <a:r>
              <a:rPr lang="en-US" altLang="zh-CN" dirty="0"/>
              <a:t>' | '</a:t>
            </a:r>
            <a:r>
              <a:rPr lang="en-US" altLang="zh-CN" b="1" dirty="0"/>
              <a:t>−</a:t>
            </a:r>
            <a:r>
              <a:rPr lang="en-US" altLang="zh-CN" dirty="0"/>
              <a:t>') </a:t>
            </a:r>
            <a:r>
              <a:rPr lang="en-US" altLang="zh-CN" dirty="0" err="1"/>
              <a:t>MulExp</a:t>
            </a:r>
            <a:endParaRPr lang="en-US" altLang="zh-CN" dirty="0"/>
          </a:p>
          <a:p>
            <a:r>
              <a:rPr lang="zh-CN" altLang="en-US" dirty="0"/>
              <a:t>关系表达式 </a:t>
            </a:r>
            <a:r>
              <a:rPr lang="en-US" altLang="zh-CN" dirty="0" err="1"/>
              <a:t>RelExp</a:t>
            </a:r>
            <a:r>
              <a:rPr lang="en-US" altLang="zh-CN" dirty="0"/>
              <a:t> → </a:t>
            </a:r>
            <a:r>
              <a:rPr lang="en-US" altLang="zh-CN" dirty="0" err="1"/>
              <a:t>AddExp</a:t>
            </a:r>
            <a:r>
              <a:rPr lang="en-US" altLang="zh-CN" dirty="0"/>
              <a:t> | </a:t>
            </a:r>
            <a:r>
              <a:rPr lang="en-US" altLang="zh-CN" dirty="0" err="1"/>
              <a:t>RelExp</a:t>
            </a:r>
            <a:r>
              <a:rPr lang="en-US" altLang="zh-CN" dirty="0"/>
              <a:t> ('</a:t>
            </a:r>
            <a:r>
              <a:rPr lang="en-US" altLang="zh-CN" b="1" dirty="0"/>
              <a:t>&lt;</a:t>
            </a:r>
            <a:r>
              <a:rPr lang="en-US" altLang="zh-CN" dirty="0"/>
              <a:t>' | '</a:t>
            </a:r>
            <a:r>
              <a:rPr lang="en-US" altLang="zh-CN" b="1" dirty="0"/>
              <a:t>&gt;</a:t>
            </a:r>
            <a:r>
              <a:rPr lang="en-US" altLang="zh-CN" dirty="0"/>
              <a:t>' | '</a:t>
            </a:r>
            <a:r>
              <a:rPr lang="en-US" altLang="zh-CN" b="1" dirty="0"/>
              <a:t>&lt;=</a:t>
            </a:r>
            <a:r>
              <a:rPr lang="en-US" altLang="zh-CN" dirty="0"/>
              <a:t>' | '&gt;=') </a:t>
            </a:r>
            <a:r>
              <a:rPr lang="en-US" altLang="zh-CN" dirty="0" err="1"/>
              <a:t>AddExp</a:t>
            </a:r>
            <a:endParaRPr lang="en-US" altLang="zh-CN" dirty="0"/>
          </a:p>
          <a:p>
            <a:r>
              <a:rPr lang="zh-CN" altLang="en-US" dirty="0"/>
              <a:t>相等性表达式 </a:t>
            </a:r>
            <a:r>
              <a:rPr lang="en-US" altLang="zh-CN" dirty="0" err="1"/>
              <a:t>EqExp</a:t>
            </a:r>
            <a:r>
              <a:rPr lang="en-US" altLang="zh-CN" dirty="0"/>
              <a:t> → </a:t>
            </a:r>
            <a:r>
              <a:rPr lang="en-US" altLang="zh-CN" dirty="0" err="1"/>
              <a:t>RelExp</a:t>
            </a:r>
            <a:r>
              <a:rPr lang="en-US" altLang="zh-CN" dirty="0"/>
              <a:t> | </a:t>
            </a:r>
            <a:r>
              <a:rPr lang="en-US" altLang="zh-CN" dirty="0" err="1"/>
              <a:t>EqExp</a:t>
            </a:r>
            <a:r>
              <a:rPr lang="en-US" altLang="zh-CN" dirty="0"/>
              <a:t> ('</a:t>
            </a:r>
            <a:r>
              <a:rPr lang="en-US" altLang="zh-CN" b="1" dirty="0"/>
              <a:t>==</a:t>
            </a:r>
            <a:r>
              <a:rPr lang="en-US" altLang="zh-CN" dirty="0"/>
              <a:t>' | '</a:t>
            </a:r>
            <a:r>
              <a:rPr lang="en-US" altLang="zh-CN" b="1" dirty="0"/>
              <a:t>!=</a:t>
            </a:r>
            <a:r>
              <a:rPr lang="en-US" altLang="zh-CN" dirty="0"/>
              <a:t>') </a:t>
            </a:r>
            <a:r>
              <a:rPr lang="en-US" altLang="zh-CN" dirty="0" err="1"/>
              <a:t>RelExp</a:t>
            </a:r>
            <a:endParaRPr lang="en-US" altLang="zh-CN" dirty="0"/>
          </a:p>
          <a:p>
            <a:r>
              <a:rPr lang="zh-CN" altLang="en-US" dirty="0"/>
              <a:t>逻辑与表达式 </a:t>
            </a:r>
            <a:r>
              <a:rPr lang="en-US" altLang="zh-CN" dirty="0" err="1"/>
              <a:t>LAndExp</a:t>
            </a:r>
            <a:r>
              <a:rPr lang="en-US" altLang="zh-CN" dirty="0"/>
              <a:t> → </a:t>
            </a:r>
            <a:r>
              <a:rPr lang="en-US" altLang="zh-CN" dirty="0" err="1"/>
              <a:t>EqExp</a:t>
            </a:r>
            <a:r>
              <a:rPr lang="en-US" altLang="zh-CN" dirty="0"/>
              <a:t> | </a:t>
            </a:r>
            <a:r>
              <a:rPr lang="en-US" altLang="zh-CN" dirty="0" err="1"/>
              <a:t>LAndExp</a:t>
            </a:r>
            <a:r>
              <a:rPr lang="en-US" altLang="zh-CN" dirty="0"/>
              <a:t> '</a:t>
            </a:r>
            <a:r>
              <a:rPr lang="en-US" altLang="zh-CN" b="1" dirty="0"/>
              <a:t>&amp;&amp;'</a:t>
            </a:r>
            <a:r>
              <a:rPr lang="en-US" altLang="zh-CN" dirty="0"/>
              <a:t> </a:t>
            </a:r>
            <a:r>
              <a:rPr lang="en-US" altLang="zh-CN" dirty="0" err="1"/>
              <a:t>EqExp</a:t>
            </a:r>
            <a:endParaRPr lang="en-US" altLang="zh-CN" dirty="0"/>
          </a:p>
          <a:p>
            <a:r>
              <a:rPr lang="zh-CN" altLang="en-US" dirty="0"/>
              <a:t>逻辑或表达式 </a:t>
            </a:r>
            <a:r>
              <a:rPr lang="en-US" altLang="zh-CN" dirty="0" err="1"/>
              <a:t>LOrExp</a:t>
            </a:r>
            <a:r>
              <a:rPr lang="en-US" altLang="zh-CN" dirty="0"/>
              <a:t> → </a:t>
            </a:r>
            <a:r>
              <a:rPr lang="en-US" altLang="zh-CN" dirty="0" err="1"/>
              <a:t>LAndExp</a:t>
            </a:r>
            <a:r>
              <a:rPr lang="en-US" altLang="zh-CN" dirty="0"/>
              <a:t> | </a:t>
            </a:r>
            <a:r>
              <a:rPr lang="en-US" altLang="zh-CN" dirty="0" err="1"/>
              <a:t>LOrExp</a:t>
            </a:r>
            <a:r>
              <a:rPr lang="en-US" altLang="zh-CN" dirty="0"/>
              <a:t> '</a:t>
            </a:r>
            <a:r>
              <a:rPr lang="en-US" altLang="zh-CN" b="1" dirty="0"/>
              <a:t>||</a:t>
            </a:r>
            <a:r>
              <a:rPr lang="en-US" altLang="zh-CN" dirty="0"/>
              <a:t>' </a:t>
            </a:r>
            <a:r>
              <a:rPr lang="en-US" altLang="zh-CN" dirty="0" err="1"/>
              <a:t>LAndExp</a:t>
            </a:r>
            <a:endParaRPr lang="en-US" altLang="zh-CN" dirty="0"/>
          </a:p>
          <a:p>
            <a:r>
              <a:rPr lang="zh-CN" altLang="en-US" dirty="0"/>
              <a:t>常量表达式 </a:t>
            </a:r>
            <a:r>
              <a:rPr lang="en-US" altLang="zh-CN" dirty="0" err="1"/>
              <a:t>ConstExp</a:t>
            </a:r>
            <a:r>
              <a:rPr lang="en-US" altLang="zh-CN" dirty="0"/>
              <a:t> → </a:t>
            </a:r>
            <a:r>
              <a:rPr lang="en-US" altLang="zh-CN" dirty="0" err="1"/>
              <a:t>AddExp</a:t>
            </a:r>
            <a:r>
              <a:rPr lang="en-US" altLang="zh-CN" dirty="0"/>
              <a:t> </a:t>
            </a:r>
            <a:r>
              <a:rPr lang="zh-CN" altLang="en-US" dirty="0"/>
              <a:t>注：使用的 </a:t>
            </a:r>
            <a:r>
              <a:rPr lang="en-US" altLang="zh-CN" dirty="0"/>
              <a:t>Ident </a:t>
            </a:r>
            <a:r>
              <a:rPr lang="zh-CN" altLang="en-US" dirty="0"/>
              <a:t>必须是常量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BBA5D-2C81-4D58-81EB-AC25691A3249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354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Arial" charset="0"/>
                <a:ea typeface="楷体_GB2312" pitchFamily="49" charset="-122"/>
              </a:rPr>
              <a:t>词法分析器实验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848872" cy="453650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dirty="0">
                <a:latin typeface="华文新魏" pitchFamily="2" charset="-122"/>
              </a:rPr>
              <a:t>实验内容：用</a:t>
            </a:r>
            <a:r>
              <a:rPr lang="en-US" altLang="zh-CN" sz="1600" dirty="0">
                <a:latin typeface="华文新魏" pitchFamily="2" charset="-122"/>
              </a:rPr>
              <a:t>flex</a:t>
            </a:r>
            <a:r>
              <a:rPr lang="zh-CN" altLang="en-US" sz="1600" dirty="0">
                <a:latin typeface="华文新魏" pitchFamily="2" charset="-122"/>
              </a:rPr>
              <a:t>工具生成一个</a:t>
            </a:r>
            <a:r>
              <a:rPr lang="en-US" altLang="zh-CN" sz="1600" dirty="0">
                <a:latin typeface="华文新魏" pitchFamily="2" charset="-122"/>
              </a:rPr>
              <a:t>PL0/SYS</a:t>
            </a:r>
            <a:r>
              <a:rPr lang="zh-CN" altLang="en-US" sz="1600" dirty="0">
                <a:latin typeface="华文新魏" pitchFamily="2" charset="-122"/>
              </a:rPr>
              <a:t>语言的词法分析程序，对</a:t>
            </a:r>
            <a:r>
              <a:rPr lang="en-US" altLang="zh-CN" sz="1600" dirty="0">
                <a:latin typeface="华文新魏" pitchFamily="2" charset="-122"/>
              </a:rPr>
              <a:t>PL0/SYS</a:t>
            </a:r>
            <a:r>
              <a:rPr lang="zh-CN" altLang="en-US" sz="1600" dirty="0">
                <a:latin typeface="华文新魏" pitchFamily="2" charset="-122"/>
              </a:rPr>
              <a:t>语言的源程序进行扫描，识别出单词符号的类别，输出符号的相关信息。</a:t>
            </a: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华文新魏" pitchFamily="2" charset="-122"/>
              </a:rPr>
              <a:t>输入：</a:t>
            </a:r>
            <a:r>
              <a:rPr lang="en-US" altLang="zh-CN" sz="1600" dirty="0">
                <a:latin typeface="华文新魏" pitchFamily="2" charset="-122"/>
              </a:rPr>
              <a:t>PL0/SYS </a:t>
            </a:r>
            <a:r>
              <a:rPr lang="zh-CN" altLang="en-US" sz="1600" dirty="0">
                <a:latin typeface="华文新魏" pitchFamily="2" charset="-122"/>
              </a:rPr>
              <a:t>源程序</a:t>
            </a: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华文新魏" pitchFamily="2" charset="-122"/>
              </a:rPr>
              <a:t>输出：例如把单词符号分为下面六类，然后按单词符号出现顺序依次</a:t>
            </a:r>
            <a:r>
              <a:rPr lang="zh-CN" altLang="en-US" sz="1600" dirty="0"/>
              <a:t>输出各单词符号的种类和出现在源程序中的位置（行数和列数）。</a:t>
            </a:r>
          </a:p>
          <a:p>
            <a:pPr lvl="1">
              <a:lnSpc>
                <a:spcPct val="110000"/>
              </a:lnSpc>
            </a:pPr>
            <a:r>
              <a:rPr lang="en-US" altLang="zh-CN" sz="1600" dirty="0">
                <a:latin typeface="华文新魏" pitchFamily="2" charset="-122"/>
              </a:rPr>
              <a:t>K</a:t>
            </a:r>
            <a:r>
              <a:rPr lang="zh-CN" altLang="en-US" sz="1600" dirty="0">
                <a:latin typeface="华文新魏" pitchFamily="2" charset="-122"/>
              </a:rPr>
              <a:t>类（关键字）：也可以一符一种</a:t>
            </a:r>
          </a:p>
          <a:p>
            <a:pPr lvl="1">
              <a:lnSpc>
                <a:spcPct val="110000"/>
              </a:lnSpc>
            </a:pPr>
            <a:r>
              <a:rPr lang="zh-CN" altLang="en-US" sz="1400" dirty="0">
                <a:latin typeface="华文新魏" pitchFamily="2" charset="-122"/>
              </a:rPr>
              <a:t> </a:t>
            </a:r>
            <a:r>
              <a:rPr lang="en-US" altLang="zh-CN" sz="1400" dirty="0">
                <a:latin typeface="华文新魏" pitchFamily="2" charset="-122"/>
              </a:rPr>
              <a:t>I</a:t>
            </a:r>
            <a:r>
              <a:rPr lang="zh-CN" altLang="en-US" sz="1400" dirty="0">
                <a:latin typeface="华文新魏" pitchFamily="2" charset="-122"/>
              </a:rPr>
              <a:t>类（标识符）</a:t>
            </a:r>
          </a:p>
          <a:p>
            <a:pPr lvl="1">
              <a:lnSpc>
                <a:spcPct val="110000"/>
              </a:lnSpc>
            </a:pPr>
            <a:r>
              <a:rPr lang="zh-CN" altLang="en-US" sz="1400" dirty="0">
                <a:latin typeface="华文新魏" pitchFamily="2" charset="-122"/>
              </a:rPr>
              <a:t> </a:t>
            </a:r>
            <a:r>
              <a:rPr lang="en-US" altLang="zh-CN" sz="1400" dirty="0">
                <a:latin typeface="华文新魏" pitchFamily="2" charset="-122"/>
              </a:rPr>
              <a:t>C</a:t>
            </a:r>
            <a:r>
              <a:rPr lang="zh-CN" altLang="en-US" sz="1400" dirty="0">
                <a:latin typeface="华文新魏" pitchFamily="2" charset="-122"/>
              </a:rPr>
              <a:t>类 </a:t>
            </a:r>
            <a:r>
              <a:rPr lang="en-US" altLang="zh-CN" sz="1400" dirty="0">
                <a:latin typeface="华文新魏" pitchFamily="2" charset="-122"/>
              </a:rPr>
              <a:t>(</a:t>
            </a:r>
            <a:r>
              <a:rPr lang="zh-CN" altLang="en-US" sz="1400" dirty="0">
                <a:latin typeface="华文新魏" pitchFamily="2" charset="-122"/>
              </a:rPr>
              <a:t>常量）</a:t>
            </a:r>
          </a:p>
          <a:p>
            <a:pPr lvl="1">
              <a:lnSpc>
                <a:spcPct val="110000"/>
              </a:lnSpc>
            </a:pPr>
            <a:r>
              <a:rPr lang="zh-CN" altLang="en-US" sz="1400" dirty="0">
                <a:latin typeface="华文新魏" pitchFamily="2" charset="-122"/>
              </a:rPr>
              <a:t> </a:t>
            </a:r>
            <a:r>
              <a:rPr lang="en-US" altLang="zh-CN" sz="1400" dirty="0">
                <a:latin typeface="华文新魏" pitchFamily="2" charset="-122"/>
              </a:rPr>
              <a:t>O</a:t>
            </a:r>
            <a:r>
              <a:rPr lang="zh-CN" altLang="en-US" sz="1400" dirty="0">
                <a:latin typeface="华文新魏" pitchFamily="2" charset="-122"/>
              </a:rPr>
              <a:t>类（算符）：也可以一符一种</a:t>
            </a:r>
            <a:endParaRPr lang="en-US" altLang="zh-CN" sz="1400" dirty="0">
              <a:latin typeface="华文新魏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1400" dirty="0">
                <a:latin typeface="华文新魏" pitchFamily="2" charset="-122"/>
              </a:rPr>
              <a:t> </a:t>
            </a:r>
            <a:r>
              <a:rPr lang="en-US" altLang="zh-CN" sz="1400" dirty="0">
                <a:latin typeface="华文新魏" pitchFamily="2" charset="-122"/>
              </a:rPr>
              <a:t>D</a:t>
            </a:r>
            <a:r>
              <a:rPr lang="zh-CN" altLang="en-US" sz="1400" dirty="0">
                <a:latin typeface="华文新魏" pitchFamily="2" charset="-122"/>
              </a:rPr>
              <a:t>类（界符）：也可以一符一种</a:t>
            </a:r>
          </a:p>
          <a:p>
            <a:pPr lvl="1">
              <a:lnSpc>
                <a:spcPct val="110000"/>
              </a:lnSpc>
            </a:pPr>
            <a:r>
              <a:rPr lang="zh-CN" altLang="en-US" sz="1400" dirty="0">
                <a:latin typeface="华文新魏" pitchFamily="2" charset="-122"/>
              </a:rPr>
              <a:t> </a:t>
            </a:r>
            <a:r>
              <a:rPr lang="en-US" altLang="zh-CN" sz="1400" dirty="0">
                <a:latin typeface="华文新魏" pitchFamily="2" charset="-122"/>
              </a:rPr>
              <a:t>T</a:t>
            </a:r>
            <a:r>
              <a:rPr lang="zh-CN" altLang="en-US" sz="1400" dirty="0">
                <a:latin typeface="华文新魏" pitchFamily="2" charset="-122"/>
              </a:rPr>
              <a:t>类（其他）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16BFD-4CAF-4C1F-9199-595391B73648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latin typeface="Arial" charset="0"/>
                <a:ea typeface="楷体_GB2312" pitchFamily="49" charset="-122"/>
              </a:rPr>
              <a:t>词法分析器实验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85020" y="1808059"/>
            <a:ext cx="3528392" cy="4114800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</a:pPr>
            <a:r>
              <a:rPr lang="zh-CN" altLang="en-US" dirty="0"/>
              <a:t>例如，对如下的</a:t>
            </a:r>
            <a:r>
              <a:rPr lang="en-US" altLang="zh-CN" dirty="0"/>
              <a:t>PL0</a:t>
            </a:r>
            <a:r>
              <a:rPr lang="zh-CN" altLang="en-US" dirty="0"/>
              <a:t>程序：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</a:t>
            </a:r>
            <a:r>
              <a:rPr lang="en-US" altLang="zh-CN" dirty="0" err="1"/>
              <a:t>a,b</a:t>
            </a:r>
            <a:r>
              <a:rPr lang="en-US" altLang="zh-CN" dirty="0"/>
              <a:t>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/>
              <a:t>procedure test;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 err="1"/>
              <a:t>var</a:t>
            </a:r>
            <a:r>
              <a:rPr lang="en-US" altLang="zh-CN" dirty="0"/>
              <a:t> t;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/>
              <a:t>begin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/>
              <a:t>  t := 1;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/>
              <a:t>end;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/>
              <a:t>   begin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/>
              <a:t>		call test;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/>
              <a:t>    end.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0413" y="1988840"/>
            <a:ext cx="3810000" cy="2304256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dirty="0"/>
              <a:t>词法分析结果输出，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 err="1"/>
              <a:t>var</a:t>
            </a:r>
            <a:r>
              <a:rPr lang="zh-CN" altLang="en-US" dirty="0"/>
              <a:t>：</a:t>
            </a:r>
            <a:r>
              <a:rPr lang="en-US" altLang="zh-CN" dirty="0"/>
              <a:t>K</a:t>
            </a:r>
            <a:r>
              <a:rPr lang="zh-CN" altLang="en-US" dirty="0"/>
              <a:t>，（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zh-CN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/>
              <a:t>a	</a:t>
            </a:r>
            <a:r>
              <a:rPr lang="zh-CN" altLang="en-US" dirty="0"/>
              <a:t>：</a:t>
            </a:r>
            <a:r>
              <a:rPr lang="en-US" altLang="zh-CN" dirty="0"/>
              <a:t>I</a:t>
            </a:r>
            <a:r>
              <a:rPr lang="zh-CN" altLang="en-US" dirty="0"/>
              <a:t>，（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zh-CN" altLang="en-US" dirty="0"/>
              <a:t>  </a:t>
            </a:r>
            <a:r>
              <a:rPr lang="zh-CN" altLang="zh-CN" dirty="0"/>
              <a:t>，</a:t>
            </a:r>
            <a:r>
              <a:rPr lang="zh-CN" altLang="en-US" dirty="0"/>
              <a:t>：</a:t>
            </a:r>
            <a:r>
              <a:rPr lang="en-US" altLang="zh-CN" dirty="0"/>
              <a:t>D</a:t>
            </a:r>
            <a:r>
              <a:rPr lang="zh-CN" altLang="en-US" dirty="0"/>
              <a:t>，（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altLang="zh-CN" dirty="0"/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altLang="zh-CN" dirty="0"/>
              <a:t>…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endParaRPr lang="en-US" altLang="zh-CN" dirty="0"/>
          </a:p>
          <a:p>
            <a:pPr>
              <a:lnSpc>
                <a:spcPct val="80000"/>
              </a:lnSpc>
              <a:buFontTx/>
              <a:buAutoNum type="arabicPlain"/>
            </a:pPr>
            <a:endParaRPr lang="en-US" altLang="zh-CN" dirty="0"/>
          </a:p>
        </p:txBody>
      </p:sp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5A79F-3950-4EA0-A082-D181C67BC09C}" type="slidenum">
              <a:rPr lang="en-US" altLang="zh-CN"/>
              <a:pPr/>
              <a:t>17</a:t>
            </a:fld>
            <a:endParaRPr lang="en-US" altLang="zh-C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LEX</a:t>
            </a:r>
            <a:r>
              <a:rPr lang="zh-CN" altLang="en-US"/>
              <a:t>概述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是一个词法分析器的自动产生系统。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LEX</a:t>
            </a:r>
            <a:r>
              <a:rPr lang="zh-CN" altLang="en-US" dirty="0"/>
              <a:t>源程序的核心是识别规则，它由正则式和动作组成。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838AF-28FE-445E-88D1-532BCC233C3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3076575" y="29432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14775" y="271462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4981575" y="2943225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704975" y="2714625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ea typeface="楷体_GB2312" pitchFamily="49" charset="-122"/>
              </a:rPr>
              <a:t>LEX</a:t>
            </a:r>
            <a:r>
              <a:rPr lang="zh-CN" altLang="en-US" sz="2000" b="1">
                <a:ea typeface="楷体_GB2312" pitchFamily="49" charset="-122"/>
              </a:rPr>
              <a:t>源程序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067175" y="2714625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ea typeface="楷体_GB2312" pitchFamily="49" charset="-122"/>
              </a:rPr>
              <a:t>LEX</a:t>
            </a:r>
            <a:endParaRPr lang="en-US" altLang="zh-CN">
              <a:ea typeface="楷体_GB2312" pitchFamily="49" charset="-122"/>
            </a:endParaRP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438775" y="2714625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zh-CN" sz="2000">
                <a:ea typeface="楷体_GB2312" pitchFamily="49" charset="-122"/>
              </a:rPr>
              <a:t> </a:t>
            </a:r>
            <a:r>
              <a:rPr lang="en-US" altLang="zh-CN" sz="2000" b="1">
                <a:ea typeface="楷体_GB2312" pitchFamily="49" charset="-122"/>
              </a:rPr>
              <a:t>lex.yy.c</a:t>
            </a:r>
            <a:r>
              <a:rPr lang="zh-CN" altLang="zh-CN" sz="2000" b="1">
                <a:ea typeface="楷体_GB2312" pitchFamily="49" charset="-122"/>
              </a:rPr>
              <a:t>文件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2924175" y="36893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3762375" y="3476625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>
            <a:off x="5210175" y="36893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476375" y="3460750"/>
            <a:ext cx="1524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ea typeface="楷体_GB2312" pitchFamily="49" charset="-122"/>
              </a:rPr>
              <a:t>源语言程序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762374" y="3460750"/>
            <a:ext cx="152970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b="1">
                <a:ea typeface="楷体_GB2312" pitchFamily="49" charset="-122"/>
              </a:rPr>
              <a:t>yylex()</a:t>
            </a:r>
            <a:r>
              <a:rPr lang="zh-CN" altLang="en-US" sz="2000" b="1">
                <a:ea typeface="楷体_GB2312" pitchFamily="49" charset="-122"/>
              </a:rPr>
              <a:t>函数</a:t>
            </a:r>
            <a:endParaRPr lang="zh-CN" altLang="zh-CN" sz="2000">
              <a:ea typeface="楷体_GB2312" pitchFamily="49" charset="-122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5667375" y="346075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>
                <a:ea typeface="楷体_GB2312" pitchFamily="49" charset="-122"/>
              </a:rPr>
              <a:t>单词符号串</a:t>
            </a:r>
            <a:endParaRPr lang="zh-CN" altLang="en-US">
              <a:ea typeface="楷体_GB2312" pitchFamily="49" charset="-122"/>
            </a:endParaRPr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5972175" y="3095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4524375" y="3248025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4524375" y="32480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LEX</a:t>
            </a:r>
            <a:r>
              <a:rPr lang="zh-CN" altLang="en-US">
                <a:latin typeface="Arial" charset="0"/>
              </a:rPr>
              <a:t>源程序的格式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%{</a:t>
            </a:r>
          </a:p>
          <a:p>
            <a:pPr>
              <a:buFontTx/>
              <a:buNone/>
            </a:pPr>
            <a:r>
              <a:rPr lang="zh-CN" altLang="en-US" b="1">
                <a:latin typeface="Arial" charset="0"/>
              </a:rPr>
              <a:t>声明					－－可选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%}</a:t>
            </a:r>
          </a:p>
          <a:p>
            <a:pPr>
              <a:buFontTx/>
              <a:buNone/>
            </a:pPr>
            <a:r>
              <a:rPr lang="zh-CN" altLang="en-US" b="1">
                <a:latin typeface="Arial" charset="0"/>
              </a:rPr>
              <a:t>辅助定义				－－可选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%%						</a:t>
            </a:r>
          </a:p>
          <a:p>
            <a:pPr>
              <a:buFontTx/>
              <a:buNone/>
            </a:pPr>
            <a:r>
              <a:rPr lang="zh-CN" altLang="en-US" b="1">
                <a:latin typeface="Arial" charset="0"/>
              </a:rPr>
              <a:t>识别规则				－－必须有</a:t>
            </a:r>
          </a:p>
          <a:p>
            <a:pPr>
              <a:buFontTx/>
              <a:buNone/>
            </a:pPr>
            <a:r>
              <a:rPr lang="en-US" altLang="zh-CN" b="1">
                <a:latin typeface="Arial" charset="0"/>
              </a:rPr>
              <a:t>%%					</a:t>
            </a:r>
          </a:p>
          <a:p>
            <a:pPr>
              <a:buFontTx/>
              <a:buNone/>
            </a:pPr>
            <a:r>
              <a:rPr lang="zh-CN" altLang="en-US" b="1">
                <a:latin typeface="Arial" charset="0"/>
              </a:rPr>
              <a:t>用户子程序				－－可选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0BB7-50D3-49B6-9F34-FD205B427540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实验概述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PL0/SYSY</a:t>
            </a:r>
            <a:r>
              <a:rPr lang="zh-CN" altLang="en-US" dirty="0">
                <a:solidFill>
                  <a:schemeClr val="tx1"/>
                </a:solidFill>
              </a:rPr>
              <a:t>语言简介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词法分析器实验部分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7E775-4F81-4E07-8F3A-80B795242CDF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" charset="0"/>
              </a:rPr>
              <a:t>声明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600200"/>
            <a:ext cx="7772400" cy="5029200"/>
          </a:xfrm>
        </p:spPr>
        <p:txBody>
          <a:bodyPr>
            <a:normAutofit lnSpcReduction="10000"/>
          </a:bodyPr>
          <a:lstStyle/>
          <a:p>
            <a:r>
              <a:rPr lang="zh-CN" altLang="en-US">
                <a:latin typeface="Arial" charset="0"/>
              </a:rPr>
              <a:t>所有嵌在“</a:t>
            </a:r>
            <a:r>
              <a:rPr lang="en-US" altLang="zh-CN">
                <a:latin typeface="Arial" charset="0"/>
              </a:rPr>
              <a:t>%{”</a:t>
            </a:r>
            <a:r>
              <a:rPr lang="zh-CN" altLang="en-US">
                <a:latin typeface="Arial" charset="0"/>
              </a:rPr>
              <a:t>和“</a:t>
            </a:r>
            <a:r>
              <a:rPr lang="en-US" altLang="zh-CN">
                <a:latin typeface="Arial" charset="0"/>
              </a:rPr>
              <a:t>%}”</a:t>
            </a:r>
            <a:r>
              <a:rPr lang="zh-CN" altLang="en-US">
                <a:latin typeface="Arial" charset="0"/>
              </a:rPr>
              <a:t>之间的内容将被原样拷贝到</a:t>
            </a:r>
            <a:r>
              <a:rPr lang="en-US" altLang="en-US">
                <a:latin typeface="Arial" charset="0"/>
              </a:rPr>
              <a:t>lex.yy.c</a:t>
            </a:r>
            <a:r>
              <a:rPr lang="zh-CN" altLang="en-US">
                <a:latin typeface="Arial" charset="0"/>
              </a:rPr>
              <a:t>文件中。</a:t>
            </a:r>
          </a:p>
          <a:p>
            <a:r>
              <a:rPr lang="zh-CN" altLang="en-US">
                <a:latin typeface="Arial" charset="0"/>
              </a:rPr>
              <a:t>在声明中，可以引入头文件、宏定义以及全局变量的定义。</a:t>
            </a:r>
          </a:p>
          <a:p>
            <a:pPr>
              <a:buFontTx/>
              <a:buNone/>
            </a:pPr>
            <a:r>
              <a:rPr lang="zh-CN" altLang="en-US" sz="1800">
                <a:latin typeface="Arial" charset="0"/>
              </a:rPr>
              <a:t>	</a:t>
            </a:r>
            <a:r>
              <a:rPr lang="zh-CN" altLang="en-US" sz="2000" b="1">
                <a:latin typeface="Arial" charset="0"/>
              </a:rPr>
              <a:t>例如：</a:t>
            </a:r>
          </a:p>
          <a:p>
            <a:pPr>
              <a:buFontTx/>
              <a:buNone/>
            </a:pPr>
            <a:r>
              <a:rPr lang="zh-CN" altLang="en-US" sz="2000" b="1">
                <a:latin typeface="Arial" charset="0"/>
              </a:rPr>
              <a:t>	</a:t>
            </a:r>
            <a:r>
              <a:rPr lang="en-US" altLang="zh-CN" sz="2000" b="1">
                <a:solidFill>
                  <a:schemeClr val="accent2"/>
                </a:solidFill>
                <a:latin typeface="Arial" charset="0"/>
              </a:rPr>
              <a:t>%{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charset="0"/>
              </a:rPr>
              <a:t>	#include	&lt;stdio.h&gt;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charset="0"/>
              </a:rPr>
              <a:t>	int	num_ident, num_keyword;	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charset="0"/>
              </a:rPr>
              <a:t>	%}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chemeClr val="accent2"/>
                </a:solidFill>
                <a:latin typeface="Arial" charset="0"/>
              </a:rPr>
              <a:t>								</a:t>
            </a:r>
            <a:endParaRPr lang="en-US" altLang="zh-CN" sz="2000" b="1">
              <a:latin typeface="Arial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97746-492D-4F8E-9457-E177EE0BB005}" type="slidenum">
              <a:rPr lang="en-US" altLang="zh-CN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04813"/>
            <a:ext cx="7772400" cy="838200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辅助定义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7772400" cy="5029200"/>
          </a:xfrm>
        </p:spPr>
        <p:txBody>
          <a:bodyPr>
            <a:normAutofit fontScale="92500"/>
          </a:bodyPr>
          <a:lstStyle/>
          <a:p>
            <a:r>
              <a:rPr lang="zh-CN" altLang="en-US" sz="2400" dirty="0">
                <a:latin typeface="Arial" charset="0"/>
              </a:rPr>
              <a:t>辅助定义可以用一个名字代表一个正则式。</a:t>
            </a:r>
          </a:p>
          <a:p>
            <a:r>
              <a:rPr lang="zh-CN" altLang="en-US" sz="2400" dirty="0">
                <a:latin typeface="Arial" charset="0"/>
              </a:rPr>
              <a:t>辅助定义的语法是：</a:t>
            </a:r>
            <a:r>
              <a:rPr lang="zh-CN" altLang="en-US" sz="2400" dirty="0">
                <a:solidFill>
                  <a:srgbClr val="00B0F0"/>
                </a:solidFill>
                <a:latin typeface="Arial" charset="0"/>
              </a:rPr>
              <a:t>辅助定义名  正则式</a:t>
            </a:r>
          </a:p>
          <a:p>
            <a:pPr>
              <a:buFontTx/>
              <a:buNone/>
            </a:pPr>
            <a:r>
              <a:rPr lang="zh-CN" altLang="zh-CN" sz="1800" dirty="0">
                <a:latin typeface="Arial" charset="0"/>
              </a:rPr>
              <a:t>	</a:t>
            </a:r>
            <a:r>
              <a:rPr lang="zh-CN" altLang="zh-CN" sz="2000" dirty="0">
                <a:latin typeface="Arial" charset="0"/>
              </a:rPr>
              <a:t>注意：</a:t>
            </a:r>
            <a:r>
              <a:rPr lang="zh-CN" altLang="en-US" sz="2000" dirty="0">
                <a:latin typeface="Arial" charset="0"/>
              </a:rPr>
              <a:t>辅助定义必须从第一列写起。		</a:t>
            </a:r>
          </a:p>
          <a:p>
            <a:pPr>
              <a:buFontTx/>
              <a:buNone/>
            </a:pPr>
            <a:r>
              <a:rPr lang="zh-CN" altLang="en-US" sz="2000" dirty="0">
                <a:latin typeface="Arial" charset="0"/>
              </a:rPr>
              <a:t>	   	  后面的辅助定义可以引用前面的辅助定义</a:t>
            </a:r>
            <a:r>
              <a:rPr lang="zh-CN" altLang="en-US" sz="1800" dirty="0">
                <a:latin typeface="Arial" charset="0"/>
              </a:rPr>
              <a:t>。</a:t>
            </a:r>
            <a:endParaRPr lang="zh-CN" altLang="en-US" sz="2400" dirty="0">
              <a:latin typeface="Arial" charset="0"/>
            </a:endParaRPr>
          </a:p>
          <a:p>
            <a:r>
              <a:rPr lang="zh-CN" altLang="en-US" sz="2400" dirty="0">
                <a:latin typeface="Arial" charset="0"/>
              </a:rPr>
              <a:t>在正则式中，用“</a:t>
            </a:r>
            <a:r>
              <a:rPr lang="en-US" altLang="zh-CN" sz="2400" dirty="0">
                <a:solidFill>
                  <a:schemeClr val="accent2"/>
                </a:solidFill>
                <a:latin typeface="Arial" charset="0"/>
              </a:rPr>
              <a:t>{</a:t>
            </a:r>
            <a:r>
              <a:rPr lang="zh-CN" altLang="en-US" sz="2400" dirty="0">
                <a:solidFill>
                  <a:schemeClr val="accent2"/>
                </a:solidFill>
                <a:latin typeface="Arial" charset="0"/>
              </a:rPr>
              <a:t>辅助定义名</a:t>
            </a:r>
            <a:r>
              <a:rPr lang="zh-CN" altLang="zh-CN" sz="2400" dirty="0">
                <a:solidFill>
                  <a:schemeClr val="accent2"/>
                </a:solidFill>
                <a:latin typeface="Arial" charset="0"/>
              </a:rPr>
              <a:t>}</a:t>
            </a:r>
            <a:r>
              <a:rPr lang="zh-CN" altLang="zh-CN" sz="2400" dirty="0">
                <a:latin typeface="Arial" charset="0"/>
              </a:rPr>
              <a:t>”</a:t>
            </a:r>
            <a:r>
              <a:rPr lang="zh-CN" altLang="en-US" sz="2400" dirty="0">
                <a:latin typeface="Arial" charset="0"/>
              </a:rPr>
              <a:t>可以引用相应的正则式。</a:t>
            </a:r>
          </a:p>
          <a:p>
            <a:pPr>
              <a:buFontTx/>
              <a:buNone/>
            </a:pPr>
            <a:r>
              <a:rPr lang="zh-CN" altLang="en-US" sz="2000" dirty="0">
                <a:latin typeface="Arial" charset="0"/>
              </a:rPr>
              <a:t>	</a:t>
            </a:r>
            <a:r>
              <a:rPr lang="zh-CN" altLang="en-US" sz="2000" b="1" dirty="0">
                <a:latin typeface="Arial" charset="0"/>
              </a:rPr>
              <a:t>例如：</a:t>
            </a:r>
            <a:endParaRPr lang="zh-CN" altLang="en-US" sz="2000" dirty="0">
              <a:latin typeface="Arial" charset="0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Arial" charset="0"/>
              </a:rPr>
              <a:t>	</a:t>
            </a: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NEW_LINE</a:t>
            </a:r>
            <a:r>
              <a:rPr lang="en-US" altLang="en-US" sz="2000" b="1" dirty="0">
                <a:solidFill>
                  <a:schemeClr val="accent2"/>
                </a:solidFill>
                <a:latin typeface="Arial" charset="0"/>
              </a:rPr>
              <a:t>	(\n)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Arial" charset="0"/>
              </a:rPr>
              <a:t>	INTEGER		([0-9]+)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  <a:latin typeface="Arial" charset="0"/>
              </a:rPr>
              <a:t>	EXPONENT	([</a:t>
            </a:r>
            <a:r>
              <a:rPr lang="en-US" altLang="en-US" sz="2000" b="1" dirty="0" err="1">
                <a:solidFill>
                  <a:schemeClr val="accent2"/>
                </a:solidFill>
                <a:latin typeface="Arial" charset="0"/>
              </a:rPr>
              <a:t>Ee</a:t>
            </a:r>
            <a:r>
              <a:rPr lang="en-US" altLang="en-US" sz="2000" b="1" dirty="0">
                <a:solidFill>
                  <a:schemeClr val="accent2"/>
                </a:solidFill>
                <a:latin typeface="Arial" charset="0"/>
              </a:rPr>
              <a:t>][+-] </a:t>
            </a: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{INTEGER})</a:t>
            </a:r>
            <a:r>
              <a:rPr lang="en-US" altLang="en-US" sz="2000" b="1" dirty="0">
                <a:solidFill>
                  <a:schemeClr val="accent2"/>
                </a:solidFill>
                <a:latin typeface="Arial" charset="0"/>
              </a:rPr>
              <a:t>	</a:t>
            </a:r>
            <a:endParaRPr lang="en-US" altLang="zh-CN" sz="2000" b="1" dirty="0">
              <a:solidFill>
                <a:schemeClr val="accent2"/>
              </a:solidFill>
              <a:latin typeface="Arial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D5598-E2B9-42F9-8E8C-491A56F32ADD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7772400" cy="838200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识别规则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676400"/>
            <a:ext cx="7772400" cy="4267200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识别规则由两部分组成：正则式和相应的动作。</a:t>
            </a:r>
          </a:p>
          <a:p>
            <a:r>
              <a:rPr lang="zh-CN" altLang="en-US" dirty="0">
                <a:latin typeface="Arial" charset="0"/>
              </a:rPr>
              <a:t>正则式用于描述输入串的词法结构。</a:t>
            </a:r>
          </a:p>
          <a:p>
            <a:r>
              <a:rPr lang="zh-CN" altLang="en-US" dirty="0">
                <a:latin typeface="Arial" charset="0"/>
              </a:rPr>
              <a:t>动作用于描述识别出某一个词形时要完成的操作。</a:t>
            </a:r>
          </a:p>
          <a:p>
            <a:pPr>
              <a:buFontTx/>
              <a:buNone/>
            </a:pPr>
            <a:r>
              <a:rPr lang="zh-CN" altLang="en-US" sz="2000" dirty="0">
                <a:latin typeface="Arial" charset="0"/>
              </a:rPr>
              <a:t>	</a:t>
            </a:r>
            <a:r>
              <a:rPr lang="zh-CN" altLang="en-US" sz="2000" b="1" dirty="0">
                <a:latin typeface="Arial" charset="0"/>
              </a:rPr>
              <a:t>例如：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Arial" charset="0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%%                       </a:t>
            </a:r>
          </a:p>
          <a:p>
            <a:pPr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	void      {return	  </a:t>
            </a:r>
            <a:r>
              <a:rPr lang="en-US" altLang="zh-CN" sz="2000" b="1" dirty="0" err="1">
                <a:solidFill>
                  <a:schemeClr val="accent2"/>
                </a:solidFill>
                <a:latin typeface="Arial" charset="0"/>
              </a:rPr>
              <a:t>T_Void</a:t>
            </a: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;}</a:t>
            </a:r>
            <a:r>
              <a:rPr lang="en-US" altLang="zh-CN" dirty="0">
                <a:latin typeface="Arial" charset="0"/>
              </a:rPr>
              <a:t>                                                 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7F6A2-8ACE-4DD6-B9C8-B11ADBA995FD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7772400" cy="762000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识别规则之正则式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7772400" cy="3657600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正则式：由正文字符和正则式运算符组成</a:t>
            </a:r>
          </a:p>
          <a:p>
            <a:pPr lvl="1"/>
            <a:r>
              <a:rPr lang="zh-CN" altLang="en-US" dirty="0">
                <a:latin typeface="Arial" charset="0"/>
              </a:rPr>
              <a:t>正文字符为：计算机的字符集</a:t>
            </a:r>
            <a:endParaRPr lang="en-US" altLang="zh-CN" dirty="0">
              <a:latin typeface="Arial" charset="0"/>
            </a:endParaRPr>
          </a:p>
          <a:p>
            <a:pPr lvl="2"/>
            <a:r>
              <a:rPr lang="zh-CN" altLang="en-US" dirty="0">
                <a:latin typeface="Arial" charset="0"/>
              </a:rPr>
              <a:t>几个特殊的字符为：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>
                <a:latin typeface="Arial" charset="0"/>
              </a:rPr>
              <a:t> 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>
                <a:latin typeface="Arial" charset="0"/>
              </a:rPr>
              <a:t>、</a:t>
            </a:r>
            <a:r>
              <a:rPr lang="zh-CN" altLang="en-US" dirty="0">
                <a:latin typeface="Times New Roman"/>
              </a:rPr>
              <a:t>“</a:t>
            </a:r>
            <a:r>
              <a:rPr lang="en-US" altLang="zh-CN" dirty="0">
                <a:latin typeface="Arial" charset="0"/>
              </a:rPr>
              <a:t>\t</a:t>
            </a:r>
            <a:r>
              <a:rPr lang="en-US" altLang="zh-CN" dirty="0">
                <a:latin typeface="Times New Roman"/>
              </a:rPr>
              <a:t>”</a:t>
            </a:r>
            <a:r>
              <a:rPr lang="zh-CN" altLang="en-US" dirty="0">
                <a:latin typeface="Arial" charset="0"/>
              </a:rPr>
              <a:t>、</a:t>
            </a:r>
            <a:r>
              <a:rPr lang="zh-CN" altLang="en-US" dirty="0">
                <a:latin typeface="Times New Roman"/>
              </a:rPr>
              <a:t>“</a:t>
            </a:r>
            <a:r>
              <a:rPr lang="en-US" altLang="zh-CN" dirty="0">
                <a:latin typeface="Arial" charset="0"/>
              </a:rPr>
              <a:t>\n</a:t>
            </a:r>
            <a:r>
              <a:rPr lang="en-US" altLang="zh-CN" dirty="0">
                <a:latin typeface="Times New Roman"/>
              </a:rPr>
              <a:t>”</a:t>
            </a:r>
            <a:endParaRPr lang="zh-CN" altLang="en-US" dirty="0">
              <a:latin typeface="Arial" charset="0"/>
            </a:endParaRPr>
          </a:p>
          <a:p>
            <a:pPr lvl="1"/>
            <a:r>
              <a:rPr lang="zh-CN" altLang="en-US" dirty="0">
                <a:latin typeface="Arial" charset="0"/>
              </a:rPr>
              <a:t>正则式运算符包括：</a:t>
            </a:r>
            <a:r>
              <a:rPr lang="en-US" altLang="zh-CN" dirty="0">
                <a:latin typeface="Arial" charset="0"/>
              </a:rPr>
              <a:t>.,[,],^,-,*,+,?, {,},</a:t>
            </a:r>
            <a:r>
              <a:rPr lang="en-US" altLang="zh-CN" dirty="0">
                <a:latin typeface="Times New Roman"/>
              </a:rPr>
              <a:t>“</a:t>
            </a:r>
            <a:r>
              <a:rPr lang="en-US" altLang="zh-CN" dirty="0">
                <a:latin typeface="Arial" charset="0"/>
              </a:rPr>
              <a:t>,\,(,),|,/,$,&lt;,&gt;</a:t>
            </a:r>
            <a:r>
              <a:rPr lang="zh-CN" altLang="en-US" dirty="0">
                <a:latin typeface="Arial" charset="0"/>
              </a:rPr>
              <a:t>。</a:t>
            </a:r>
            <a:endParaRPr lang="zh-CN" altLang="zh-CN" dirty="0">
              <a:latin typeface="Arial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2E6CA-4371-4013-9483-28691EAD6AB6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正则式的写法（</a:t>
            </a:r>
            <a:r>
              <a:rPr lang="en-US" altLang="zh-CN" dirty="0">
                <a:latin typeface="Arial" charset="0"/>
              </a:rPr>
              <a:t>1</a:t>
            </a:r>
            <a:r>
              <a:rPr lang="zh-CN" altLang="en-US" dirty="0">
                <a:latin typeface="Arial" charset="0"/>
              </a:rPr>
              <a:t>）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173163" y="1600200"/>
            <a:ext cx="7772400" cy="4495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zh-CN" sz="1800" dirty="0">
                <a:latin typeface="Arial" charset="0"/>
              </a:rPr>
              <a:t>	</a:t>
            </a: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x</a:t>
            </a:r>
            <a:r>
              <a:rPr lang="en-US" altLang="zh-CN" sz="1800" b="1" dirty="0">
                <a:latin typeface="Arial" charset="0"/>
              </a:rPr>
              <a:t>		</a:t>
            </a:r>
            <a:r>
              <a:rPr lang="zh-CN" altLang="en-US" sz="1800" b="1" dirty="0">
                <a:latin typeface="Arial" charset="0"/>
              </a:rPr>
              <a:t>匹配字符</a:t>
            </a:r>
            <a:r>
              <a:rPr lang="en-US" altLang="zh-CN" sz="1800" b="1" dirty="0">
                <a:latin typeface="Arial" charset="0"/>
              </a:rPr>
              <a:t>x</a:t>
            </a:r>
            <a:br>
              <a:rPr lang="en-US" altLang="zh-CN" sz="1800" b="1" dirty="0">
                <a:latin typeface="Arial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.</a:t>
            </a:r>
            <a:r>
              <a:rPr lang="en-US" altLang="zh-CN" sz="1800" b="1" dirty="0">
                <a:latin typeface="Arial" charset="0"/>
              </a:rPr>
              <a:t>         	</a:t>
            </a:r>
            <a:r>
              <a:rPr lang="zh-CN" altLang="en-US" sz="1800" b="1" dirty="0">
                <a:latin typeface="Arial" charset="0"/>
              </a:rPr>
              <a:t>匹配除换行外的所有字符 </a:t>
            </a:r>
            <a:br>
              <a:rPr lang="zh-CN" altLang="en-US" sz="1800" b="1" dirty="0">
                <a:latin typeface="Arial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[xyz]</a:t>
            </a:r>
            <a:r>
              <a:rPr lang="en-US" altLang="zh-CN" sz="1800" b="1" dirty="0">
                <a:latin typeface="Arial" charset="0"/>
              </a:rPr>
              <a:t>      	</a:t>
            </a:r>
            <a:r>
              <a:rPr lang="zh-CN" altLang="en-US" sz="1800" b="1" dirty="0">
                <a:latin typeface="Arial" charset="0"/>
              </a:rPr>
              <a:t>字符集合，匹配字符</a:t>
            </a:r>
            <a:r>
              <a:rPr lang="zh-CN" altLang="en-US" sz="1800" b="1" dirty="0">
                <a:latin typeface="Times New Roman"/>
              </a:rPr>
              <a:t>‘</a:t>
            </a:r>
            <a:r>
              <a:rPr lang="en-US" altLang="zh-CN" sz="1800" b="1" dirty="0">
                <a:latin typeface="Arial" charset="0"/>
              </a:rPr>
              <a:t>x</a:t>
            </a:r>
            <a:r>
              <a:rPr lang="en-US" altLang="zh-CN" sz="1800" b="1" dirty="0">
                <a:latin typeface="Times New Roman"/>
              </a:rPr>
              <a:t>’</a:t>
            </a:r>
            <a:r>
              <a:rPr lang="zh-CN" altLang="en-US" sz="1800" b="1" dirty="0">
                <a:latin typeface="Arial" charset="0"/>
              </a:rPr>
              <a:t>、</a:t>
            </a:r>
            <a:r>
              <a:rPr lang="zh-CN" altLang="en-US" sz="1800" b="1" dirty="0">
                <a:latin typeface="Times New Roman"/>
              </a:rPr>
              <a:t>‘</a:t>
            </a:r>
            <a:r>
              <a:rPr lang="en-US" altLang="zh-CN" sz="1800" b="1" dirty="0">
                <a:latin typeface="Arial" charset="0"/>
              </a:rPr>
              <a:t>y</a:t>
            </a:r>
            <a:r>
              <a:rPr lang="en-US" altLang="zh-CN" sz="1800" b="1" dirty="0">
                <a:latin typeface="Times New Roman"/>
              </a:rPr>
              <a:t>’</a:t>
            </a:r>
            <a:r>
              <a:rPr lang="zh-CN" altLang="en-US" sz="1800" b="1" dirty="0">
                <a:latin typeface="Arial" charset="0"/>
              </a:rPr>
              <a:t>或 </a:t>
            </a:r>
            <a:r>
              <a:rPr lang="zh-CN" altLang="en-US" sz="1800" b="1" dirty="0">
                <a:latin typeface="Times New Roman"/>
              </a:rPr>
              <a:t>‘</a:t>
            </a:r>
            <a:r>
              <a:rPr lang="en-US" altLang="zh-CN" sz="1800" b="1" dirty="0">
                <a:latin typeface="Arial" charset="0"/>
              </a:rPr>
              <a:t>z</a:t>
            </a:r>
            <a:r>
              <a:rPr lang="en-US" altLang="zh-CN" sz="1800" b="1" dirty="0">
                <a:latin typeface="Times New Roman"/>
              </a:rPr>
              <a:t>’</a:t>
            </a:r>
            <a:br>
              <a:rPr lang="en-US" altLang="zh-CN" sz="1800" b="1" dirty="0">
                <a:latin typeface="Arial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[^A-Z]</a:t>
            </a:r>
            <a:r>
              <a:rPr lang="en-US" altLang="zh-CN" sz="1800" b="1" dirty="0">
                <a:latin typeface="Arial" charset="0"/>
              </a:rPr>
              <a:t>     	</a:t>
            </a:r>
            <a:r>
              <a:rPr lang="zh-CN" altLang="en-US" sz="1800" b="1" dirty="0">
                <a:latin typeface="Arial" charset="0"/>
              </a:rPr>
              <a:t>字符集合，匹配除大写字母外的所有字符</a:t>
            </a:r>
            <a:br>
              <a:rPr lang="zh-CN" altLang="en-US" sz="1800" b="1" dirty="0">
                <a:latin typeface="Arial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r*</a:t>
            </a:r>
            <a:r>
              <a:rPr lang="en-US" altLang="zh-CN" sz="1800" b="1" dirty="0">
                <a:latin typeface="Arial" charset="0"/>
              </a:rPr>
              <a:t>         	</a:t>
            </a:r>
            <a:r>
              <a:rPr lang="zh-CN" altLang="en-US" sz="1800" b="1" dirty="0">
                <a:latin typeface="Arial" charset="0"/>
              </a:rPr>
              <a:t>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出现零次或多次</a:t>
            </a:r>
            <a:br>
              <a:rPr lang="zh-CN" altLang="en-US" sz="1800" b="1" dirty="0">
                <a:latin typeface="Arial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r+</a:t>
            </a:r>
            <a:r>
              <a:rPr lang="en-US" altLang="zh-CN" sz="1800" b="1" dirty="0">
                <a:latin typeface="Arial" charset="0"/>
              </a:rPr>
              <a:t>         	</a:t>
            </a:r>
            <a:r>
              <a:rPr lang="zh-CN" altLang="en-US" sz="1800" b="1" dirty="0">
                <a:latin typeface="Arial" charset="0"/>
              </a:rPr>
              <a:t>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出现一次或多次</a:t>
            </a:r>
            <a:br>
              <a:rPr lang="zh-CN" altLang="en-US" sz="1800" b="1" dirty="0">
                <a:latin typeface="Arial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r?</a:t>
            </a:r>
            <a:r>
              <a:rPr lang="en-US" altLang="zh-CN" sz="1800" b="1" dirty="0">
                <a:latin typeface="Arial" charset="0"/>
              </a:rPr>
              <a:t>         	</a:t>
            </a:r>
            <a:r>
              <a:rPr lang="zh-CN" altLang="en-US" sz="1800" b="1" dirty="0">
                <a:latin typeface="Arial" charset="0"/>
              </a:rPr>
              <a:t>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出现零次或一次</a:t>
            </a:r>
            <a:br>
              <a:rPr lang="zh-CN" altLang="en-US" sz="1800" b="1" dirty="0">
                <a:latin typeface="Arial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r{2,5}</a:t>
            </a:r>
            <a:r>
              <a:rPr lang="en-US" altLang="zh-CN" sz="1800" b="1" dirty="0">
                <a:latin typeface="Arial" charset="0"/>
              </a:rPr>
              <a:t>     	</a:t>
            </a:r>
            <a:r>
              <a:rPr lang="zh-CN" altLang="en-US" sz="1800" b="1" dirty="0">
                <a:latin typeface="Arial" charset="0"/>
              </a:rPr>
              <a:t>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重复</a:t>
            </a:r>
            <a:r>
              <a:rPr lang="en-US" altLang="zh-CN" sz="1800" b="1" dirty="0">
                <a:latin typeface="Arial" charset="0"/>
              </a:rPr>
              <a:t>2</a:t>
            </a:r>
            <a:r>
              <a:rPr lang="zh-CN" altLang="en-US" sz="1800" b="1" dirty="0">
                <a:latin typeface="Arial" charset="0"/>
              </a:rPr>
              <a:t>至</a:t>
            </a:r>
            <a:r>
              <a:rPr lang="en-US" altLang="zh-CN" sz="1800" b="1" dirty="0">
                <a:latin typeface="Arial" charset="0"/>
              </a:rPr>
              <a:t>5</a:t>
            </a:r>
            <a:r>
              <a:rPr lang="zh-CN" altLang="en-US" sz="1800" b="1" dirty="0">
                <a:latin typeface="Arial" charset="0"/>
              </a:rPr>
              <a:t>次</a:t>
            </a:r>
            <a:br>
              <a:rPr lang="zh-CN" altLang="en-US" sz="1800" b="1" dirty="0">
                <a:latin typeface="Arial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r{2,}</a:t>
            </a:r>
            <a:r>
              <a:rPr lang="en-US" altLang="zh-CN" sz="1800" b="1" dirty="0">
                <a:latin typeface="Arial" charset="0"/>
              </a:rPr>
              <a:t>     	</a:t>
            </a:r>
            <a:r>
              <a:rPr lang="zh-CN" altLang="en-US" sz="1800" b="1" dirty="0">
                <a:latin typeface="Arial" charset="0"/>
              </a:rPr>
              <a:t>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重复</a:t>
            </a:r>
            <a:r>
              <a:rPr lang="en-US" altLang="zh-CN" sz="1800" b="1" dirty="0">
                <a:latin typeface="Arial" charset="0"/>
              </a:rPr>
              <a:t>2</a:t>
            </a:r>
            <a:r>
              <a:rPr lang="zh-CN" altLang="en-US" sz="1800" b="1" dirty="0">
                <a:latin typeface="Arial" charset="0"/>
              </a:rPr>
              <a:t>次以上（含</a:t>
            </a:r>
            <a:r>
              <a:rPr lang="en-US" altLang="zh-CN" sz="1800" b="1" dirty="0">
                <a:latin typeface="Arial" charset="0"/>
              </a:rPr>
              <a:t>2</a:t>
            </a:r>
            <a:r>
              <a:rPr lang="zh-CN" altLang="en-US" sz="1800" b="1" dirty="0">
                <a:latin typeface="Arial" charset="0"/>
              </a:rPr>
              <a:t>次）</a:t>
            </a:r>
            <a:br>
              <a:rPr lang="zh-CN" altLang="en-US" sz="1800" b="1" dirty="0">
                <a:latin typeface="Arial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r{4}</a:t>
            </a:r>
            <a:r>
              <a:rPr lang="en-US" altLang="zh-CN" sz="1800" b="1" dirty="0">
                <a:latin typeface="Arial" charset="0"/>
              </a:rPr>
              <a:t>       	</a:t>
            </a:r>
            <a:r>
              <a:rPr lang="zh-CN" altLang="en-US" sz="1800" b="1" dirty="0">
                <a:latin typeface="Arial" charset="0"/>
              </a:rPr>
              <a:t>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重复</a:t>
            </a:r>
            <a:r>
              <a:rPr lang="en-US" altLang="zh-CN" sz="1800" b="1" dirty="0">
                <a:latin typeface="Arial" charset="0"/>
              </a:rPr>
              <a:t>4</a:t>
            </a:r>
            <a:r>
              <a:rPr lang="zh-CN" altLang="en-US" sz="1800" b="1" dirty="0">
                <a:latin typeface="Arial" charset="0"/>
              </a:rPr>
              <a:t>次</a:t>
            </a:r>
            <a:br>
              <a:rPr lang="zh-CN" altLang="en-US" sz="1800" b="1" dirty="0">
                <a:latin typeface="Arial" charset="0"/>
              </a:rPr>
            </a:b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{name}</a:t>
            </a:r>
            <a:r>
              <a:rPr lang="en-US" altLang="zh-CN" sz="1800" b="1" dirty="0">
                <a:latin typeface="Arial" charset="0"/>
              </a:rPr>
              <a:t>     	</a:t>
            </a:r>
            <a:r>
              <a:rPr lang="zh-CN" altLang="en-US" sz="1800" b="1" dirty="0">
                <a:latin typeface="Arial" charset="0"/>
              </a:rPr>
              <a:t>辅助定义</a:t>
            </a:r>
            <a:r>
              <a:rPr lang="zh-CN" altLang="en-US" sz="1800" b="1" dirty="0">
                <a:latin typeface="Times New Roman"/>
              </a:rPr>
              <a:t>“</a:t>
            </a:r>
            <a:r>
              <a:rPr lang="en-US" altLang="zh-CN" sz="1800" b="1" dirty="0">
                <a:latin typeface="Arial" charset="0"/>
              </a:rPr>
              <a:t>name</a:t>
            </a:r>
            <a:r>
              <a:rPr lang="en-US" altLang="zh-CN" sz="1800" b="1" dirty="0">
                <a:latin typeface="Times New Roman"/>
              </a:rPr>
              <a:t>”</a:t>
            </a:r>
            <a:r>
              <a:rPr lang="zh-CN" altLang="en-US" sz="1800" b="1" dirty="0">
                <a:latin typeface="Arial" charset="0"/>
              </a:rPr>
              <a:t>的展开</a:t>
            </a:r>
            <a:br>
              <a:rPr lang="zh-CN" altLang="zh-CN" sz="1800" b="1" dirty="0">
                <a:latin typeface="Arial" charset="0"/>
              </a:rPr>
            </a:br>
            <a:r>
              <a:rPr lang="zh-CN" altLang="zh-CN" sz="1800" b="1" dirty="0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zh-CN" altLang="zh-CN" sz="1800" b="1" dirty="0">
                <a:solidFill>
                  <a:schemeClr val="accent2"/>
                </a:solidFill>
                <a:latin typeface="Arial" charset="0"/>
              </a:rPr>
              <a:t>[</a:t>
            </a:r>
            <a:r>
              <a:rPr lang="zh-CN" altLang="zh-CN" sz="1800" b="1" dirty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zh-CN" altLang="zh-CN" sz="1800" b="1" dirty="0">
                <a:latin typeface="Arial" charset="0"/>
              </a:rPr>
              <a:t>       	</a:t>
            </a:r>
            <a:r>
              <a:rPr lang="zh-CN" altLang="en-US" sz="1800" b="1" dirty="0">
                <a:latin typeface="Arial" charset="0"/>
              </a:rPr>
              <a:t>字符</a:t>
            </a:r>
            <a:r>
              <a:rPr lang="en-US" altLang="zh-CN" sz="1800" b="1" dirty="0">
                <a:latin typeface="Arial" charset="0"/>
              </a:rPr>
              <a:t>[</a:t>
            </a:r>
            <a:br>
              <a:rPr lang="en-US" altLang="zh-CN" sz="1800" b="1" dirty="0">
                <a:latin typeface="Arial" charset="0"/>
              </a:rPr>
            </a:br>
            <a:r>
              <a:rPr lang="zh-CN" altLang="zh-CN" sz="1800" b="1" dirty="0">
                <a:solidFill>
                  <a:schemeClr val="accent2"/>
                </a:solidFill>
                <a:latin typeface="Arial" charset="0"/>
              </a:rPr>
              <a:t>\</a:t>
            </a:r>
            <a:r>
              <a:rPr lang="zh-CN" altLang="zh-CN" sz="1800" b="1" dirty="0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zh-CN" altLang="zh-CN" sz="1800" b="1" dirty="0">
                <a:latin typeface="Arial" charset="0"/>
              </a:rPr>
              <a:t>         	</a:t>
            </a:r>
            <a:r>
              <a:rPr lang="zh-CN" altLang="en-US" sz="1800" b="1" dirty="0">
                <a:latin typeface="Arial" charset="0"/>
              </a:rPr>
              <a:t>字符</a:t>
            </a:r>
            <a:r>
              <a:rPr lang="zh-CN" altLang="en-US" sz="1800" b="1" dirty="0">
                <a:latin typeface="Times New Roman"/>
              </a:rPr>
              <a:t>”</a:t>
            </a:r>
            <a:br>
              <a:rPr lang="zh-CN" altLang="zh-CN" sz="1800" b="1" dirty="0">
                <a:latin typeface="Arial" charset="0"/>
              </a:rPr>
            </a:br>
            <a:endParaRPr lang="zh-CN" altLang="en-US" sz="1800" dirty="0">
              <a:latin typeface="Arial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A3D8F-067F-4135-9893-7AF031FDC874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304800"/>
            <a:ext cx="7772400" cy="762000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正则式的写法（</a:t>
            </a:r>
            <a:r>
              <a:rPr lang="en-US" altLang="zh-CN" dirty="0">
                <a:latin typeface="Arial" charset="0"/>
              </a:rPr>
              <a:t>2</a:t>
            </a:r>
            <a:r>
              <a:rPr lang="zh-CN" altLang="en-US" dirty="0">
                <a:latin typeface="Arial" charset="0"/>
              </a:rPr>
              <a:t>）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954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latin typeface="Arial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\0</a:t>
            </a:r>
            <a:r>
              <a:rPr lang="en-US" altLang="zh-CN" sz="1800" b="1" dirty="0">
                <a:latin typeface="Arial" charset="0"/>
              </a:rPr>
              <a:t>         		</a:t>
            </a:r>
            <a:r>
              <a:rPr lang="zh-CN" altLang="en-US" sz="1800" b="1" dirty="0">
                <a:latin typeface="Arial" charset="0"/>
              </a:rPr>
              <a:t>空字符</a:t>
            </a:r>
            <a:r>
              <a:rPr lang="en-US" altLang="zh-CN" sz="1800" b="1" dirty="0">
                <a:latin typeface="Arial" charset="0"/>
              </a:rPr>
              <a:t>(ASCII </a:t>
            </a:r>
            <a:r>
              <a:rPr lang="zh-CN" altLang="en-US" sz="1800" b="1" dirty="0">
                <a:latin typeface="Arial" charset="0"/>
              </a:rPr>
              <a:t>码为 </a:t>
            </a:r>
            <a:r>
              <a:rPr lang="en-US" altLang="zh-CN" sz="1800" b="1" dirty="0">
                <a:latin typeface="Arial" charset="0"/>
              </a:rPr>
              <a:t>0)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latin typeface="Arial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\123</a:t>
            </a:r>
            <a:r>
              <a:rPr lang="en-US" altLang="zh-CN" sz="1800" b="1" dirty="0">
                <a:latin typeface="Arial" charset="0"/>
              </a:rPr>
              <a:t>        	ASCII </a:t>
            </a:r>
            <a:r>
              <a:rPr lang="zh-CN" altLang="en-US" sz="1800" b="1" dirty="0">
                <a:latin typeface="Arial" charset="0"/>
              </a:rPr>
              <a:t>码为八进制数</a:t>
            </a:r>
            <a:r>
              <a:rPr lang="en-US" altLang="zh-CN" sz="1800" b="1" dirty="0">
                <a:latin typeface="Arial" charset="0"/>
              </a:rPr>
              <a:t>123</a:t>
            </a:r>
            <a:r>
              <a:rPr lang="zh-CN" altLang="en-US" sz="1800" b="1" dirty="0">
                <a:latin typeface="Arial" charset="0"/>
              </a:rPr>
              <a:t>的字符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1800" b="1" dirty="0">
                <a:latin typeface="Arial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\x2a</a:t>
            </a:r>
            <a:r>
              <a:rPr lang="en-US" altLang="zh-CN" sz="1800" b="1" dirty="0">
                <a:latin typeface="Arial" charset="0"/>
              </a:rPr>
              <a:t>        	ASCII</a:t>
            </a:r>
            <a:r>
              <a:rPr lang="zh-CN" altLang="en-US" sz="1800" b="1" dirty="0">
                <a:latin typeface="Arial" charset="0"/>
              </a:rPr>
              <a:t>码为十六进制数 </a:t>
            </a:r>
            <a:r>
              <a:rPr lang="en-US" altLang="zh-CN" sz="1800" b="1" dirty="0">
                <a:latin typeface="Arial" charset="0"/>
              </a:rPr>
              <a:t>2a</a:t>
            </a:r>
            <a:r>
              <a:rPr lang="zh-CN" altLang="en-US" sz="1800" b="1" dirty="0">
                <a:latin typeface="Arial" charset="0"/>
              </a:rPr>
              <a:t>的字符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1800" b="1" dirty="0">
                <a:latin typeface="Arial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(r)</a:t>
            </a:r>
            <a:r>
              <a:rPr lang="en-US" altLang="zh-CN" sz="1800" b="1" dirty="0">
                <a:latin typeface="Arial" charset="0"/>
              </a:rPr>
              <a:t>			</a:t>
            </a:r>
            <a:r>
              <a:rPr lang="zh-CN" altLang="en-US" sz="1800" b="1" dirty="0">
                <a:latin typeface="Arial" charset="0"/>
              </a:rPr>
              <a:t>匹配正则式</a:t>
            </a:r>
            <a:r>
              <a:rPr lang="en-US" altLang="zh-CN" sz="1800" b="1" dirty="0">
                <a:latin typeface="Arial" charset="0"/>
              </a:rPr>
              <a:t>r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Arial" charset="0"/>
              </a:rPr>
              <a:t>rs</a:t>
            </a:r>
            <a:r>
              <a:rPr lang="en-US" altLang="zh-CN" sz="1800" b="1" dirty="0">
                <a:latin typeface="Arial" charset="0"/>
              </a:rPr>
              <a:t>         		</a:t>
            </a:r>
            <a:r>
              <a:rPr lang="zh-CN" altLang="en-US" sz="1800" b="1" dirty="0">
                <a:latin typeface="Arial" charset="0"/>
              </a:rPr>
              <a:t>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后面紧跟正则式</a:t>
            </a:r>
            <a:r>
              <a:rPr lang="en-US" altLang="zh-CN" sz="1800" b="1" dirty="0">
                <a:latin typeface="Arial" charset="0"/>
              </a:rPr>
              <a:t>s,</a:t>
            </a:r>
            <a:r>
              <a:rPr lang="zh-CN" altLang="en-US" sz="1800" b="1" dirty="0">
                <a:latin typeface="Arial" charset="0"/>
              </a:rPr>
              <a:t>串联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Arial" charset="0"/>
              </a:rPr>
              <a:t>r|s</a:t>
            </a: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 	</a:t>
            </a:r>
            <a:r>
              <a:rPr lang="en-US" altLang="zh-CN" sz="1800" b="1" dirty="0">
                <a:latin typeface="Arial" charset="0"/>
              </a:rPr>
              <a:t>	</a:t>
            </a:r>
            <a:r>
              <a:rPr lang="zh-CN" altLang="en-US" sz="1800" b="1" dirty="0">
                <a:latin typeface="Arial" charset="0"/>
              </a:rPr>
              <a:t>匹配正则式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或</a:t>
            </a:r>
            <a:r>
              <a:rPr lang="en-US" altLang="zh-CN" sz="1800" b="1" dirty="0">
                <a:latin typeface="Arial" charset="0"/>
              </a:rPr>
              <a:t>s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 r/s	</a:t>
            </a:r>
            <a:r>
              <a:rPr lang="en-US" altLang="zh-CN" sz="1800" b="1" dirty="0">
                <a:latin typeface="Arial" charset="0"/>
              </a:rPr>
              <a:t>		</a:t>
            </a:r>
            <a:r>
              <a:rPr lang="zh-CN" altLang="en-US" sz="1800" b="1" dirty="0">
                <a:latin typeface="Arial" charset="0"/>
              </a:rPr>
              <a:t>当正则式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后面紧跟</a:t>
            </a:r>
            <a:r>
              <a:rPr lang="en-US" altLang="zh-CN" sz="1800" b="1" dirty="0">
                <a:latin typeface="Arial" charset="0"/>
              </a:rPr>
              <a:t>s</a:t>
            </a:r>
            <a:r>
              <a:rPr lang="zh-CN" altLang="en-US" sz="1800" b="1" dirty="0">
                <a:latin typeface="Arial" charset="0"/>
              </a:rPr>
              <a:t>时，匹配</a:t>
            </a:r>
            <a:r>
              <a:rPr lang="en-US" altLang="zh-CN" sz="1800" b="1" dirty="0">
                <a:latin typeface="Arial" charset="0"/>
              </a:rPr>
              <a:t>r 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 ^r</a:t>
            </a:r>
            <a:r>
              <a:rPr lang="en-US" altLang="zh-CN" sz="1800" b="1" dirty="0">
                <a:latin typeface="Arial" charset="0"/>
              </a:rPr>
              <a:t> 			</a:t>
            </a:r>
            <a:r>
              <a:rPr lang="zh-CN" altLang="en-US" sz="1800" b="1" dirty="0">
                <a:latin typeface="Arial" charset="0"/>
              </a:rPr>
              <a:t>当正则式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位于行首时，匹配</a:t>
            </a:r>
            <a:r>
              <a:rPr lang="en-US" altLang="zh-CN" sz="1800" b="1" dirty="0">
                <a:latin typeface="Arial" charset="0"/>
              </a:rPr>
              <a:t>r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 r$</a:t>
            </a:r>
            <a:r>
              <a:rPr lang="en-US" altLang="zh-CN" sz="1800" b="1" dirty="0">
                <a:latin typeface="Arial" charset="0"/>
              </a:rPr>
              <a:t> 			</a:t>
            </a:r>
            <a:r>
              <a:rPr lang="zh-CN" altLang="en-US" sz="1800" b="1" dirty="0">
                <a:latin typeface="Arial" charset="0"/>
              </a:rPr>
              <a:t>当正则式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位于行尾时，匹配</a:t>
            </a:r>
            <a:r>
              <a:rPr lang="en-US" altLang="zh-CN" sz="1800" b="1" dirty="0">
                <a:latin typeface="Arial" charset="0"/>
              </a:rPr>
              <a:t>r</a:t>
            </a:r>
            <a:r>
              <a:rPr lang="zh-CN" altLang="en-US" sz="1800" b="1" dirty="0">
                <a:latin typeface="Arial" charset="0"/>
              </a:rPr>
              <a:t>，相当于</a:t>
            </a:r>
            <a:r>
              <a:rPr lang="en-US" altLang="zh-CN" sz="1800" b="1" dirty="0">
                <a:latin typeface="Arial" charset="0"/>
              </a:rPr>
              <a:t>"r/\n" 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latin typeface="Arial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&lt;s&gt;r</a:t>
            </a:r>
            <a:r>
              <a:rPr lang="en-US" altLang="zh-CN" sz="1800" b="1" dirty="0">
                <a:latin typeface="Arial" charset="0"/>
              </a:rPr>
              <a:t> 		</a:t>
            </a:r>
            <a:r>
              <a:rPr lang="zh-CN" altLang="en-US" sz="1800" b="1" dirty="0">
                <a:latin typeface="Arial" charset="0"/>
              </a:rPr>
              <a:t>在开始条件</a:t>
            </a:r>
            <a:r>
              <a:rPr lang="en-US" altLang="zh-CN" sz="1800" b="1" dirty="0">
                <a:latin typeface="Arial" charset="0"/>
              </a:rPr>
              <a:t>s</a:t>
            </a:r>
            <a:r>
              <a:rPr lang="zh-CN" altLang="en-US" sz="1800" b="1" dirty="0">
                <a:latin typeface="Arial" charset="0"/>
              </a:rPr>
              <a:t>下匹配正则式</a:t>
            </a:r>
            <a:r>
              <a:rPr lang="en-US" altLang="zh-CN" sz="1800" b="1" dirty="0">
                <a:latin typeface="Arial" charset="0"/>
              </a:rPr>
              <a:t>r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latin typeface="Arial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&lt;s1,s2,s3&gt;r</a:t>
            </a:r>
            <a:r>
              <a:rPr lang="en-US" altLang="zh-CN" sz="1800" b="1" dirty="0">
                <a:latin typeface="Arial" charset="0"/>
              </a:rPr>
              <a:t>	</a:t>
            </a:r>
            <a:r>
              <a:rPr lang="zh-CN" altLang="en-US" sz="1800" b="1" dirty="0">
                <a:latin typeface="Arial" charset="0"/>
              </a:rPr>
              <a:t>在开始条件</a:t>
            </a:r>
            <a:r>
              <a:rPr lang="en-US" altLang="zh-CN" sz="1800" b="1" dirty="0">
                <a:latin typeface="Arial" charset="0"/>
              </a:rPr>
              <a:t>s1,s2</a:t>
            </a:r>
            <a:r>
              <a:rPr lang="zh-CN" altLang="en-US" sz="1800" b="1" dirty="0">
                <a:latin typeface="Arial" charset="0"/>
              </a:rPr>
              <a:t>或</a:t>
            </a:r>
            <a:r>
              <a:rPr lang="en-US" altLang="zh-CN" sz="1800" b="1" dirty="0">
                <a:latin typeface="Arial" charset="0"/>
              </a:rPr>
              <a:t>s3</a:t>
            </a:r>
            <a:r>
              <a:rPr lang="zh-CN" altLang="en-US" sz="1800" b="1" dirty="0">
                <a:latin typeface="Arial" charset="0"/>
              </a:rPr>
              <a:t>下匹配正则式</a:t>
            </a:r>
            <a:r>
              <a:rPr lang="en-US" altLang="zh-CN" sz="1800" b="1" dirty="0">
                <a:latin typeface="Arial" charset="0"/>
              </a:rPr>
              <a:t>r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 &lt;*&gt;r	</a:t>
            </a:r>
            <a:r>
              <a:rPr lang="en-US" altLang="zh-CN" sz="1800" b="1" dirty="0">
                <a:latin typeface="Arial" charset="0"/>
              </a:rPr>
              <a:t>	</a:t>
            </a:r>
            <a:r>
              <a:rPr lang="zh-CN" altLang="en-US" sz="1800" b="1" dirty="0">
                <a:latin typeface="Arial" charset="0"/>
              </a:rPr>
              <a:t>在任何开始条件下都匹配正则式</a:t>
            </a:r>
            <a:r>
              <a:rPr lang="en-US" altLang="zh-CN" sz="1800" b="1" dirty="0">
                <a:latin typeface="Arial" charset="0"/>
              </a:rPr>
              <a:t>r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 &lt;&lt;EOF&gt;&gt;</a:t>
            </a:r>
            <a:r>
              <a:rPr lang="en-US" altLang="zh-CN" sz="1800" b="1" dirty="0">
                <a:latin typeface="Arial" charset="0"/>
              </a:rPr>
              <a:t>         	</a:t>
            </a:r>
            <a:r>
              <a:rPr lang="zh-CN" altLang="en-US" sz="1800" b="1" dirty="0">
                <a:latin typeface="Arial" charset="0"/>
              </a:rPr>
              <a:t>遇到文件结束符时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Arial" charset="0"/>
              </a:rPr>
              <a:t>&lt;s&gt;&lt;&lt;EOF&gt;&gt;</a:t>
            </a:r>
            <a:r>
              <a:rPr lang="en-US" altLang="zh-CN" sz="1800" b="1" dirty="0">
                <a:latin typeface="Arial" charset="0"/>
              </a:rPr>
              <a:t> 	</a:t>
            </a:r>
            <a:r>
              <a:rPr lang="zh-CN" altLang="en-US" sz="1800" b="1" dirty="0">
                <a:latin typeface="Arial" charset="0"/>
              </a:rPr>
              <a:t>在开始条件</a:t>
            </a:r>
            <a:r>
              <a:rPr lang="en-US" altLang="zh-CN" sz="1800" b="1" dirty="0">
                <a:latin typeface="Arial" charset="0"/>
              </a:rPr>
              <a:t>s</a:t>
            </a:r>
            <a:r>
              <a:rPr lang="zh-CN" altLang="en-US" sz="1800" b="1" dirty="0">
                <a:latin typeface="Arial" charset="0"/>
              </a:rPr>
              <a:t>下遇到文件结束符时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6332D-F4B7-48EF-9915-8DEC61BEF1B2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Arial" charset="0"/>
              </a:rPr>
              <a:t>书写正则式的注意事项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每条规则的正则式必须从第一列写起。</a:t>
            </a:r>
          </a:p>
          <a:p>
            <a:r>
              <a:rPr lang="zh-CN" altLang="en-US" dirty="0">
                <a:latin typeface="Arial" charset="0"/>
              </a:rPr>
              <a:t>为避免与运算符混淆，建议对所有的非字母数字字符都使用转义符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>
                <a:latin typeface="Arial" charset="0"/>
              </a:rPr>
              <a:t>或</a:t>
            </a:r>
            <a:r>
              <a:rPr lang="en-US" altLang="zh-CN" dirty="0">
                <a:latin typeface="Arial" charset="0"/>
              </a:rPr>
              <a:t>\ </a:t>
            </a:r>
            <a:r>
              <a:rPr lang="zh-CN" altLang="en-US" dirty="0">
                <a:latin typeface="Arial" charset="0"/>
              </a:rPr>
              <a:t>。</a:t>
            </a:r>
          </a:p>
          <a:p>
            <a:r>
              <a:rPr lang="zh-CN" altLang="en-US" dirty="0">
                <a:latin typeface="Arial" charset="0"/>
              </a:rPr>
              <a:t>在集合中，字符之间不要留空格，否则空白符</a:t>
            </a:r>
            <a:r>
              <a:rPr lang="zh-CN" altLang="en-US" dirty="0">
                <a:latin typeface="Times New Roman"/>
              </a:rPr>
              <a:t>“</a:t>
            </a:r>
            <a:r>
              <a:rPr lang="zh-CN" altLang="en-US" dirty="0">
                <a:latin typeface="Arial" charset="0"/>
              </a:rPr>
              <a:t> </a:t>
            </a:r>
            <a:r>
              <a:rPr lang="zh-CN" altLang="en-US" dirty="0">
                <a:latin typeface="Times New Roman"/>
              </a:rPr>
              <a:t>”</a:t>
            </a:r>
            <a:r>
              <a:rPr lang="zh-CN" altLang="en-US" dirty="0">
                <a:latin typeface="Arial" charset="0"/>
              </a:rPr>
              <a:t>将被包含在集合中。</a:t>
            </a:r>
          </a:p>
          <a:p>
            <a:r>
              <a:rPr lang="zh-CN" altLang="en-US" dirty="0">
                <a:latin typeface="Arial" charset="0"/>
              </a:rPr>
              <a:t>辅助定义可以使正则式更加简洁清晰。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C5AB3-46C5-4FD3-A43F-78A092571452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Arial" charset="0"/>
              </a:rPr>
              <a:t>正则式举例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916113"/>
            <a:ext cx="7772400" cy="3505200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charset="0"/>
              </a:rPr>
              <a:t>[a-zA-Z0-9]    </a:t>
            </a:r>
            <a:r>
              <a:rPr lang="zh-CN" altLang="en-US" sz="1800" b="1">
                <a:latin typeface="Arial" charset="0"/>
              </a:rPr>
              <a:t>表示所有的字母和数字组成的集合；</a:t>
            </a:r>
          </a:p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charset="0"/>
              </a:rPr>
              <a:t>[^  \t\n]</a:t>
            </a:r>
            <a:r>
              <a:rPr lang="en-US" altLang="zh-CN" sz="1800" b="1">
                <a:latin typeface="Arial" charset="0"/>
              </a:rPr>
              <a:t>  	       </a:t>
            </a:r>
            <a:r>
              <a:rPr lang="zh-CN" altLang="zh-CN" sz="1800" b="1">
                <a:latin typeface="Arial" charset="0"/>
              </a:rPr>
              <a:t>表示除空格、</a:t>
            </a:r>
            <a:r>
              <a:rPr lang="en-US" altLang="zh-CN" sz="1800" b="1">
                <a:latin typeface="Arial" charset="0"/>
              </a:rPr>
              <a:t>tab</a:t>
            </a:r>
            <a:r>
              <a:rPr lang="zh-CN" altLang="zh-CN" sz="1800" b="1">
                <a:latin typeface="Arial" charset="0"/>
              </a:rPr>
              <a:t>和换行外的所有字符组成的集合；</a:t>
            </a:r>
          </a:p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charset="0"/>
              </a:rPr>
              <a:t>(\</a:t>
            </a:r>
            <a:r>
              <a:rPr lang="en-US" altLang="zh-CN" sz="1800" b="1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en-US" altLang="zh-CN" sz="1800" b="1">
                <a:solidFill>
                  <a:schemeClr val="accent2"/>
                </a:solidFill>
                <a:latin typeface="Arial" charset="0"/>
              </a:rPr>
              <a:t>[^</a:t>
            </a:r>
            <a:r>
              <a:rPr lang="en-US" altLang="zh-CN" sz="1800" b="1">
                <a:solidFill>
                  <a:schemeClr val="accent2"/>
                </a:solidFill>
                <a:latin typeface="Times New Roman"/>
              </a:rPr>
              <a:t>”</a:t>
            </a:r>
            <a:r>
              <a:rPr lang="en-US" altLang="zh-CN" sz="1800" b="1">
                <a:solidFill>
                  <a:schemeClr val="accent2"/>
                </a:solidFill>
                <a:latin typeface="Arial" charset="0"/>
              </a:rPr>
              <a:t>\n]*)</a:t>
            </a:r>
            <a:r>
              <a:rPr lang="en-US" altLang="zh-CN" sz="1800" b="1">
                <a:latin typeface="Arial" charset="0"/>
              </a:rPr>
              <a:t>     </a:t>
            </a:r>
            <a:r>
              <a:rPr lang="zh-CN" altLang="en-US" sz="1800" b="1">
                <a:latin typeface="Arial" charset="0"/>
              </a:rPr>
              <a:t>表示以双引号开头，后跟除双引号和换行外的若干	字符组成的字符串，例如：</a:t>
            </a:r>
            <a:r>
              <a:rPr lang="zh-CN" altLang="en-US" sz="1800" b="1">
                <a:solidFill>
                  <a:schemeClr val="accent2"/>
                </a:solidFill>
                <a:latin typeface="Times New Roman"/>
              </a:rPr>
              <a:t>“</a:t>
            </a:r>
            <a:r>
              <a:rPr lang="en-US" altLang="zh-CN" sz="1800" b="1">
                <a:solidFill>
                  <a:schemeClr val="accent2"/>
                </a:solidFill>
                <a:latin typeface="Arial" charset="0"/>
              </a:rPr>
              <a:t>here is a string</a:t>
            </a:r>
          </a:p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charset="0"/>
              </a:rPr>
              <a:t>a{1,5}</a:t>
            </a:r>
            <a:r>
              <a:rPr lang="en-US" altLang="zh-CN" sz="1800" b="1">
                <a:latin typeface="Arial" charset="0"/>
              </a:rPr>
              <a:t>  	      </a:t>
            </a:r>
            <a:r>
              <a:rPr lang="zh-CN" altLang="en-US" sz="1800" b="1">
                <a:latin typeface="Arial" charset="0"/>
              </a:rPr>
              <a:t>表示</a:t>
            </a:r>
            <a:r>
              <a:rPr lang="en-US" altLang="zh-CN" sz="1800" b="1">
                <a:latin typeface="Arial" charset="0"/>
              </a:rPr>
              <a:t>a</a:t>
            </a:r>
            <a:r>
              <a:rPr lang="zh-CN" altLang="zh-CN" sz="1800" b="1">
                <a:latin typeface="Arial" charset="0"/>
              </a:rPr>
              <a:t>重复1至5次形成的串的集合，即</a:t>
            </a:r>
            <a:r>
              <a:rPr lang="en-US" altLang="zh-CN" sz="1800" b="1">
                <a:solidFill>
                  <a:schemeClr val="accent2"/>
                </a:solidFill>
                <a:latin typeface="Arial" charset="0"/>
              </a:rPr>
              <a:t>{a, aa, aaa, 	aaaa, aaaaa}</a:t>
            </a:r>
          </a:p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charset="0"/>
              </a:rPr>
              <a:t>[A-Za-z][A-Za-z0-9]*</a:t>
            </a:r>
            <a:r>
              <a:rPr lang="en-US" altLang="zh-CN" sz="1800" b="1">
                <a:latin typeface="Arial" charset="0"/>
              </a:rPr>
              <a:t>  </a:t>
            </a:r>
            <a:r>
              <a:rPr lang="zh-CN" altLang="en-US" sz="1800" b="1">
                <a:latin typeface="Arial" charset="0"/>
              </a:rPr>
              <a:t>表示以字母开头，后跟若干字母和数字的串</a:t>
            </a:r>
          </a:p>
          <a:p>
            <a:pPr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  <a:latin typeface="Arial" charset="0"/>
              </a:rPr>
              <a:t>([Ee][-+][0-9]+)</a:t>
            </a:r>
            <a:r>
              <a:rPr lang="en-US" altLang="zh-CN" sz="1800" b="1">
                <a:latin typeface="Arial" charset="0"/>
              </a:rPr>
              <a:t>           </a:t>
            </a:r>
            <a:r>
              <a:rPr lang="zh-CN" altLang="en-US" sz="1800" b="1">
                <a:latin typeface="Arial" charset="0"/>
              </a:rPr>
              <a:t>表示科学计数法的指数部分</a:t>
            </a:r>
            <a:endParaRPr lang="zh-CN" altLang="en-US" sz="1800">
              <a:latin typeface="Arial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8A42D-0B62-49EB-97D4-A2C9B2A0442F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识别规则之动作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752600"/>
            <a:ext cx="7772400" cy="4343400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识别规则的动作是一段</a:t>
            </a:r>
            <a:r>
              <a:rPr lang="en-US" altLang="zh-CN" dirty="0">
                <a:latin typeface="Arial" charset="0"/>
              </a:rPr>
              <a:t>C</a:t>
            </a:r>
            <a:r>
              <a:rPr lang="zh-CN" altLang="en-US" dirty="0">
                <a:latin typeface="Arial" charset="0"/>
              </a:rPr>
              <a:t>语言程序，将被原样照抄到</a:t>
            </a:r>
            <a:r>
              <a:rPr lang="en-US" altLang="en-US" dirty="0" err="1">
                <a:latin typeface="Arial" charset="0"/>
              </a:rPr>
              <a:t>lex.yy.c</a:t>
            </a:r>
            <a:r>
              <a:rPr lang="zh-CN" altLang="en-US" dirty="0">
                <a:latin typeface="Arial" charset="0"/>
              </a:rPr>
              <a:t>文件中。</a:t>
            </a:r>
          </a:p>
          <a:p>
            <a:r>
              <a:rPr lang="zh-CN" altLang="en-US" dirty="0">
                <a:latin typeface="Arial" charset="0"/>
              </a:rPr>
              <a:t>缺省规则：输入串中不与任何正则式匹配的字符串将被原样照抄到输出文件中。</a:t>
            </a:r>
          </a:p>
          <a:p>
            <a:r>
              <a:rPr lang="zh-CN" altLang="en-US" dirty="0">
                <a:latin typeface="Arial" charset="0"/>
              </a:rPr>
              <a:t>在词法分析器实验中，基本的动作就是记录单词符号的类别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71D8C-3080-4DCA-9FD4-C05E86C815B2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772400" cy="1143000"/>
          </a:xfrm>
        </p:spPr>
        <p:txBody>
          <a:bodyPr/>
          <a:lstStyle/>
          <a:p>
            <a:r>
              <a:rPr lang="zh-CN" altLang="en-US" sz="4400" dirty="0">
                <a:latin typeface="Arial" charset="0"/>
              </a:rPr>
              <a:t>书写动作的注意事项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>
          <a:xfrm>
            <a:off x="827088" y="1412875"/>
            <a:ext cx="7772400" cy="4800600"/>
          </a:xfrm>
        </p:spPr>
        <p:txBody>
          <a:bodyPr/>
          <a:lstStyle/>
          <a:p>
            <a:r>
              <a:rPr lang="zh-CN" altLang="en-US" dirty="0">
                <a:latin typeface="Arial" charset="0"/>
              </a:rPr>
              <a:t>动作必须从正则式所在行写起。</a:t>
            </a:r>
          </a:p>
          <a:p>
            <a:r>
              <a:rPr lang="zh-CN" altLang="en-US" dirty="0">
                <a:latin typeface="Arial" charset="0"/>
              </a:rPr>
              <a:t>当某条规则的动作超过一条语句时，必须用大括号括起来。</a:t>
            </a:r>
          </a:p>
          <a:p>
            <a:r>
              <a:rPr lang="zh-CN" altLang="en-US" dirty="0">
                <a:latin typeface="Arial" charset="0"/>
              </a:rPr>
              <a:t>如果希望在输出中滤去某些字符，相应的动作为空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Arial" charset="0"/>
              </a:rPr>
              <a:t>	例如：</a:t>
            </a:r>
          </a:p>
          <a:p>
            <a:pPr>
              <a:buFontTx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Arial" charset="0"/>
              </a:rPr>
              <a:t>	</a:t>
            </a: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[ \t\n]	{}</a:t>
            </a:r>
            <a:endParaRPr lang="en-US" altLang="zh-CN" dirty="0">
              <a:latin typeface="Arial" charset="0"/>
            </a:endParaRPr>
          </a:p>
          <a:p>
            <a:r>
              <a:rPr lang="zh-CN" altLang="en-US" dirty="0">
                <a:latin typeface="Arial" charset="0"/>
              </a:rPr>
              <a:t>如果不希望照抄输出，就要为每一个可能出现的词形提供规则。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94892-0DBE-42EC-AF34-6C221CE8C0F6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实验设置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实验内容：二选一</a:t>
            </a:r>
          </a:p>
          <a:p>
            <a:pPr lvl="1">
              <a:buFontTx/>
              <a:buChar char="•"/>
            </a:pPr>
            <a:r>
              <a:rPr lang="en-US" altLang="zh-CN" dirty="0" err="1">
                <a:solidFill>
                  <a:schemeClr val="tx1"/>
                </a:solidFill>
              </a:rPr>
              <a:t>SysY</a:t>
            </a:r>
            <a:r>
              <a:rPr lang="zh-CN" altLang="en-US" dirty="0">
                <a:solidFill>
                  <a:schemeClr val="tx1"/>
                </a:solidFill>
              </a:rPr>
              <a:t>语言的编译器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参考：全国大学生计算机系统能力大赛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编译系统设计赛</a:t>
            </a:r>
            <a:endParaRPr lang="en-US" altLang="zh-CN" dirty="0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lang="en-US" altLang="zh-CN" dirty="0">
                <a:solidFill>
                  <a:schemeClr val="tx1"/>
                </a:solidFill>
              </a:rPr>
              <a:t>PL/0</a:t>
            </a:r>
            <a:r>
              <a:rPr lang="zh-CN" altLang="en-US" dirty="0">
                <a:solidFill>
                  <a:schemeClr val="tx1"/>
                </a:solidFill>
              </a:rPr>
              <a:t>语言的编译器</a:t>
            </a:r>
            <a:endParaRPr lang="en-US" altLang="zh-CN" dirty="0">
              <a:solidFill>
                <a:schemeClr val="tx1"/>
              </a:solidFill>
            </a:endParaRPr>
          </a:p>
          <a:p>
            <a:pPr lvl="2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因为语义实验相对简单，最高分</a:t>
            </a:r>
            <a:r>
              <a:rPr lang="en-US" altLang="zh-CN" dirty="0">
                <a:solidFill>
                  <a:schemeClr val="tx1"/>
                </a:solidFill>
              </a:rPr>
              <a:t>90</a:t>
            </a:r>
          </a:p>
          <a:p>
            <a:pPr marL="685800" lvl="2" indent="0">
              <a:buNone/>
            </a:pP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实验目的</a:t>
            </a:r>
          </a:p>
          <a:p>
            <a:pPr lvl="1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理解编译器的工作机制，掌握编译器的构造方法</a:t>
            </a:r>
          </a:p>
          <a:p>
            <a:pPr lvl="1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掌握词法分析器的生成工具</a:t>
            </a:r>
            <a:r>
              <a:rPr lang="en-US" altLang="zh-CN" dirty="0">
                <a:solidFill>
                  <a:schemeClr val="tx1"/>
                </a:solidFill>
              </a:rPr>
              <a:t>LEX</a:t>
            </a:r>
            <a:r>
              <a:rPr lang="zh-CN" altLang="en-US" dirty="0">
                <a:solidFill>
                  <a:schemeClr val="tx1"/>
                </a:solidFill>
              </a:rPr>
              <a:t>的用法</a:t>
            </a:r>
          </a:p>
          <a:p>
            <a:pPr lvl="1"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</a:rPr>
              <a:t>掌握语法分析器的生成工具</a:t>
            </a:r>
            <a:r>
              <a:rPr lang="en-US" altLang="zh-CN" dirty="0">
                <a:solidFill>
                  <a:schemeClr val="tx1"/>
                </a:solidFill>
              </a:rPr>
              <a:t>YACC</a:t>
            </a:r>
            <a:r>
              <a:rPr lang="zh-CN" altLang="en-US" dirty="0">
                <a:solidFill>
                  <a:schemeClr val="tx1"/>
                </a:solidFill>
              </a:rPr>
              <a:t>的用法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63C0C-0010-4D94-A964-AF26E110F002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Arial" charset="0"/>
              </a:rPr>
              <a:t>动作中用到的全局变量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66751" y="1785444"/>
            <a:ext cx="7924800" cy="4114800"/>
          </a:xfrm>
        </p:spPr>
        <p:txBody>
          <a:bodyPr/>
          <a:lstStyle/>
          <a:p>
            <a:r>
              <a:rPr lang="en-US" altLang="en-US" sz="2400" dirty="0" err="1">
                <a:latin typeface="Arial" charset="0"/>
              </a:rPr>
              <a:t>y</a:t>
            </a:r>
            <a:r>
              <a:rPr lang="en-US" altLang="zh-CN" sz="2400" dirty="0" err="1">
                <a:latin typeface="Arial" charset="0"/>
              </a:rPr>
              <a:t>ytext</a:t>
            </a:r>
            <a:r>
              <a:rPr lang="zh-CN" altLang="en-US" sz="2400" dirty="0">
                <a:latin typeface="Arial" charset="0"/>
              </a:rPr>
              <a:t>：</a:t>
            </a:r>
            <a:r>
              <a:rPr lang="en-US" altLang="zh-CN" sz="2400" dirty="0">
                <a:latin typeface="Arial" charset="0"/>
              </a:rPr>
              <a:t>char *</a:t>
            </a:r>
            <a:r>
              <a:rPr lang="zh-CN" altLang="zh-CN" sz="2400" dirty="0">
                <a:latin typeface="Arial" charset="0"/>
              </a:rPr>
              <a:t>类型</a:t>
            </a:r>
            <a:r>
              <a:rPr lang="zh-CN" altLang="en-US" sz="2400" dirty="0">
                <a:latin typeface="Arial" charset="0"/>
              </a:rPr>
              <a:t>，指向当前正被某规则匹配的字符串。</a:t>
            </a:r>
          </a:p>
          <a:p>
            <a:r>
              <a:rPr lang="en-US" altLang="zh-CN" sz="2400" dirty="0" err="1">
                <a:latin typeface="Arial" charset="0"/>
              </a:rPr>
              <a:t>yyleng</a:t>
            </a:r>
            <a:r>
              <a:rPr lang="zh-CN" altLang="en-US" sz="2400" dirty="0">
                <a:latin typeface="Arial" charset="0"/>
              </a:rPr>
              <a:t>：</a:t>
            </a:r>
            <a:r>
              <a:rPr lang="zh-CN" altLang="zh-CN" sz="2400" dirty="0">
                <a:latin typeface="Arial" charset="0"/>
              </a:rPr>
              <a:t>整型，存储</a:t>
            </a:r>
            <a:r>
              <a:rPr lang="en-US" altLang="zh-CN" sz="2400" dirty="0" err="1">
                <a:latin typeface="Arial" charset="0"/>
              </a:rPr>
              <a:t>yytext</a:t>
            </a:r>
            <a:r>
              <a:rPr lang="zh-CN" altLang="zh-CN" sz="2400" dirty="0">
                <a:latin typeface="Arial" charset="0"/>
              </a:rPr>
              <a:t>中字符串的长度。被匹配的串在</a:t>
            </a:r>
            <a:r>
              <a:rPr lang="en-US" altLang="zh-CN" sz="2400" dirty="0" err="1">
                <a:latin typeface="Arial" charset="0"/>
              </a:rPr>
              <a:t>yytext</a:t>
            </a:r>
            <a:r>
              <a:rPr lang="en-US" altLang="zh-CN" sz="2400" dirty="0">
                <a:latin typeface="Arial" charset="0"/>
              </a:rPr>
              <a:t>[0]</a:t>
            </a:r>
            <a:r>
              <a:rPr lang="zh-CN" altLang="en-US" sz="2400" dirty="0">
                <a:latin typeface="Arial" charset="0"/>
              </a:rPr>
              <a:t>～</a:t>
            </a:r>
            <a:r>
              <a:rPr lang="en-US" altLang="zh-CN" sz="2400" dirty="0" err="1">
                <a:latin typeface="Arial" charset="0"/>
              </a:rPr>
              <a:t>yytext</a:t>
            </a:r>
            <a:r>
              <a:rPr lang="en-US" altLang="zh-CN" sz="2400" dirty="0">
                <a:latin typeface="Arial" charset="0"/>
              </a:rPr>
              <a:t>[yyleng-1]</a:t>
            </a:r>
            <a:r>
              <a:rPr lang="zh-CN" altLang="zh-CN" sz="2400" dirty="0">
                <a:latin typeface="Arial" charset="0"/>
              </a:rPr>
              <a:t>中。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219AB-FCBF-4759-AA42-9C3BB3275C0C}" type="slidenum">
              <a:rPr lang="en-US" altLang="zh-CN"/>
              <a:pPr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772400" cy="609600"/>
          </a:xfrm>
        </p:spPr>
        <p:txBody>
          <a:bodyPr/>
          <a:lstStyle/>
          <a:p>
            <a:r>
              <a:rPr lang="en-US" altLang="zh-CN" sz="3200">
                <a:latin typeface="Arial" charset="0"/>
              </a:rPr>
              <a:t>LEX</a:t>
            </a:r>
            <a:r>
              <a:rPr lang="zh-CN" altLang="en-US" sz="3200">
                <a:latin typeface="Arial" charset="0"/>
              </a:rPr>
              <a:t>源程序举例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ED1E-501E-4F31-816C-9F59754122CB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716088" y="1066800"/>
            <a:ext cx="6096000" cy="54387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rgbClr val="EB69DF"/>
                </a:solidFill>
                <a:latin typeface="Arial" charset="0"/>
                <a:ea typeface="楷体_GB2312" pitchFamily="49" charset="-122"/>
              </a:rPr>
              <a:t>%{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         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int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num_lines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 = 0,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num_chars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 = 0;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rgbClr val="EB69DF"/>
                </a:solidFill>
                <a:latin typeface="Arial" charset="0"/>
                <a:ea typeface="楷体_GB2312" pitchFamily="49" charset="-122"/>
              </a:rPr>
              <a:t>%}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rgbClr val="EB69DF"/>
                </a:solidFill>
                <a:latin typeface="Arial" charset="0"/>
                <a:ea typeface="楷体_GB2312" pitchFamily="49" charset="-122"/>
              </a:rPr>
              <a:t>%%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\n      {++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num_lines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; ++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num_chars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;}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.        {++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num_chars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;}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rgbClr val="EB69DF"/>
                </a:solidFill>
                <a:latin typeface="Arial" charset="0"/>
                <a:ea typeface="楷体_GB2312" pitchFamily="49" charset="-122"/>
              </a:rPr>
              <a:t>%%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main(){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yylex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();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   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printf</a:t>
            </a:r>
            <a:r>
              <a:rPr kumimoji="0" lang="en-US" altLang="zh-CN" sz="2000" b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("# 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of lines = %d, # of chars = %d\n",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 err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num_lines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, </a:t>
            </a:r>
            <a:r>
              <a:rPr kumimoji="0" lang="en-US" altLang="zh-CN" sz="2000" b="1" dirty="0" err="1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num_chars</a:t>
            </a: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 );</a:t>
            </a:r>
          </a:p>
          <a:p>
            <a:pPr algn="l" eaLnBrk="0" hangingPunct="0">
              <a:spcBef>
                <a:spcPct val="5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kumimoji="0" lang="en-US" altLang="zh-CN" sz="2000" b="1" dirty="0">
                <a:solidFill>
                  <a:schemeClr val="accent2"/>
                </a:solidFill>
                <a:latin typeface="Arial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914400"/>
          </a:xfrm>
        </p:spPr>
        <p:txBody>
          <a:bodyPr/>
          <a:lstStyle/>
          <a:p>
            <a:r>
              <a:rPr lang="zh-CN" altLang="en-US">
                <a:latin typeface="Arial" charset="0"/>
              </a:rPr>
              <a:t>识别规则的二义性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445620"/>
            <a:ext cx="7772400" cy="5410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dirty="0">
                <a:latin typeface="Arial" charset="0"/>
              </a:rPr>
              <a:t>有时输入串中的字符可以与多条规则匹配，在这</a:t>
            </a:r>
          </a:p>
          <a:p>
            <a:pPr>
              <a:buFontTx/>
              <a:buNone/>
            </a:pPr>
            <a:r>
              <a:rPr lang="zh-CN" altLang="en-US" sz="2400" dirty="0">
                <a:latin typeface="Arial" charset="0"/>
              </a:rPr>
              <a:t>种情况下，</a:t>
            </a:r>
            <a:r>
              <a:rPr lang="en-US" altLang="zh-CN" sz="2400" dirty="0">
                <a:latin typeface="Arial" charset="0"/>
              </a:rPr>
              <a:t>LEX</a:t>
            </a:r>
            <a:r>
              <a:rPr lang="zh-CN" altLang="en-US" sz="2400" dirty="0">
                <a:latin typeface="Arial" charset="0"/>
              </a:rPr>
              <a:t>有两个处理原则</a:t>
            </a:r>
            <a:r>
              <a:rPr lang="zh-CN" altLang="en-US" dirty="0">
                <a:latin typeface="Arial" charset="0"/>
              </a:rPr>
              <a:t>：</a:t>
            </a:r>
          </a:p>
          <a:p>
            <a:r>
              <a:rPr lang="zh-CN" altLang="en-US" dirty="0">
                <a:latin typeface="Arial" charset="0"/>
              </a:rPr>
              <a:t>能匹配最多字符的规则优先；</a:t>
            </a:r>
          </a:p>
          <a:p>
            <a:r>
              <a:rPr lang="zh-CN" altLang="en-US" dirty="0">
                <a:latin typeface="Arial" charset="0"/>
              </a:rPr>
              <a:t>若各规则匹配的字符数目相同，先给出的规则优先。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zh-CN" altLang="en-US" sz="2000" b="1" dirty="0">
                <a:latin typeface="Arial" charset="0"/>
              </a:rPr>
              <a:t>例如，给定规则如下</a:t>
            </a:r>
            <a:r>
              <a:rPr lang="zh-CN" altLang="zh-CN" sz="2000" b="1" dirty="0">
                <a:latin typeface="Arial" charset="0"/>
              </a:rPr>
              <a:t>：</a:t>
            </a:r>
            <a:endParaRPr lang="zh-CN" altLang="zh-CN" sz="2000" b="1" dirty="0">
              <a:solidFill>
                <a:schemeClr val="accent2"/>
              </a:solidFill>
              <a:latin typeface="Arial" charset="0"/>
            </a:endParaRP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void		{return </a:t>
            </a:r>
            <a:r>
              <a:rPr lang="en-US" altLang="zh-CN" sz="2000" b="1" dirty="0" err="1">
                <a:solidFill>
                  <a:schemeClr val="accent2"/>
                </a:solidFill>
                <a:latin typeface="Arial" charset="0"/>
              </a:rPr>
              <a:t>T_Void</a:t>
            </a: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;}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[A-</a:t>
            </a:r>
            <a:r>
              <a:rPr lang="en-US" altLang="zh-CN" sz="2000" b="1" dirty="0" err="1">
                <a:solidFill>
                  <a:schemeClr val="accent2"/>
                </a:solidFill>
                <a:latin typeface="Arial" charset="0"/>
              </a:rPr>
              <a:t>Za</a:t>
            </a: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-z]+	           {return </a:t>
            </a:r>
            <a:r>
              <a:rPr lang="en-US" altLang="zh-CN" sz="2000" b="1" dirty="0" err="1">
                <a:solidFill>
                  <a:schemeClr val="accent2"/>
                </a:solidFill>
                <a:latin typeface="Arial" charset="0"/>
              </a:rPr>
              <a:t>T_Identifier</a:t>
            </a: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;}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“void”</a:t>
            </a:r>
            <a:r>
              <a:rPr lang="zh-CN" altLang="en-US" sz="2000" b="1" dirty="0">
                <a:latin typeface="Arial" charset="0"/>
              </a:rPr>
              <a:t>将被识别为</a:t>
            </a:r>
            <a:r>
              <a:rPr lang="en-US" altLang="zh-CN" sz="2000" b="1" dirty="0" err="1">
                <a:solidFill>
                  <a:schemeClr val="accent2"/>
                </a:solidFill>
                <a:latin typeface="Arial" charset="0"/>
              </a:rPr>
              <a:t>T_Void</a:t>
            </a:r>
            <a:r>
              <a:rPr lang="zh-CN" altLang="en-US" sz="2000" b="1" dirty="0">
                <a:latin typeface="Arial" charset="0"/>
              </a:rPr>
              <a:t>，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zh-CN" altLang="en-US" sz="2000" b="1" dirty="0">
                <a:solidFill>
                  <a:schemeClr val="accent2"/>
                </a:solidFill>
                <a:latin typeface="Arial" charset="0"/>
              </a:rPr>
              <a:t>“</a:t>
            </a:r>
            <a:r>
              <a:rPr lang="en-US" altLang="en-US" sz="2000" b="1" dirty="0" err="1">
                <a:solidFill>
                  <a:schemeClr val="accent2"/>
                </a:solidFill>
                <a:latin typeface="Arial" charset="0"/>
              </a:rPr>
              <a:t>voida</a:t>
            </a:r>
            <a:r>
              <a:rPr lang="en-US" altLang="zh-CN" sz="2000" b="1" dirty="0">
                <a:solidFill>
                  <a:schemeClr val="accent2"/>
                </a:solidFill>
                <a:latin typeface="Arial" charset="0"/>
              </a:rPr>
              <a:t>”</a:t>
            </a:r>
            <a:r>
              <a:rPr lang="zh-CN" altLang="en-US" sz="2000" b="1" dirty="0">
                <a:latin typeface="Arial" charset="0"/>
              </a:rPr>
              <a:t>将被识别为</a:t>
            </a:r>
            <a:r>
              <a:rPr lang="en-US" altLang="en-US" sz="2000" b="1" dirty="0" err="1">
                <a:solidFill>
                  <a:schemeClr val="accent2"/>
                </a:solidFill>
                <a:latin typeface="Arial" charset="0"/>
              </a:rPr>
              <a:t>T_Identifier</a:t>
            </a:r>
            <a:r>
              <a:rPr lang="zh-CN" altLang="en-US" sz="2000" dirty="0">
                <a:latin typeface="Arial" charset="0"/>
              </a:rPr>
              <a:t>。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2BD50-AE75-4759-937C-FB348B9B424C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独立完成，提交</a:t>
            </a: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程序源代码（有注释，易读）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文档：</a:t>
            </a:r>
            <a:r>
              <a:rPr lang="zh-CN" altLang="en-US" sz="1800" dirty="0">
                <a:solidFill>
                  <a:schemeClr val="tx1"/>
                </a:solidFill>
              </a:rPr>
              <a:t>编译器的设计说明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1600" dirty="0"/>
              <a:t>词法，语法，语义三个实验，</a:t>
            </a:r>
            <a:r>
              <a:rPr lang="zh-CN" altLang="en-US" sz="1600" dirty="0">
                <a:solidFill>
                  <a:schemeClr val="tx1"/>
                </a:solidFill>
              </a:rPr>
              <a:t>每个实验提交一份实验报告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最后一次实验整合为整个编译器的设计说明文档</a:t>
            </a: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按时提交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迟交影响成绩</a:t>
            </a:r>
          </a:p>
          <a:p>
            <a:pPr>
              <a:lnSpc>
                <a:spcPct val="90000"/>
              </a:lnSpc>
            </a:pPr>
            <a:r>
              <a:rPr lang="zh-CN" altLang="en-US" sz="2400" dirty="0">
                <a:solidFill>
                  <a:schemeClr val="tx1"/>
                </a:solidFill>
              </a:rPr>
              <a:t>鼓励语法扩展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C83E0-9554-4BD2-BC58-38E5167E3B42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实验环境与成绩评定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成绩评定</a:t>
            </a:r>
          </a:p>
          <a:p>
            <a:pPr lvl="1"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程序：</a:t>
            </a:r>
            <a:r>
              <a:rPr lang="en-US" altLang="zh-CN" sz="2000" dirty="0">
                <a:solidFill>
                  <a:schemeClr val="tx1"/>
                </a:solidFill>
              </a:rPr>
              <a:t>70%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文档：</a:t>
            </a:r>
            <a:r>
              <a:rPr lang="en-US" altLang="zh-CN" sz="2000" dirty="0">
                <a:solidFill>
                  <a:schemeClr val="tx1"/>
                </a:solidFill>
              </a:rPr>
              <a:t>30%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just"/>
            <a:r>
              <a:rPr lang="zh-CN" altLang="en-US" sz="2400" dirty="0">
                <a:solidFill>
                  <a:schemeClr val="tx1"/>
                </a:solidFill>
              </a:rPr>
              <a:t>实验分成三部分：</a:t>
            </a:r>
          </a:p>
          <a:p>
            <a:pPr lvl="1" algn="just"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词法分析</a:t>
            </a:r>
          </a:p>
          <a:p>
            <a:pPr lvl="1" algn="just"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语法分析</a:t>
            </a:r>
          </a:p>
          <a:p>
            <a:pPr lvl="1" algn="just">
              <a:buFontTx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语义分析和目标代码生成</a:t>
            </a:r>
          </a:p>
          <a:p>
            <a:r>
              <a:rPr lang="zh-CN" altLang="en-US" sz="2400" dirty="0">
                <a:solidFill>
                  <a:schemeClr val="tx1"/>
                </a:solidFill>
              </a:rPr>
              <a:t>实验环境</a:t>
            </a:r>
          </a:p>
          <a:p>
            <a:pPr lvl="1"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Windows</a:t>
            </a:r>
          </a:p>
          <a:p>
            <a:pPr lvl="1">
              <a:buFontTx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zh-CN" altLang="en-US" sz="2000" dirty="0">
                <a:solidFill>
                  <a:schemeClr val="tx1"/>
                </a:solidFill>
              </a:rPr>
              <a:t>＋＋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DE9AA-A021-4843-A44F-6040EEB69426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编译程序的实验流程</a:t>
            </a:r>
            <a:endParaRPr lang="zh-CN" altLang="en-US" sz="7200" dirty="0"/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798BC-A6F6-4887-AAB1-E93813A992B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124" name="Text Box 4"/>
          <p:cNvSpPr txBox="1">
            <a:spLocks noChangeAspect="1" noChangeArrowheads="1"/>
          </p:cNvSpPr>
          <p:nvPr/>
        </p:nvSpPr>
        <p:spPr bwMode="auto">
          <a:xfrm>
            <a:off x="1652588" y="2091260"/>
            <a:ext cx="1607964" cy="473075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/>
              <a:t>自定义语言源程序</a:t>
            </a:r>
            <a:endParaRPr lang="zh-CN" altLang="en-US" sz="1400" dirty="0"/>
          </a:p>
        </p:txBody>
      </p:sp>
      <p:sp>
        <p:nvSpPr>
          <p:cNvPr id="5127" name="Text Box 7"/>
          <p:cNvSpPr txBox="1">
            <a:spLocks noChangeAspect="1" noChangeArrowheads="1"/>
          </p:cNvSpPr>
          <p:nvPr/>
        </p:nvSpPr>
        <p:spPr bwMode="auto">
          <a:xfrm>
            <a:off x="1786748" y="2996916"/>
            <a:ext cx="14366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/>
              <a:t>词法分析</a:t>
            </a:r>
            <a:r>
              <a:rPr lang="zh-CN" altLang="en-US" sz="1400" b="1" dirty="0">
                <a:latin typeface="Arial" charset="0"/>
              </a:rPr>
              <a:t>器</a:t>
            </a:r>
            <a:endParaRPr lang="zh-CN" altLang="en-US" sz="1400" b="1" dirty="0"/>
          </a:p>
          <a:p>
            <a:pPr algn="l" eaLnBrk="0" hangingPunct="0"/>
            <a:endParaRPr lang="en-US" altLang="zh-CN" sz="1400" b="1" dirty="0"/>
          </a:p>
        </p:txBody>
      </p:sp>
      <p:sp>
        <p:nvSpPr>
          <p:cNvPr id="5128" name="Text Box 8"/>
          <p:cNvSpPr txBox="1">
            <a:spLocks noChangeAspect="1" noChangeArrowheads="1"/>
          </p:cNvSpPr>
          <p:nvPr/>
        </p:nvSpPr>
        <p:spPr bwMode="auto">
          <a:xfrm>
            <a:off x="1331640" y="4329322"/>
            <a:ext cx="28194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/>
              <a:t>语义分析和中间代码生成</a:t>
            </a:r>
            <a:endParaRPr lang="zh-CN" altLang="en-US" sz="1400" dirty="0"/>
          </a:p>
        </p:txBody>
      </p:sp>
      <p:sp>
        <p:nvSpPr>
          <p:cNvPr id="5129" name="Text Box 9"/>
          <p:cNvSpPr txBox="1">
            <a:spLocks noChangeAspect="1" noChangeArrowheads="1"/>
          </p:cNvSpPr>
          <p:nvPr/>
        </p:nvSpPr>
        <p:spPr bwMode="auto">
          <a:xfrm>
            <a:off x="1747665" y="3683887"/>
            <a:ext cx="1512887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/>
              <a:t>语法分析</a:t>
            </a:r>
            <a:r>
              <a:rPr lang="zh-CN" altLang="en-US" sz="1400" b="1" dirty="0">
                <a:latin typeface="Arial" charset="0"/>
              </a:rPr>
              <a:t>器</a:t>
            </a:r>
            <a:endParaRPr lang="zh-CN" altLang="en-US" sz="1400" dirty="0"/>
          </a:p>
          <a:p>
            <a:pPr algn="l" eaLnBrk="0" hangingPunct="0"/>
            <a:endParaRPr lang="en-US" altLang="zh-CN" sz="1400" dirty="0"/>
          </a:p>
        </p:txBody>
      </p:sp>
      <p:sp>
        <p:nvSpPr>
          <p:cNvPr id="5136" name="AutoShape 16"/>
          <p:cNvSpPr>
            <a:spLocks noChangeAspect="1" noChangeArrowheads="1"/>
          </p:cNvSpPr>
          <p:nvPr/>
        </p:nvSpPr>
        <p:spPr bwMode="auto">
          <a:xfrm>
            <a:off x="2311400" y="2540000"/>
            <a:ext cx="115888" cy="469900"/>
          </a:xfrm>
          <a:prstGeom prst="downArrow">
            <a:avLst>
              <a:gd name="adj1" fmla="val 50000"/>
              <a:gd name="adj2" fmla="val 1013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zh-CN" altLang="en-US"/>
          </a:p>
        </p:txBody>
      </p:sp>
      <p:sp>
        <p:nvSpPr>
          <p:cNvPr id="5137" name="AutoShape 17"/>
          <p:cNvSpPr>
            <a:spLocks noChangeAspect="1" noChangeArrowheads="1"/>
          </p:cNvSpPr>
          <p:nvPr/>
        </p:nvSpPr>
        <p:spPr bwMode="auto">
          <a:xfrm>
            <a:off x="2311400" y="4556125"/>
            <a:ext cx="115888" cy="469900"/>
          </a:xfrm>
          <a:prstGeom prst="downArrow">
            <a:avLst>
              <a:gd name="adj1" fmla="val 50000"/>
              <a:gd name="adj2" fmla="val 1013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zh-CN" altLang="en-US"/>
          </a:p>
        </p:txBody>
      </p:sp>
      <p:sp>
        <p:nvSpPr>
          <p:cNvPr id="5138" name="AutoShape 18"/>
          <p:cNvSpPr>
            <a:spLocks noChangeAspect="1" noChangeArrowheads="1"/>
          </p:cNvSpPr>
          <p:nvPr/>
        </p:nvSpPr>
        <p:spPr bwMode="auto">
          <a:xfrm>
            <a:off x="2311400" y="3925888"/>
            <a:ext cx="115888" cy="469900"/>
          </a:xfrm>
          <a:prstGeom prst="downArrow">
            <a:avLst>
              <a:gd name="adj1" fmla="val 50000"/>
              <a:gd name="adj2" fmla="val 1013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zh-CN" altLang="en-US"/>
          </a:p>
        </p:txBody>
      </p:sp>
      <p:sp>
        <p:nvSpPr>
          <p:cNvPr id="5139" name="AutoShape 19"/>
          <p:cNvSpPr>
            <a:spLocks noChangeAspect="1" noChangeArrowheads="1"/>
          </p:cNvSpPr>
          <p:nvPr/>
        </p:nvSpPr>
        <p:spPr bwMode="auto">
          <a:xfrm>
            <a:off x="2311400" y="3232150"/>
            <a:ext cx="115888" cy="469900"/>
          </a:xfrm>
          <a:prstGeom prst="downArrow">
            <a:avLst>
              <a:gd name="adj1" fmla="val 50000"/>
              <a:gd name="adj2" fmla="val 101369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eaVert"/>
          <a:lstStyle/>
          <a:p>
            <a:endParaRPr lang="zh-CN" altLang="en-US"/>
          </a:p>
        </p:txBody>
      </p:sp>
      <p:sp>
        <p:nvSpPr>
          <p:cNvPr id="5140" name="Text Box 20"/>
          <p:cNvSpPr txBox="1">
            <a:spLocks noChangeAspect="1" noChangeArrowheads="1"/>
          </p:cNvSpPr>
          <p:nvPr/>
        </p:nvSpPr>
        <p:spPr bwMode="auto">
          <a:xfrm>
            <a:off x="1652588" y="5054810"/>
            <a:ext cx="1613618" cy="473075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1400" b="1" dirty="0"/>
              <a:t>（类）汇编代码</a:t>
            </a:r>
            <a:endParaRPr lang="zh-CN" altLang="en-US" sz="1400" dirty="0"/>
          </a:p>
        </p:txBody>
      </p:sp>
      <p:sp>
        <p:nvSpPr>
          <p:cNvPr id="5168" name="Line 48"/>
          <p:cNvSpPr>
            <a:spLocks noChangeShapeType="1"/>
          </p:cNvSpPr>
          <p:nvPr/>
        </p:nvSpPr>
        <p:spPr bwMode="auto">
          <a:xfrm>
            <a:off x="5360988" y="3235325"/>
            <a:ext cx="22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69" name="Line 49"/>
          <p:cNvSpPr>
            <a:spLocks noChangeShapeType="1"/>
          </p:cNvSpPr>
          <p:nvPr/>
        </p:nvSpPr>
        <p:spPr bwMode="auto">
          <a:xfrm>
            <a:off x="5360988" y="3235325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0" name="Line 50"/>
          <p:cNvSpPr>
            <a:spLocks noChangeShapeType="1"/>
          </p:cNvSpPr>
          <p:nvPr/>
        </p:nvSpPr>
        <p:spPr bwMode="auto">
          <a:xfrm>
            <a:off x="7596188" y="3235325"/>
            <a:ext cx="0" cy="601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1" name="Line 51"/>
          <p:cNvSpPr>
            <a:spLocks noChangeShapeType="1"/>
          </p:cNvSpPr>
          <p:nvPr/>
        </p:nvSpPr>
        <p:spPr bwMode="auto">
          <a:xfrm flipH="1">
            <a:off x="5360988" y="3836988"/>
            <a:ext cx="744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2" name="Line 52"/>
          <p:cNvSpPr>
            <a:spLocks noChangeShapeType="1"/>
          </p:cNvSpPr>
          <p:nvPr/>
        </p:nvSpPr>
        <p:spPr bwMode="auto">
          <a:xfrm flipH="1">
            <a:off x="6851650" y="3836988"/>
            <a:ext cx="744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3" name="Line 53"/>
          <p:cNvSpPr>
            <a:spLocks noChangeShapeType="1"/>
          </p:cNvSpPr>
          <p:nvPr/>
        </p:nvSpPr>
        <p:spPr bwMode="auto">
          <a:xfrm>
            <a:off x="6105525" y="3836988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4" name="Line 54"/>
          <p:cNvSpPr>
            <a:spLocks noChangeShapeType="1"/>
          </p:cNvSpPr>
          <p:nvPr/>
        </p:nvSpPr>
        <p:spPr bwMode="auto">
          <a:xfrm>
            <a:off x="6851650" y="3836988"/>
            <a:ext cx="0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5" name="Line 55"/>
          <p:cNvSpPr>
            <a:spLocks noChangeShapeType="1"/>
          </p:cNvSpPr>
          <p:nvPr/>
        </p:nvSpPr>
        <p:spPr bwMode="auto">
          <a:xfrm flipH="1">
            <a:off x="6105525" y="4437063"/>
            <a:ext cx="74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176" name="Text Box 56"/>
          <p:cNvSpPr txBox="1">
            <a:spLocks noChangeArrowheads="1"/>
          </p:cNvSpPr>
          <p:nvPr/>
        </p:nvSpPr>
        <p:spPr bwMode="auto">
          <a:xfrm>
            <a:off x="5336467" y="3406973"/>
            <a:ext cx="117474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400" b="1" dirty="0">
                <a:latin typeface="Comic Sans MS" pitchFamily="66" charset="0"/>
              </a:rPr>
              <a:t>自定义语言</a:t>
            </a:r>
            <a:endParaRPr kumimoji="0" lang="en-US" altLang="zh-CN" sz="1400" b="1" dirty="0">
              <a:latin typeface="Comic Sans MS" pitchFamily="66" charset="0"/>
            </a:endParaRPr>
          </a:p>
        </p:txBody>
      </p:sp>
      <p:sp>
        <p:nvSpPr>
          <p:cNvPr id="5177" name="Text Box 57"/>
          <p:cNvSpPr txBox="1">
            <a:spLocks noChangeArrowheads="1"/>
          </p:cNvSpPr>
          <p:nvPr/>
        </p:nvSpPr>
        <p:spPr bwMode="auto">
          <a:xfrm>
            <a:off x="6508125" y="3409531"/>
            <a:ext cx="115640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1400" b="1" dirty="0">
                <a:latin typeface="Comic Sans MS" pitchFamily="66" charset="0"/>
              </a:rPr>
              <a:t>（类）汇编</a:t>
            </a:r>
          </a:p>
        </p:txBody>
      </p:sp>
      <p:sp>
        <p:nvSpPr>
          <p:cNvPr id="5178" name="Text Box 58"/>
          <p:cNvSpPr txBox="1">
            <a:spLocks noChangeArrowheads="1"/>
          </p:cNvSpPr>
          <p:nvPr/>
        </p:nvSpPr>
        <p:spPr bwMode="auto">
          <a:xfrm>
            <a:off x="6294471" y="3976688"/>
            <a:ext cx="427308" cy="368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>
                <a:latin typeface="Comic Sans MS" pitchFamily="66" charset="0"/>
              </a:rPr>
              <a:t>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楷体_GB2312" pitchFamily="49" charset="-122"/>
              </a:rPr>
              <a:t>PL/0 </a:t>
            </a:r>
            <a:r>
              <a:rPr lang="zh-CN" altLang="en-US">
                <a:latin typeface="Arial" charset="0"/>
                <a:ea typeface="楷体_GB2312" pitchFamily="49" charset="-122"/>
              </a:rPr>
              <a:t>语言简介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56384" y="1900453"/>
            <a:ext cx="8042276" cy="4343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PL/0</a:t>
            </a:r>
            <a:r>
              <a:rPr lang="zh-CN" altLang="en-US" dirty="0">
                <a:solidFill>
                  <a:schemeClr val="tx1"/>
                </a:solidFill>
              </a:rPr>
              <a:t>语言是</a:t>
            </a:r>
            <a:r>
              <a:rPr lang="en-US" altLang="zh-CN" dirty="0">
                <a:solidFill>
                  <a:schemeClr val="tx1"/>
                </a:solidFill>
              </a:rPr>
              <a:t>Pascal</a:t>
            </a:r>
            <a:r>
              <a:rPr lang="zh-CN" altLang="en-US" dirty="0">
                <a:solidFill>
                  <a:schemeClr val="tx1"/>
                </a:solidFill>
              </a:rPr>
              <a:t>语言的子集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数据类型只有整型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标识符的有效长度是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，以字母开始的字母数字串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数最多为</a:t>
            </a:r>
            <a:r>
              <a:rPr lang="en-US" altLang="zh-CN" sz="1800" dirty="0">
                <a:solidFill>
                  <a:schemeClr val="tx1"/>
                </a:solidFill>
              </a:rPr>
              <a:t>14</a:t>
            </a:r>
            <a:r>
              <a:rPr lang="zh-CN" altLang="en-US" sz="1800" dirty="0">
                <a:solidFill>
                  <a:schemeClr val="tx1"/>
                </a:solidFill>
              </a:rPr>
              <a:t>位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过程无参，可嵌套（最多三层），可递归调用</a:t>
            </a:r>
          </a:p>
          <a:p>
            <a:pPr lvl="1">
              <a:lnSpc>
                <a:spcPct val="15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变量的作用域同</a:t>
            </a:r>
            <a:r>
              <a:rPr lang="en-US" altLang="zh-CN" sz="1800" dirty="0">
                <a:solidFill>
                  <a:schemeClr val="tx1"/>
                </a:solidFill>
              </a:rPr>
              <a:t>PASCAL</a:t>
            </a:r>
            <a:r>
              <a:rPr lang="zh-CN" altLang="en-US" sz="1800" dirty="0">
                <a:solidFill>
                  <a:schemeClr val="tx1"/>
                </a:solidFill>
              </a:rPr>
              <a:t>，常量为全局的</a:t>
            </a:r>
          </a:p>
          <a:p>
            <a:pPr lvl="2">
              <a:lnSpc>
                <a:spcPct val="150000"/>
              </a:lnSpc>
            </a:pPr>
            <a:endParaRPr lang="en-US" altLang="zh-CN" sz="1800" dirty="0">
              <a:ea typeface="楷体_GB2312" pitchFamily="49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ECC5-ABEC-4106-8165-57417DED8708}" type="slidenum">
              <a:rPr lang="en-US" altLang="zh-CN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  <a:ea typeface="楷体_GB2312" pitchFamily="49" charset="-122"/>
              </a:rPr>
              <a:t>PL/0 </a:t>
            </a:r>
            <a:r>
              <a:rPr lang="zh-CN" altLang="en-US">
                <a:latin typeface="Arial" charset="0"/>
                <a:ea typeface="楷体_GB2312" pitchFamily="49" charset="-122"/>
              </a:rPr>
              <a:t>语言简介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700808"/>
            <a:ext cx="7776864" cy="4824536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语句类型：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赋值语句，</a:t>
            </a:r>
            <a:r>
              <a:rPr lang="en-US" altLang="zh-CN" dirty="0">
                <a:solidFill>
                  <a:schemeClr val="tx1"/>
                </a:solidFill>
              </a:rPr>
              <a:t>if...then..., while...do..., read, write, call, </a:t>
            </a:r>
            <a:r>
              <a:rPr lang="zh-CN" altLang="en-US" dirty="0">
                <a:solidFill>
                  <a:schemeClr val="tx1"/>
                </a:solidFill>
              </a:rPr>
              <a:t>复合语句</a:t>
            </a:r>
            <a:r>
              <a:rPr lang="en-US" altLang="zh-CN" dirty="0">
                <a:solidFill>
                  <a:schemeClr val="tx1"/>
                </a:solidFill>
              </a:rPr>
              <a:t>begin... end</a:t>
            </a:r>
            <a:r>
              <a:rPr lang="zh-CN" altLang="en-US" dirty="0">
                <a:solidFill>
                  <a:schemeClr val="tx1"/>
                </a:solidFill>
              </a:rPr>
              <a:t>， 说明语句： </a:t>
            </a:r>
            <a:r>
              <a:rPr lang="en-US" altLang="zh-CN" dirty="0">
                <a:solidFill>
                  <a:schemeClr val="tx1"/>
                </a:solidFill>
              </a:rPr>
              <a:t>const..., var..., procedure…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13</a:t>
            </a:r>
            <a:r>
              <a:rPr lang="zh-CN" altLang="en-US" dirty="0">
                <a:solidFill>
                  <a:schemeClr val="tx1"/>
                </a:solidFill>
              </a:rPr>
              <a:t>个保留字：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if, then, while, do, read, write, call, begin, end, </a:t>
            </a:r>
            <a:r>
              <a:rPr lang="en-US" altLang="zh-CN" dirty="0" err="1">
                <a:solidFill>
                  <a:schemeClr val="tx1"/>
                </a:solidFill>
              </a:rPr>
              <a:t>const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dirty="0" err="1">
                <a:solidFill>
                  <a:schemeClr val="tx1"/>
                </a:solidFill>
              </a:rPr>
              <a:t>var</a:t>
            </a:r>
            <a:r>
              <a:rPr lang="en-US" altLang="zh-CN" dirty="0">
                <a:solidFill>
                  <a:schemeClr val="tx1"/>
                </a:solidFill>
              </a:rPr>
              <a:t>, procedure, odd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扩展（三必选一）</a:t>
            </a:r>
            <a:r>
              <a:rPr lang="en-US" altLang="en-US" dirty="0">
                <a:solidFill>
                  <a:schemeClr val="tx1"/>
                </a:solidFill>
                <a:sym typeface="Wingdings"/>
              </a:rPr>
              <a:t>：</a:t>
            </a:r>
            <a:r>
              <a:rPr lang="en-US" altLang="en-US" sz="2000" dirty="0">
                <a:solidFill>
                  <a:schemeClr val="tx1"/>
                </a:solidFill>
                <a:sym typeface="Wingdings"/>
              </a:rPr>
              <a:t>（学号尾号模三取余）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余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For</a:t>
            </a:r>
            <a:r>
              <a:rPr lang="zh-CN" altLang="en-US" dirty="0">
                <a:solidFill>
                  <a:schemeClr val="tx1"/>
                </a:solidFill>
              </a:rPr>
              <a:t>循环语句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余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：整形数组类型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余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Case</a:t>
            </a:r>
            <a:r>
              <a:rPr lang="zh-CN" altLang="en-US" dirty="0">
                <a:solidFill>
                  <a:schemeClr val="tx1"/>
                </a:solidFill>
              </a:rPr>
              <a:t>语句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25402-A448-4357-930F-AB774264314C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PL0</a:t>
            </a:r>
            <a:r>
              <a:rPr lang="zh-CN" altLang="en-US" dirty="0">
                <a:latin typeface="宋体" pitchFamily="2" charset="-122"/>
              </a:rPr>
              <a:t>语言的</a:t>
            </a:r>
            <a:r>
              <a:rPr lang="zh-CN" altLang="en-US" dirty="0"/>
              <a:t>文法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EBNF</a:t>
            </a:r>
            <a:r>
              <a:rPr lang="zh-CN" altLang="en-US" sz="2400" dirty="0">
                <a:solidFill>
                  <a:schemeClr val="tx1"/>
                </a:solidFill>
              </a:rPr>
              <a:t>范式</a:t>
            </a:r>
            <a:r>
              <a:rPr lang="en-US" altLang="zh-CN" sz="2400" dirty="0">
                <a:solidFill>
                  <a:schemeClr val="tx1"/>
                </a:solidFill>
              </a:rPr>
              <a:t>:</a:t>
            </a:r>
            <a:r>
              <a:rPr lang="zh-CN" altLang="en-US" sz="2400" dirty="0">
                <a:solidFill>
                  <a:schemeClr val="tx1"/>
                </a:solidFill>
              </a:rPr>
              <a:t>可说明哪些符号序列是对于某给定语言在语法上有效的程序。</a:t>
            </a:r>
          </a:p>
          <a:p>
            <a:pPr algn="just"/>
            <a:endParaRPr lang="zh-CN" altLang="en-US" sz="2400" dirty="0">
              <a:solidFill>
                <a:schemeClr val="tx1"/>
              </a:solidFill>
            </a:endParaRPr>
          </a:p>
          <a:p>
            <a:pPr algn="just"/>
            <a:r>
              <a:rPr lang="en-US" altLang="zh-CN" sz="2400" dirty="0">
                <a:solidFill>
                  <a:schemeClr val="tx1"/>
                </a:solidFill>
              </a:rPr>
              <a:t>EBNF</a:t>
            </a:r>
            <a:r>
              <a:rPr lang="zh-CN" altLang="en-US" sz="2400" dirty="0">
                <a:solidFill>
                  <a:schemeClr val="tx1"/>
                </a:solidFill>
              </a:rPr>
              <a:t>范式的符号说明</a:t>
            </a:r>
          </a:p>
          <a:p>
            <a:pPr lvl="1" algn="just"/>
            <a:r>
              <a:rPr lang="en-US" altLang="zh-CN" sz="2000" dirty="0">
                <a:solidFill>
                  <a:schemeClr val="tx1"/>
                </a:solidFill>
              </a:rPr>
              <a:t>&lt; &gt;</a:t>
            </a:r>
            <a:r>
              <a:rPr lang="zh-CN" altLang="en-US" sz="2000" dirty="0">
                <a:solidFill>
                  <a:schemeClr val="tx1"/>
                </a:solidFill>
              </a:rPr>
              <a:t>：语法构造成分，为非终结符</a:t>
            </a:r>
          </a:p>
          <a:p>
            <a:pPr lvl="1" algn="just"/>
            <a:r>
              <a:rPr lang="en-US" altLang="zh-CN" sz="2000" dirty="0">
                <a:solidFill>
                  <a:schemeClr val="tx1"/>
                </a:solidFill>
              </a:rPr>
              <a:t>::= </a:t>
            </a:r>
            <a:r>
              <a:rPr lang="zh-CN" altLang="en-US" sz="2000" dirty="0">
                <a:solidFill>
                  <a:schemeClr val="tx1"/>
                </a:solidFill>
              </a:rPr>
              <a:t>：该符号的左部由右部定义，读作“定义为”</a:t>
            </a:r>
          </a:p>
          <a:p>
            <a:pPr lvl="1" algn="just"/>
            <a:r>
              <a:rPr lang="en-US" altLang="zh-CN" sz="2000" dirty="0">
                <a:solidFill>
                  <a:schemeClr val="tx1"/>
                </a:solidFill>
              </a:rPr>
              <a:t>| </a:t>
            </a:r>
            <a:r>
              <a:rPr lang="zh-CN" altLang="en-US" sz="2000" dirty="0">
                <a:solidFill>
                  <a:schemeClr val="tx1"/>
                </a:solidFill>
              </a:rPr>
              <a:t>：或</a:t>
            </a:r>
          </a:p>
          <a:p>
            <a:pPr lvl="1" algn="just"/>
            <a:r>
              <a:rPr lang="en-US" altLang="zh-CN" sz="2000" dirty="0">
                <a:solidFill>
                  <a:schemeClr val="tx1"/>
                </a:solidFill>
              </a:rPr>
              <a:t>{ }</a:t>
            </a:r>
            <a:r>
              <a:rPr lang="zh-CN" altLang="en-US" sz="2000" dirty="0">
                <a:solidFill>
                  <a:schemeClr val="tx1"/>
                </a:solidFill>
              </a:rPr>
              <a:t>：括号内的语法成分可重复</a:t>
            </a:r>
          </a:p>
          <a:p>
            <a:pPr lvl="1" algn="just"/>
            <a:r>
              <a:rPr lang="en-US" altLang="zh-CN" sz="2000" dirty="0">
                <a:solidFill>
                  <a:schemeClr val="tx1"/>
                </a:solidFill>
              </a:rPr>
              <a:t>[ ]</a:t>
            </a:r>
            <a:r>
              <a:rPr lang="zh-CN" altLang="en-US" sz="2000" dirty="0">
                <a:solidFill>
                  <a:schemeClr val="tx1"/>
                </a:solidFill>
              </a:rPr>
              <a:t>：括号内成分为任选项</a:t>
            </a:r>
          </a:p>
          <a:p>
            <a:pPr lvl="1" algn="just"/>
            <a:r>
              <a:rPr lang="en-US" altLang="zh-CN" sz="2000" dirty="0">
                <a:solidFill>
                  <a:schemeClr val="tx1"/>
                </a:solidFill>
              </a:rPr>
              <a:t>( )</a:t>
            </a:r>
            <a:r>
              <a:rPr lang="zh-CN" altLang="en-US" sz="2000" dirty="0">
                <a:solidFill>
                  <a:schemeClr val="tx1"/>
                </a:solidFill>
              </a:rPr>
              <a:t>：圆括号内成分优先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AB6E3-CC2E-4334-B403-35141261396F}" type="slidenum">
              <a:rPr lang="en-US" altLang="zh-CN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编译2021">
  <a:themeElements>
    <a:clrScheme name="微风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微风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微风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编译2021" id="{2D13EBC5-B6EA-4092-958A-AECCC3D2066B}" vid="{242345C2-D85D-4CAD-9127-5AC14DA0FA0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编译2021</Template>
  <TotalTime>3313</TotalTime>
  <Words>2793</Words>
  <Application>Microsoft Office PowerPoint</Application>
  <PresentationFormat>全屏显示(4:3)</PresentationFormat>
  <Paragraphs>324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Monotype Sorts</vt:lpstr>
      <vt:lpstr>华光粗圆_CNKI</vt:lpstr>
      <vt:lpstr>华文新魏</vt:lpstr>
      <vt:lpstr>宋体</vt:lpstr>
      <vt:lpstr>微软雅黑</vt:lpstr>
      <vt:lpstr>Arial</vt:lpstr>
      <vt:lpstr>Comic Sans MS</vt:lpstr>
      <vt:lpstr>News Gothic MT</vt:lpstr>
      <vt:lpstr>Times New Roman</vt:lpstr>
      <vt:lpstr>Wingdings 2</vt:lpstr>
      <vt:lpstr>编译2021</vt:lpstr>
      <vt:lpstr>编译原理实验</vt:lpstr>
      <vt:lpstr>内容</vt:lpstr>
      <vt:lpstr>实验设置</vt:lpstr>
      <vt:lpstr>实验要求</vt:lpstr>
      <vt:lpstr>实验环境与成绩评定</vt:lpstr>
      <vt:lpstr>编译程序的实验流程</vt:lpstr>
      <vt:lpstr>PL/0 语言简介</vt:lpstr>
      <vt:lpstr>PL/0 语言简介</vt:lpstr>
      <vt:lpstr>PL0语言的文法</vt:lpstr>
      <vt:lpstr>PL0语言的文法</vt:lpstr>
      <vt:lpstr>PL0语言的文法</vt:lpstr>
      <vt:lpstr>PL0语言的文法</vt:lpstr>
      <vt:lpstr>SysY的文法</vt:lpstr>
      <vt:lpstr>SysY的文法</vt:lpstr>
      <vt:lpstr>SysY的文法</vt:lpstr>
      <vt:lpstr>词法分析器实验</vt:lpstr>
      <vt:lpstr>词法分析器实验</vt:lpstr>
      <vt:lpstr>LEX概述</vt:lpstr>
      <vt:lpstr>LEX源程序的格式</vt:lpstr>
      <vt:lpstr>声明</vt:lpstr>
      <vt:lpstr>辅助定义</vt:lpstr>
      <vt:lpstr>识别规则</vt:lpstr>
      <vt:lpstr>识别规则之正则式</vt:lpstr>
      <vt:lpstr>正则式的写法（1）</vt:lpstr>
      <vt:lpstr>正则式的写法（2）</vt:lpstr>
      <vt:lpstr>书写正则式的注意事项</vt:lpstr>
      <vt:lpstr>正则式举例</vt:lpstr>
      <vt:lpstr>识别规则之动作</vt:lpstr>
      <vt:lpstr>书写动作的注意事项</vt:lpstr>
      <vt:lpstr>动作中用到的全局变量</vt:lpstr>
      <vt:lpstr>LEX源程序举例</vt:lpstr>
      <vt:lpstr>识别规则的二义性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编译方法实验</dc:title>
  <dc:creator>dell</dc:creator>
  <cp:lastModifiedBy>Wenping Chen</cp:lastModifiedBy>
  <cp:revision>72</cp:revision>
  <dcterms:created xsi:type="dcterms:W3CDTF">2004-03-03T07:36:26Z</dcterms:created>
  <dcterms:modified xsi:type="dcterms:W3CDTF">2025-03-10T16:04:21Z</dcterms:modified>
</cp:coreProperties>
</file>