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60" r:id="rId9"/>
    <p:sldId id="259" r:id="rId10"/>
    <p:sldId id="261" r:id="rId11"/>
    <p:sldId id="264" r:id="rId12"/>
    <p:sldId id="265" r:id="rId13"/>
    <p:sldId id="262" r:id="rId14"/>
    <p:sldId id="263" r:id="rId15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8520268" val="1068" rev64="64" revOS="4"/>
      <pr:smFileRevision xmlns:pr="smNativeData" xmlns="smNativeData" dt="1738520268" val="101"/>
      <pr:guideOptions xmlns:pr="smNativeData" xmlns="smNativeData" dt="1738520268" snapToGrid="1" snapToBorders="1" snapToGuides="1"/>
      <pr:pdfExportOpt xmlns:pr="smNativeData" xmlns="smNativeData" dt="1738520268" pagesRangeIndex="1" pagesSelectionIndex="0" qualityIndex="0" embedFonts="2" pdfaType="0" useJpegs="0" useSubsetFonts="1" useAlpha="1" relativeLinks="0" taggedPdf="1" pane="0" zoom="0" zoomContents="100" layout="0" includeDoc="0" viewFlags="0" openViewer="1" jpegQuality="90" flags="252" layoutIndex="0" exportSlideNames="1" name="N:\Education\2024 Otus ML\_Дипломный проект_\User cases при использовании моделей.pdf" map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3" d="100"/>
          <a:sy n="93" d="100"/>
        </p:scale>
        <p:origin x="382" y="734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Objects="1" showGuides="1">
      <p:cViewPr>
        <p:scale>
          <a:sx n="93" d="100"/>
          <a:sy n="93" d="100"/>
        </p:scale>
        <p:origin x="382" y="73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C49402-4CD2-9162-9C7C-BA37DA326AE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C4A58E-C0D2-9153-9C7C-3606EB326A6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C4CDB7-F9D2-913B-9C7C-0F6E83326A5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C4E80F-41D2-911E-9C7C-B74BA6326AE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C49ED9-97D2-9168-9C7C-613DD0326A3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C4D1FD-B3D2-9127-9C7C-45729F326A10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C4A445-0BD2-9152-9C7C-FD07EA326AA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C4B8B1-FFD2-914E-9C7C-091BF6326A5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C4949A-D4D2-9162-9C7C-2237DA326A7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C4D513-5DD2-9123-9C7C-AB769B326AF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C4CE96-D8D2-9138-9C7C-2E6D80326A7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C4B8F8-B6D2-914E-9C7C-401BF6326A1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C49C25-6BD2-916A-9C7C-9D3FD2326AC8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C4A83C-72D2-915E-9C7C-840BE6326AD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C4EE86-C8D2-9118-9C7C-3E4DA0326A6B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C4E076-38D2-9116-9C7C-CE43AE326A9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C4800E-40D2-9176-9C7C-B623CE326AE3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C4BCFF-B1D2-914A-9C7C-471FF2326A1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C4F442-0CD2-9102-9C7C-FA57BA326AA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C4D188-C6D2-9127-9C7C-30729F326A6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C4986E-20D2-916E-9C7C-D63BD6326A8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C4D811-5FD2-912E-9C7C-A97B96326AFC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FC4B4B7-F9D2-9142-9C7C-0F17FA326A5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FC4B6D2-9CD2-9140-9C7C-6A15F8326A3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User cases при использовании моделей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Для разработки моделей была выбрана “категория” акций: компании, которые вкладываются в технологии ИИ и/или генетические. Был разбит набор данных на train/test субъективно.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t>Использование модели позволяет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 sz="2200" cap="none"/>
            </a:pPr>
            <a:r>
              <a:t>- расширить число акций в активе, потому что модель фильтрует акции беспристрастно и внимательно с высоким покрытием, исключается человеческий фактор;</a:t>
            </a:r>
          </a:p>
          <a:p>
            <a:pPr marL="0" indent="0">
              <a:buNone/>
              <a:defRPr sz="2200" cap="none"/>
            </a:pPr>
            <a:r>
              <a:t>- пользователь автоматически получит информацию о новых появляющихся на бирже компаниях, которые будут захвачены классификатором;</a:t>
            </a:r>
          </a:p>
          <a:p>
            <a:pPr marL="0" indent="0">
              <a:buNone/>
              <a:defRPr sz="2200" cap="none"/>
            </a:pPr>
            <a:r>
              <a:t>- исследовать рынок по выбранному категориальному критерию, потому что модель может «заметить» акции, на которые не обратил внимание человек (например, в случаях, когда неочевидно, что акция на самом деле подходит под критерии, а модель такие случаи может обнаружить) и привести к некоторым «открытиям»;</a:t>
            </a:r>
          </a:p>
          <a:p>
            <a:pPr marL="0" indent="0">
              <a:buNone/>
              <a:defRPr sz="2200" cap="none"/>
            </a:pPr>
            <a:r>
              <a:t>- также, модель экономит время при многократном/периодическом использовании inference, потому что человеку пришлось бы неоднократно просматривать и анализировать информацию по всем акциям, на такую работу ушло бы больше времени. </a:t>
            </a:r>
          </a:p>
          <a:p>
            <a:pPr marL="0" indent="0">
              <a:buNone/>
              <a:defRPr sz="22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t>1. Применение модели дало “открытие”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Qyrc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Пользователь не обратил внимание, но модель нашла (в данном случае компанию CIAN — неочевидно, но компания занимается разработками в ИИ области, скриншот из Интернет прилагается).</a:t>
            </a:r>
          </a:p>
          <a:p>
            <a:pPr marL="0" indent="0">
              <a:buNone/>
            </a:pP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zLaf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l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ADAABHGAAAdEUAAG4i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46525"/>
            <a:ext cx="10680700" cy="1650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2. Расширение активов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За счет высокого recall модель удачно включила в результаты акции соответствующих категории компаний, которых не было в тренировке: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GEMC ЕвроМедЦентр (скриншот прилагается: “ДНК” — генетика);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МФК Займер: очевидно, применяет ML/DL.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HHRU HeadHunter: очевидно, применяет ML/AI в работе.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zLaf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ADAAD0IAAAmCsAALAl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56860"/>
            <a:ext cx="6477000" cy="7696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Доля верных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Приблизительно оценим вручную долю верных ответов в inference модели:</a:t>
            </a:r>
          </a:p>
          <a:p>
            <a:pPr marL="0" indent="0">
              <a:buNone/>
            </a:pPr>
            <a:r>
              <a:t>в результатах inference выдал 23 объекта:</a:t>
            </a:r>
            <a:br/>
            <a:r>
              <a:t>4 явно неподходящих (авиакомпания, Русолово, аллюминий, Мостотрест);</a:t>
            </a:r>
          </a:p>
          <a:p>
            <a:pPr marL="0" indent="0">
              <a:buNone/>
            </a:pPr>
            <a:r>
              <a:t>4 под вопросом (непонятна принадлежность).</a:t>
            </a:r>
          </a:p>
          <a:p>
            <a:pPr marL="0" indent="0">
              <a:buNone/>
            </a:pPr>
            <a:r>
              <a:t>Получается грубо accuracy ≈ в пределах [0,65; 0,83].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Обновление модели (Модель 1Б)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После изучения полученных результатов набор помеченных данных train/test был дополнен (компанией CIAN). Поскольку размеченный набор данных очень маленький (особенно по положительному классу), то каждый объект имеет значение.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Доля верных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0iLT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Приблизительно оценим вручную долю верных ответов в inference модели Модель 1Б:</a:t>
            </a:r>
          </a:p>
          <a:p>
            <a:pPr marL="0" indent="0">
              <a:buNone/>
            </a:pPr>
            <a:r>
              <a:t>в результатах inference выдал 18 объектов:</a:t>
            </a:r>
            <a:br/>
            <a:r>
              <a:t>1 явно неподходящая (Мостотрест);</a:t>
            </a:r>
          </a:p>
          <a:p>
            <a:pPr marL="0" indent="0">
              <a:buNone/>
            </a:pPr>
            <a:r>
              <a:t>1 под вопросом (непонятна принадлежность).</a:t>
            </a:r>
          </a:p>
          <a:p>
            <a:pPr marL="0" indent="0">
              <a:buNone/>
            </a:pPr>
            <a:r>
              <a:t>Получается грубо accuracy ≈ в пределах [0,89; 0,94].</a:t>
            </a:r>
          </a:p>
          <a:p>
            <a:pPr marL="0" indent="0">
              <a:buNone/>
              <a:defRPr sz="2400" cap="none"/>
            </a:pPr>
            <a:r>
              <a:t>При этом из результатов не пропала ни одна компания, в которой есть высокая уверенность принадлежности к категории, исчезли некоторые компании “под вопросом” (мало информации, чтобы понять их принадлежность).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Модель catboost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Проверим альтернативную модель на основе градиентного бустинга (catboost).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Доля верных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Приблизительно оценим вручную долю верных ответов в inference модели catboost:</a:t>
            </a:r>
          </a:p>
          <a:p>
            <a:pPr marL="0" indent="0">
              <a:buNone/>
            </a:pPr>
            <a:r>
              <a:t>в результатах inference выдал 10 объектов.</a:t>
            </a:r>
          </a:p>
          <a:p>
            <a:pPr marL="0" indent="0">
              <a:buNone/>
            </a:pPr>
            <a:r>
              <a:t>Все объекты подходят.</a:t>
            </a:r>
          </a:p>
          <a:p>
            <a:pPr marL="0" indent="0">
              <a:buNone/>
            </a:pPr>
            <a:r>
              <a:t>Получается accuracy: 1.</a:t>
            </a:r>
          </a:p>
          <a:p>
            <a:pPr marL="0" indent="0">
              <a:buNone/>
              <a:defRPr sz="2400" cap="none"/>
            </a:pPr>
            <a:r>
              <a:t>Получается, что результаты более точные, чем при использовании Random Forest, но результатов меньше: Модель 1Б выдала, как минимум, 16 подходящих акций, а модель catboost только 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Сравнение и выводы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Laf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z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Результаты: “открытий” больше не стало, но субъективно улучшилась доля верных ответов, Модель 1Б стала более прицельной, а модель  catboost показала самую высокую точность (за счет снижения покрытия).</a:t>
            </a:r>
          </a:p>
          <a:p>
            <a:pPr marL="0" indent="0">
              <a:buNone/>
              <a:defRPr sz="2400" cap="none"/>
            </a:pPr>
            <a:r>
              <a:t>Практическое использование моделей в течение нек. времени показало, что 100 % качество не достигается (и пользователь может отметить единицы объектов для тренировки модели), но модель ML полезна. Можно сравнить с моделями распознавания пальцев или лиц: работает далеко не 100 %, но в работе помогает.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Antonio</cp:lastModifiedBy>
  <cp:revision>0</cp:revision>
  <dcterms:created xsi:type="dcterms:W3CDTF">2025-01-14T18:06:42Z</dcterms:created>
  <dcterms:modified xsi:type="dcterms:W3CDTF">2025-02-02T18:17:48Z</dcterms:modified>
</cp:coreProperties>
</file>