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60" r:id="rId8"/>
    <p:sldId id="258" r:id="rId9"/>
    <p:sldId id="262" r:id="rId10"/>
    <p:sldId id="259" r:id="rId11"/>
    <p:sldId id="261" r:id="rId12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38602854" val="1068" rev64="64" revOS="4"/>
      <pr:smFileRevision xmlns:pr="smNativeData" xmlns="smNativeData" dt="1738602854" val="101"/>
      <pr:guideOptions xmlns:pr="smNativeData" xmlns="smNativeData" dt="1738602854" snapToGrid="1" snapToBorders="1" snapToGuides="1"/>
      <pr:pdfExportOpt xmlns:pr="smNativeData" xmlns="smNativeData" dt="1738602854" pagesRangeIndex="1" pagesSelectionIndex="0" qualityIndex="0" embedFonts="2" pdfaType="0" useJpegs="0" useSubsetFonts="1" useAlpha="1" relativeLinks="0" taggedPdf="1" pane="0" zoom="0" zoomContents="100" layout="0" includeDoc="0" viewFlags="0" openViewer="1" jpegQuality="90" flags="252" layoutIndex="0" exportSlideNames="1" name=".pdf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93" d="100"/>
          <a:sy n="93" d="100"/>
        </p:scale>
        <p:origin x="382" y="734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0" d="100"/>
        <a:sy n="20" d="100"/>
      </p:scale>
      <p:origin x="0" y="0"/>
    </p:cViewPr>
  </p:sorterViewPr>
  <p:notesViewPr>
    <p:cSldViewPr snapToObjects="1" showGuides="1">
      <p:cViewPr>
        <p:scale>
          <a:sx n="93" d="100"/>
          <a:sy n="93" d="100"/>
        </p:scale>
        <p:origin x="382" y="734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EAAAAAAAAAMAAAABQAAAAAAAAAAAD//wAAAQAAAP//AAABAA==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GAAAAAAAAAMAAAABQAAAAAAAAAAAD//wAAAQAAAP//AAABAA==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EF0377-39D0-BAF5-9E57-CFA04D19689A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EF6307-49D0-BA95-9E57-BFC02D1968EA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49Ij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IAAAAAAAAAMAAAABQAAAAAAAAAAAD//wAAAQAAAP//AAABAA=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EF0298-D6D0-BAF4-9E57-20A14C196875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6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EF59DF-91D0-BAAF-9E57-67FA17196832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DYAALABAABARwAAsCUAABAAAAAmAAAACAAAAIMAAAAAAAAAMAAAABQAAAAAAAAAAAD//wAAAQAAAP//AAABAA==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AfNQAAsCUAABAAAAAmAAAACAAAAAMAAAAAAAAAMAAAABQAAAAAAAAAAAD//wAAAQAAAP//AAABAA==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EF3959-17D0-BACF-9E57-E19A771968B4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EF5FFE-B0D0-BAA9-9E57-46FC11196813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EF03AF-E1D0-BAF5-9E57-17A04D196842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EF1CD9-97D0-BAEA-9E57-61BF52196834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BwbAACtRQAAfSM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OERAACtRQAAHBs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EF1B02-4CD0-BAED-9E57-BAB8551968EF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EF3679-37D0-BAC0-9E57-C19578196894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EF5695-DBD0-BAA0-9E57-2DF518196878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EF2507-49D0-BAD3-9E57-BF866B1968EA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HEJAADjJAAAYQ0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GENAADjJA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HEJAABARwAAYQ0AABAAAAAmAAAACAAAAIGAAAAAAAAAMAAAABQAAAAAAAAAAAD//wAAAQAAAP//AAABAA==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GENAABARwAAsCUAABAAAAAmAAAACAAAAAGAAAAAAAAAMAAAABQAAAAAAAAAAAD//wAAAQAAAP//AAABAA==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EF08E7-A9D0-BAFE-9E57-5FAB4619680A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EF64BB-F5D0-BA92-9E57-03C72A196856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EF2352-1CD0-BAD5-9E57-EA806D1968BF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EF5BC7-89D0-BAAD-9E57-7FF81519682A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EF402A-64D0-BAB6-9E57-92E30E1968C7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EF6009-47D0-BA96-9E57-B1C32E1968E4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4BAABtHAAA1Ag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x0AAK4BAABARwAAsC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QIAABtHA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EF7990-DED0-BA8F-9E57-28DA3719687D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NwY0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EF6818-56D0-BA9E-9E57-A0CB261968F5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IgdAACzOwAABCE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MYDAACzOwAAFh0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AQhAACzOwAA+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EF46FA-B4D0-BAB0-9E57-42E508196817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DEF434E-00D0-BAB5-9E57-F6E00D1968A3}" type="slidenum">
              <a:t/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P//////////MAAAABQAAAAAAAAAAAD//wAAAQAAAP//AAABAA=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P//////////MAAAABQAAAAAAAAAAAD//wAAAQAAAP//AAABAA=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P//////////MAAAABQAAAAAAAAAAAD//wAAAQAAAP//AAABAA==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3DEF6D17-59D0-BA9B-9E57-AFCE231968FA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P//////////MAAAABQAAAAAAAAAAAD//wAAAQAAAP//AAABAA==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P//////////MAAAABQAAAAAAAAAAAD//wAAAQAAAP//AAABAA==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3DEF3C09-47D0-BACA-9E57-B19F721968E4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AAAAAAAAAAMAAAABQAAAAAAAAAAAD//wAAAQAAAP//AAABAA=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Кастомная категория биржевых акций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AAAAAAAAAAMAAAABQAAAAAAAAAAAD//wAAAQAAAP//AAABAA=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  <a:r>
              <a:t>Сервис ML для фильтрации акций по произвольному пользовательскому принципу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C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Категории биржевых акций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Y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EAAAAAAAAAMAAAABQAAAAAAAAAAAD//wAAAQAAAP//AAABAA=="/>
              </a:ext>
            </a:extLst>
          </p:cNvSpPr>
          <p:nvPr>
            <p:ph type="body" idx="1"/>
          </p:nvPr>
        </p:nvSpPr>
        <p:spPr>
          <a:xfrm>
            <a:off x="609600" y="1600200"/>
            <a:ext cx="5385435" cy="4526280"/>
          </a:xfrm>
        </p:spPr>
        <p:txBody>
          <a:bodyPr/>
          <a:lstStyle/>
          <a:p>
            <a:pPr/>
            <a:r>
              <a:t>Без ML пользователь получает фиксированный список категорий от конкретного брокера, например: ресурсы, производство, медицина, финансы и т.д.. Но у каждого инвестора подход отличается, поэтому может потребоваться своя кастомная категория под конкретные цели.</a:t>
            </a:r>
          </a:p>
        </p:txBody>
      </p:sp>
      <p:sp>
        <p:nvSpPr>
          <p:cNvPr id="4" name="SlideText2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B1AH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AAAAAAAAAAMAAAABQAAAAAAAAAAAD//wAAAQAAAP//AAABAA=="/>
              </a:ext>
            </a:extLst>
          </p:cNvSpPr>
          <p:nvPr>
            <p:ph type="body" idx="2"/>
          </p:nvPr>
        </p:nvSpPr>
        <p:spPr/>
        <p:txBody>
          <a:bodyPr/>
          <a:lstStyle/>
          <a:p>
            <a:pPr/>
            <a:r>
              <a:t>С ML сервисом пользователь может обучить модель распознавать логику кастомной категории акций (по любой пользовательской логике, на примерах) и получить свою кастомную категорию акций для целей выбранного подхода инвестирования.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Требования и ограничения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rm1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Важен recall, а не precission: инвестор хочет найти все нужные акции, а “лишние” акции инвестициям не мешают.</a:t>
            </a:r>
          </a:p>
          <a:p>
            <a:pPr/>
            <a:r>
              <a:t>Модель выдает позитивный ответ на пустую запись или на запись с только неизвестными модели словами. Это не является недостатком, потому что приоритет на sensitivity, а такая стратегия дает покрытие 100 %.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Обучение модели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Обучение модели происходит на примерах, пользователю достаточно поставить метки у некоторого набора примеров: 1 — выбираем акцию; 0 — не выбираем акцию.</a:t>
            </a:r>
          </a:p>
          <a:p>
            <a:pPr/>
            <a:r>
              <a:t>Модель анализирует текст описаний компаний + категорию от брокера. Пример текста описания (в начале описания название категории от брокера):</a:t>
            </a:r>
            <a:br/>
            <a:r>
              <a:t>„industrials ПАО «Яковлев» занимается производством гражданских и военные летательных аппаратов, в том числе многоцелевых боевых самолётов Су-30МК,… 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AAAAAAmAAAACAAAAAEAAAAAAAAAMAAAABQAAAAAAAAAAAD//wAAAQAAAP//AAABAA=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</p:spPr>
        <p:txBody>
          <a:bodyPr/>
          <a:lstStyle/>
          <a:p>
            <a:pPr/>
            <a:r>
              <a:t>Пример кастомной категории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MAAAABQAAAAAAAAAAAD//wAAAQAAAP//AAABAA=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 marL="0" indent="0">
              <a:buNone/>
            </a:pPr>
            <a:r>
              <a:t>Для примера рассмотрим категорию: компании, которые вкладываются в технологии ИИ и/или генетические.</a:t>
            </a:r>
          </a:p>
          <a:p>
            <a:pPr marL="0" indent="0">
              <a:buNone/>
            </a:pP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xmlns="smNativeData" val="SMDATA_18_ZvmgZ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B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HIMAADcDwAArj4AALclAAAA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023110" y="2578100"/>
            <a:ext cx="8166100" cy="35528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ML микросервис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wAD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На выходе пользователь получает REST JSON микросервис, который можно развернуть в среде с поддержкой Docker .</a:t>
            </a:r>
            <a:b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xmlns="smNativeData" val="SMDATA_18_ZvmgZ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yb3Nv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AwQAABVEAAAXjYAALAlAAAQ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608580" y="2654935"/>
            <a:ext cx="6229350" cy="347154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Достижение целей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Zvmg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r6+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2600" cap="none"/>
            </a:pPr>
            <a:r>
              <a:t>Пользователь может применять микросервис отдельно или интегрировать в развитую программную систему.</a:t>
            </a:r>
          </a:p>
          <a:p>
            <a:pPr>
              <a:defRPr sz="2600" cap="none"/>
            </a:pPr>
            <a:r>
              <a:t>Пользователь получает возможность отбирать акции по уникальной кастомной категории с целью инвестиций по выбранной стратегии. Также, ML модель позволяет:</a:t>
            </a:r>
          </a:p>
          <a:p>
            <a:pPr marL="742950" indent="-285750">
              <a:buChar char="–"/>
              <a:defRPr sz="1600" cap="none"/>
            </a:pPr>
            <a:r>
              <a:t>расширить число акций в активе, потому что модель фильтрует акции беспристрастно и внимательно с высоким покрытием, исключается человеческий фактор;</a:t>
            </a:r>
          </a:p>
          <a:p>
            <a:pPr marL="742950" indent="-285750">
              <a:buChar char="–"/>
              <a:defRPr sz="1600" cap="none"/>
            </a:pPr>
            <a:r>
              <a:t>пользователь автоматически получит информацию о новых появляющихся на бирже компаниях, которые будут захвачены классификатором;</a:t>
            </a:r>
          </a:p>
          <a:p>
            <a:pPr marL="742950" indent="-285750">
              <a:buChar char="–"/>
              <a:defRPr sz="1600" cap="none"/>
            </a:pPr>
            <a:r>
              <a:t>исследовать рынок по выбранному категориальному критерию, потому что модель может «заметить» акции, на которые не обратил внимание человек (например, в случаях, когда неочевидно, что акция на самом деле подходит под критерии, а модель такие случаи может обнаружить) и привести к некоторым «открытиям»;</a:t>
            </a:r>
          </a:p>
          <a:p>
            <a:pPr marL="742950" indent="-285750">
              <a:buChar char="–"/>
              <a:defRPr sz="1600" cap="none"/>
            </a:pPr>
            <a:r>
              <a:t>также, модель экономит время при многократном/периодическом использовании inference, потому что человеку пришлось бы неоднократно просматривать и анализировать информацию по всем акциям, на такую работу ушло бы больше времени.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Antonio</cp:lastModifiedBy>
  <cp:revision>0</cp:revision>
  <dcterms:created xsi:type="dcterms:W3CDTF">2024-12-29T18:23:59Z</dcterms:created>
  <dcterms:modified xsi:type="dcterms:W3CDTF">2025-02-03T17:14:14Z</dcterms:modified>
</cp:coreProperties>
</file>