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9" r:id="rId8"/>
    <p:sldId id="260" r:id="rId9"/>
    <p:sldId id="258" r:id="rId10"/>
    <p:sldId id="261" r:id="rId11"/>
    <p:sldId id="262" r:id="rId12"/>
    <p:sldId id="263" r:id="rId13"/>
    <p:sldId id="265" r:id="rId14"/>
    <p:sldId id="266" r:id="rId15"/>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36680069" val="1068" rev64="64" revOS="4"/>
      <pr:smFileRevision xmlns:pr="smNativeData" xmlns="smNativeData" dt="1736680069" val="101"/>
      <pr:guideOptions xmlns:pr="smNativeData" xmlns="smNativeData" dt="1736680069" snapToGrid="1" snapToBorders="1" snapToGuides="1"/>
      <pr:pdfExportOpt xmlns:pr="smNativeData" xmlns="smNativeData" dt="1736680069" pagesRangeIndex="1" pagesSelectionIndex="0" qualityIndex="0" embedFonts="2" pdfaType="0" useJpegs="0" useSubsetFonts="1" useAlpha="1" relativeLinks="0" taggedPdf="1" pane="0" zoom="0" zoomContents="100" layout="0" includeDoc="0" viewFlags="0" openViewer="1" jpegQuality="90" flags="252" layoutIndex="0" exportSlideNames="1" name=".pdf"/>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Objects="1" showGuides="1">
      <p:cViewPr varScale="1">
        <p:scale>
          <a:sx n="93" d="100"/>
          <a:sy n="93" d="100"/>
        </p:scale>
        <p:origin x="382" y="734"/>
      </p:cViewPr>
      <p:guideLst x="0" y="0">
        <p:guide orient="horz" pos="2160"/>
        <p:guide pos="3840"/>
      </p:guideLst>
    </p:cSldViewPr>
  </p:slideViewPr>
  <p:outlineViewPr>
    <p:cViewPr>
      <p:scale>
        <a:sx n="33" d="100"/>
        <a:sy n="33" d="100"/>
      </p:scale>
      <p:origin x="0" y="0"/>
    </p:cViewPr>
  </p:outlineViewPr>
  <p:sorterViewPr>
    <p:cViewPr>
      <p:scale>
        <a:sx n="20" d="100"/>
        <a:sy n="20" d="100"/>
      </p:scale>
      <p:origin x="0" y="0"/>
    </p:cViewPr>
  </p:sorterViewPr>
  <p:notesViewPr>
    <p:cSldViewPr snapToObjects="1" showGuides="1">
      <p:cViewPr>
        <p:scale>
          <a:sx n="93" d="100"/>
          <a:sy n="93" d="100"/>
        </p:scale>
        <p:origin x="382" y="734"/>
      </p:cViewPr>
    </p:cSldViewPr>
  </p:notesViewPr>
  <p:gridSpacing cx="73477120" cy="7347712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MAAAABQAAAAAAAAAAAD//wAAAQAAAP//AAABAA=="/>
              </a:ext>
            </a:extLst>
          </p:cNvSpPr>
          <p:nvPr>
            <p:ph type="ctrTitle"/>
          </p:nvPr>
        </p:nvSpPr>
        <p:spPr>
          <a:xfrm>
            <a:off x="914400" y="2129790"/>
            <a:ext cx="10363200" cy="1470660"/>
          </a:xfrm>
        </p:spPr>
        <p:txBody>
          <a:bodyPr/>
          <a:lstStyle/>
          <a:p>
            <a:pPr/>
            <a:r>
              <a:t>Click to edit Master title style</a:t>
            </a:r>
          </a:p>
        </p:txBody>
      </p:sp>
      <p:sp>
        <p:nvSpPr>
          <p:cNvPr id="3" name="SlideSubtitle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MAAAABQAAAAAAAAAAAD//wAAAQAAAP//AAAB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40DC-92D2-0CB6-9CE1-64E30EAF6A31}" type="datetime1">
              <a:t/>
            </a:fld>
          </a:p>
        </p:txBody>
      </p:sp>
      <p:sp>
        <p:nvSpPr>
          <p:cNvPr id="5"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5B83-CDD2-0CAD-9CE1-3BF815AF6A6E}"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haKD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MAAAABQAAAAAAAAAAAD//wAAAQAAAP//AAAB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24E4-AAD2-0CD2-9CE1-5C876AAF6A09}" type="datetime1">
              <a:t/>
            </a:fld>
          </a:p>
        </p:txBody>
      </p:sp>
      <p:sp>
        <p:nvSpPr>
          <p:cNvPr id="5"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18CB-85D2-0CEE-9CE1-73BB56AF6A26}" type="slidenum">
              <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MAAAABQAAAAAAAAAAAD//wAAAQAAAP//AAABAA=="/>
              </a:ext>
            </a:extLst>
          </p:cNvSpPr>
          <p:nvPr>
            <p:ph type="title"/>
          </p:nvPr>
        </p:nvSpPr>
        <p:spPr>
          <a:xfrm>
            <a:off x="8839200" y="274320"/>
            <a:ext cx="27432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haKD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MAAAABQAAAAAAAAAAAD//wAAAQAAAP//AAABAA=="/>
              </a:ext>
            </a:extLst>
          </p:cNvSpPr>
          <p:nvPr>
            <p:ph idx="1"/>
          </p:nvPr>
        </p:nvSpPr>
        <p:spPr>
          <a:xfrm>
            <a:off x="609600" y="274320"/>
            <a:ext cx="8025765"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57B3-FDD2-0CA1-9CE1-0BF419AF6A5E}" type="datetime1">
              <a:t/>
            </a:fld>
          </a:p>
        </p:txBody>
      </p:sp>
      <p:sp>
        <p:nvSpPr>
          <p:cNvPr id="5"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1650-1ED2-0CE0-9CE1-E8B558AF6ABD}" type="slidenum">
              <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0FF4-BAD2-0CF9-9CE1-4CAC41AF6A19}" type="datetime1">
              <a:t/>
            </a:fld>
          </a:p>
        </p:txBody>
      </p:sp>
      <p:sp>
        <p:nvSpPr>
          <p:cNvPr id="5"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00F5-BBD2-0CF6-9CE1-4DA34EAF6A18}"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MAAAABQAAAAAAAAAAAD//wAAAQAAAP//AAABAA=="/>
              </a:ext>
            </a:extLst>
          </p:cNvSpPr>
          <p:nvPr>
            <p:ph type="title"/>
          </p:nvPr>
        </p:nvSpPr>
        <p:spPr>
          <a:xfrm>
            <a:off x="963295" y="4406900"/>
            <a:ext cx="10363200" cy="1362075"/>
          </a:xfrm>
        </p:spPr>
        <p:txBody>
          <a:bodyPr vert="horz" wrap="square" numCol="1" spcCol="215900" anchor="t">
            <a:prstTxWarp prst="textNoShape">
              <a:avLst/>
            </a:prstTxWarp>
          </a:bodyPr>
          <a:lstStyle>
            <a:lvl1pPr algn="l">
              <a:defRPr sz="4000" b="1" cap="all"/>
            </a:lvl1pPr>
          </a:lstStyle>
          <a:p>
            <a:pPr/>
            <a:r>
              <a:t>Click to edit Master title style</a:t>
            </a:r>
          </a:p>
        </p:txBody>
      </p:sp>
      <p:sp>
        <p:nvSpPr>
          <p:cNvPr id="3" name="SlideText1"/>
          <p:cNvSpPr>
            <a:spLocks noGrp="1" noChangeArrowheads="1"/>
            <a:extLst>
              <a:ext uri="smNativeData">
                <pr:smNativeData xmlns:pr="smNativeData" xmlns="smNativeData" val="SMDATA_16_haKD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ERAACtRQAAHBsAABAAAAAmAAAACAAAAIGAAAAAAAAAMAAAABQAAAAAAAAAAAD//wAAAQAAAP//AAABAA=="/>
              </a:ext>
            </a:extLst>
          </p:cNvSpPr>
          <p:nvPr>
            <p:ph idx="1"/>
          </p:nvPr>
        </p:nvSpPr>
        <p:spPr>
          <a:xfrm>
            <a:off x="963295" y="2906395"/>
            <a:ext cx="10363200" cy="1500505"/>
          </a:xfrm>
        </p:spPr>
        <p:txBody>
          <a:bodyPr vert="horz" wrap="square" numCol="1" spcCol="215900" anchor="b">
            <a:prstTxWarp prst="textNoShape">
              <a:avLst/>
            </a:prstTxWarp>
          </a:bodyPr>
          <a:lstStyle>
            <a:lvl1pPr marL="0" indent="0">
              <a:buNone/>
              <a:defRPr sz="2000" cap="none"/>
            </a:lvl1pPr>
            <a:lvl2pPr marL="457200" indent="0">
              <a:buNone/>
              <a:defRPr sz="1800" cap="none"/>
            </a:lvl2pPr>
            <a:lvl3pPr marL="914400" indent="0">
              <a:buNone/>
              <a:defRPr sz="1600" cap="none"/>
            </a:lvl3pPr>
            <a:lvl4pPr marL="1371600" indent="0">
              <a:buNone/>
              <a:defRPr sz="1400" cap="none"/>
            </a:lvl4pPr>
            <a:lvl5pPr marL="1828800" indent="0">
              <a:buNone/>
              <a:defRPr sz="1400" cap="none"/>
            </a:lvl5pPr>
            <a:lvl6pPr marL="2286000" indent="0">
              <a:buNone/>
              <a:defRPr sz="1400" cap="none"/>
            </a:lvl6pPr>
            <a:lvl7pPr marL="2743200" indent="0">
              <a:buNone/>
              <a:defRPr sz="1400" cap="none"/>
            </a:lvl7pPr>
            <a:lvl8pPr marL="3200400" indent="0">
              <a:buNone/>
              <a:defRPr sz="1400" cap="none"/>
            </a:lvl8pPr>
            <a:lvl9pPr marL="3657600" indent="0">
              <a:buNone/>
              <a:defRPr sz="1400" cap="none"/>
            </a:lvl9pPr>
          </a:lstStyle>
          <a:p>
            <a:pPr/>
            <a:r>
              <a:t>Click to edit Master text styles</a:t>
            </a:r>
          </a:p>
        </p:txBody>
      </p:sp>
      <p:sp>
        <p:nvSpPr>
          <p:cNvPr id="4"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06BF-F1D2-0CF0-9CE1-07A548AF6A52}" type="datetime1">
              <a:t/>
            </a:fld>
          </a:p>
        </p:txBody>
      </p:sp>
      <p:sp>
        <p:nvSpPr>
          <p:cNvPr id="5"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6"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22F0-BED2-0CD4-9CE1-48816CAF6A1D}" type="slidenum">
              <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MAAAABQAAAAAAAAAAAD//wAAAQAAAP//AAAB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MAAAABQAAAAAAAAAAAD//wAAAQAAAP//AAAB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1C74-3AD2-0CEA-9CE1-CCBF52AF6A99}" type="datetime1">
              <a:t/>
            </a:fld>
          </a:p>
        </p:txBody>
      </p:sp>
      <p:sp>
        <p:nvSpPr>
          <p:cNvPr id="6"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7E7F-31D2-0C88-9CE1-C7DD30AF6A92}" type="slidenum">
              <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xmlns="smNativeData" val="SMDATA_16_haKD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MAAAABQAAAAAAAAAAAD//wAAAQAAAP//AAAB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4"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MAAAABQAAAAAAAAAAAD//wAAAQAAAP//AAAB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xmlns="smNativeData" val="SMDATA_16_haKD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MAAAABQAAAAAAAAAAAD//wAAAQAAAP//AAAB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r>
              <a:t>Click to edit Master text styles</a:t>
            </a:r>
          </a:p>
        </p:txBody>
      </p:sp>
      <p:sp>
        <p:nvSpPr>
          <p:cNvPr id="6" name="SlideText4"/>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MAAAABQAAAAAAAAAAAD//wAAAQAAAP//AAAB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26BA-F4D2-0CD0-9CE1-028568AF6A57}" type="datetime1">
              <a:t/>
            </a:fld>
          </a:p>
        </p:txBody>
      </p:sp>
      <p:sp>
        <p:nvSpPr>
          <p:cNvPr id="8"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9"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537A-34D2-0CA5-9CE1-C2F01DAF6A97}" type="slidenum">
              <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7FF5-BBD2-0C89-9CE1-4DDC31AF6A18}" type="datetime1">
              <a:t/>
            </a:fld>
          </a:p>
        </p:txBody>
      </p:sp>
      <p:sp>
        <p:nvSpPr>
          <p:cNvPr id="4"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5"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2871-3FD2-0CDE-9CE1-C98B66AF6A9C}" type="slidenum">
              <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0062-2CD2-0CF6-9CE1-DAA34EAF6A8F}" type="datetime1">
              <a:t/>
            </a:fld>
          </a:p>
        </p:txBody>
      </p:sp>
      <p:sp>
        <p:nvSpPr>
          <p:cNvPr id="3"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4"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7146-08D2-0C87-9CE1-FED23FAF6AAB}"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MAAAABQAAAAAAAAAAAD//wAAAQAAAP//AAAB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MAAAABQAAAAAAAAAAAD//wAAAQAAAP//AAAB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MAAAABQAAAAAAAAAAAD//wAAAQAAAP//AAAB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3B96-D8D2-0CCD-9CE1-2E9875AF6A7B}" type="datetime1">
              <a:t/>
            </a:fld>
          </a:p>
        </p:txBody>
      </p:sp>
      <p:sp>
        <p:nvSpPr>
          <p:cNvPr id="6"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3820-6ED2-0CCE-9CE1-989B76AF6ACD}" type="slidenum">
              <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MAAAABQAAAAAAAAAAAD//wAAAQAAAP//AAAB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pPr/>
            <a:r>
              <a:t>Click to edit Master title style</a:t>
            </a:r>
          </a:p>
        </p:txBody>
      </p:sp>
      <p:sp>
        <p:nvSpPr>
          <p:cNvPr id="3" name="SlideText2"/>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MAAAABQAAAAAAAAAAAD//wAAAQAAAP//AAAB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r>
              <a:t>Click to edit Master text styles</a:t>
            </a:r>
          </a:p>
        </p:txBody>
      </p:sp>
      <p:sp>
        <p:nvSpPr>
          <p:cNvPr id="4"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MAAAABQAAAAAAAAAAAD//wAAAQAAAP//AAAB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pPr/>
            <a:r>
              <a:t>Click to edit Master text styles</a:t>
            </a:r>
          </a:p>
        </p:txBody>
      </p:sp>
      <p:sp>
        <p:nvSpPr>
          <p:cNvPr id="5"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MAAAABQAAAAAAAAAAAD//wAAAQAAAP//AAABAA=="/>
              </a:ext>
            </a:extLst>
          </p:cNvSpPr>
          <p:nvPr>
            <p:ph type="dt" sz="quarter" idx="10"/>
          </p:nvPr>
        </p:nvSpPr>
        <p:spPr/>
        <p:txBody>
          <a:bodyPr/>
          <a:lstStyle/>
          <a:p>
            <a:pPr/>
            <a:fld id="{3F592BC2-8CD2-0CDD-9CE1-7A8865AF6A2F}" type="datetime1">
              <a:t/>
            </a:fld>
          </a:p>
        </p:txBody>
      </p:sp>
      <p:sp>
        <p:nvSpPr>
          <p:cNvPr id="6"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MAAAABQAAAAAAAAAAAD//wAAAQAAAP//AAABAA=="/>
              </a:ext>
            </a:extLst>
          </p:cNvSpPr>
          <p:nvPr>
            <p:ph type="ftr" sz="quarter" idx="11"/>
          </p:nvPr>
        </p:nvSpPr>
        <p:spPr/>
        <p:txBody>
          <a:bodyPr/>
          <a:lstStyle/>
          <a:p>
            <a:pPr/>
          </a:p>
        </p:txBody>
      </p:sp>
      <p:sp>
        <p:nvSpPr>
          <p:cNvPr id="7"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MAAAABQAAAAAAAAAAAD//wAAAQAAAP//AAABAA=="/>
              </a:ext>
            </a:extLst>
          </p:cNvSpPr>
          <p:nvPr>
            <p:ph type="sldNum" sz="quarter" idx="12"/>
          </p:nvPr>
        </p:nvSpPr>
        <p:spPr/>
        <p:txBody>
          <a:bodyPr/>
          <a:lstStyle/>
          <a:p>
            <a:pPr/>
            <a:fld id="{3F596A18-56D2-0C9C-9CE1-A0C924AF6AF5}" type="slidenum">
              <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MAAAABQAAAAAAAAAAAD//wAAAQAAAP//AAABAA=="/>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MAAAABQAAAAAAAAAAAD//wAAAQAAAP//AAABAA=="/>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MAAAABQAAAAAAAAAAAD//wAAAQAAAP//AAABAA=="/>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pPr/>
            <a:fld id="{3F590A42-0CD2-0CFC-9CE1-FAA944AF6AAF}" type="datetime1">
              <a:t/>
            </a:fld>
          </a:p>
        </p:txBody>
      </p:sp>
      <p:sp>
        <p:nvSpPr>
          <p:cNvPr id="5" name="Foot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MAAAABQAAAAAAAAAAAD//wAAAQAAAP//AAABAA=="/>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pPr/>
          </a:p>
        </p:txBody>
      </p:sp>
      <p:sp>
        <p:nvSpPr>
          <p:cNvPr id="6" name="SlideNumberArea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MAAAABQAAAAAAAAAAAD//wAAAQAAAP//AAABAA=="/>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pPr/>
            <a:fld id="{3F591BFC-B2D2-0CED-9CE1-44B855AF6A11}"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52"/>
          <a:ea typeface="SimSun" pitchFamily="0" charset="0"/>
          <a:cs typeface="Times New Roman" pitchFamily="1" charset="-52"/>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52"/>
          <a:ea typeface="SimSun" pitchFamily="0" charset="0"/>
          <a:cs typeface="Times New Roman" pitchFamily="1" charset="-52"/>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52"/>
          <a:ea typeface="SimSun" pitchFamily="0" charset="0"/>
          <a:cs typeface="Times New Roman" pitchFamily="1" charset="-52"/>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52"/>
          <a:ea typeface="SimSun" pitchFamily="0" charset="0"/>
          <a:cs typeface="Times New Roman" pitchFamily="1" charset="-52"/>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52"/>
          <a:ea typeface="SimSun" pitchFamily="0" charset="0"/>
          <a:cs typeface="Times New Roman" pitchFamily="1" charset="-52"/>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52"/>
          <a:ea typeface="SimSun" pitchFamily="0" charset="0"/>
          <a:cs typeface="Times New Roman" pitchFamily="1" charset="-52"/>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127.0.0.1:5762/__docs__/#/" TargetMode="Externa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AAAAAAAAAAMAAAABQAAAAAAAAAAAD//wAAAQAAAP//AAABAA=="/>
              </a:ext>
            </a:extLst>
          </p:cNvSpPr>
          <p:nvPr>
            <p:ph type="ctrTitle"/>
          </p:nvPr>
        </p:nvSpPr>
        <p:spPr/>
        <p:txBody>
          <a:bodyPr/>
          <a:lstStyle/>
          <a:p>
            <a:pPr/>
            <a:r>
              <a:t>Baseline model</a:t>
            </a:r>
          </a:p>
        </p:txBody>
      </p:sp>
      <p:sp>
        <p:nvSpPr>
          <p:cNvPr id="3" name="SlideSubtitle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AAAAAAAAAAMAAAABQAAAAAAAAAAAD//wAAAQAAAP//AAABAA=="/>
              </a:ext>
            </a:extLst>
          </p:cNvSpPr>
          <p:nvPr>
            <p:ph type="subTitle" idx="1"/>
          </p:nvPr>
        </p:nvSpPr>
        <p:spPr/>
        <p:txBody>
          <a:bodyPr/>
          <a:lstStyle/>
          <a:p>
            <a:pPr/>
            <a:r>
              <a:t>Действующая MVP реализация на R</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Возможности улучшения модели</a:t>
            </a:r>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AAAAAAmAAAACAAAAAEAAAAAAAAAMAAAABQAAAAAAAAAAAD//wAAAQAAAP//AAABAA=="/>
              </a:ext>
            </a:extLst>
          </p:cNvSpPr>
          <p:nvPr>
            <p:ph type="body" idx="1"/>
          </p:nvPr>
        </p:nvSpPr>
        <p:spPr>
          <a:xfrm>
            <a:off x="609600" y="1600200"/>
            <a:ext cx="10972800" cy="4526280"/>
          </a:xfrm>
        </p:spPr>
        <p:txBody>
          <a:bodyPr/>
          <a:lstStyle/>
          <a:p>
            <a:pPr>
              <a:defRPr sz="2200" cap="none"/>
            </a:pPr>
            <a:r>
              <a:t>Поменять алгоритм Bag Of Words на более актуальный TF-IDF.</a:t>
            </a:r>
          </a:p>
          <a:p>
            <a:pPr>
              <a:defRPr sz="2200" cap="none"/>
            </a:pPr>
            <a:r>
              <a:t>Применить для предообработки данных NER модель, которая удалит из тренировочного dataset все названия компаний (названия это идентификаторы, на них модель переобучается). Сейчас удаление названий компаний основано на редактируемом пользователем stop list.</a:t>
            </a:r>
          </a:p>
          <a:p>
            <a:pPr>
              <a:defRPr sz="2200" cap="none"/>
            </a:pPr>
            <a:r>
              <a:t>Добавить автоматический мониторинг дрейфа данных, чтобы вовремя заново тренировать модель при снижении качества результатов, если будут значительные изменения в данных о компаниях.</a:t>
            </a:r>
          </a:p>
          <a:p>
            <a:pPr>
              <a:defRPr sz="2200" cap="none"/>
            </a:pPr>
            <a:r>
              <a:t>В качестве эксперимента можно добавить features на основе графовых алгоритмов (одним компаниям могут принадлежать другие — получаем направленный граф). Такое улучшение подойдёт брокерам (у которых есть нужные данные) или для отдельных инвесторов, которые готовы сами обогащать данные.</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AAAAAAAAAAMAAAABQAAAAAAAAAAAD//wAAAQAAAP//AAABAA=="/>
              </a:ext>
            </a:extLst>
          </p:cNvSpPr>
          <p:nvPr>
            <p:ph type="title"/>
          </p:nvPr>
        </p:nvSpPr>
        <p:spPr/>
        <p:txBody>
          <a:bodyPr/>
          <a:lstStyle/>
          <a:p>
            <a:pPr/>
            <a:r>
              <a:t>Использованы технологии: Python, R (RStudo), Plumber, Docker.</a:t>
            </a:r>
            <a:endParaRPr b="0" cap="none"/>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K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MAAAABQAAAAAAAAAAAD//wAAAQAAAP//AAABAA=="/>
              </a:ext>
            </a:extLst>
          </p:cNvSpPr>
          <p:nvPr>
            <p:ph type="body"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marL="0" indent="0" algn="ctr">
              <a:buNone/>
            </a:pPr>
            <a:r>
              <a:t>Обучение модели</a:t>
            </a:r>
            <a:br/>
            <a:r>
              <a:rPr sz="1800" cap="none"/>
              <a:t>(диаграмма потока данных)</a:t>
            </a:r>
            <a:endParaRPr sz="1800" b="1" cap="none"/>
          </a:p>
        </p:txBody>
      </p:sp>
      <p:sp>
        <p:nvSpPr>
          <p:cNvPr id="4" name="SlideText2"/>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AAAAAAAAAAMAAAABQAAAAAAAAAAAD//wAAAQAAAP//AAABAA=="/>
              </a:ext>
            </a:extLst>
          </p:cNvSpPr>
          <p:nvPr>
            <p:ph type="body" idx="2"/>
          </p:nvPr>
        </p:nvSpPr>
        <p:spPr/>
        <p:txBody>
          <a:bodyPr/>
          <a:lstStyle/>
          <a:p>
            <a:pPr>
              <a:defRPr sz="2000" cap="none"/>
            </a:pPr>
            <a:r>
              <a:t>1. Пользователь скачивает данные с описаниями акций (в данной реализации с помощью скрипта Python через Tinkoff API).</a:t>
            </a:r>
          </a:p>
          <a:p>
            <a:pPr>
              <a:defRPr sz="2000" cap="none"/>
            </a:pPr>
            <a:r>
              <a:t>2. Пользователь разделяет данные на train/test, проставляет метки и обучает модель.</a:t>
            </a:r>
          </a:p>
          <a:p>
            <a:pPr>
              <a:defRPr sz="2000" cap="none"/>
            </a:pPr>
            <a:r>
              <a:t>3. Обученная модель собирается в микросервис на базе R Plumber.</a:t>
            </a:r>
          </a:p>
          <a:p>
            <a:pPr>
              <a:defRPr sz="2000" cap="none"/>
            </a:pPr>
            <a:r>
              <a:t>(Почему R? В качестве ответа:</a:t>
            </a:r>
            <a:br/>
            <a:r>
              <a:t>- Многие специалисты владеют R. Навык R даст возможность лучше коммуницировать в команде.</a:t>
            </a:r>
            <a:br/>
            <a:r>
              <a:t>- Прототипирование на R быстрее, чем на Python.)</a:t>
            </a:r>
          </a:p>
        </p:txBody>
      </p:sp>
      <p:sp>
        <p:nvSpPr>
          <p:cNvPr id="5" name="Rectangle1"/>
          <p:cNvSpPr>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Ux0AAIsJAAACKwAAogwAABAAAAAmAAAACAAAAP//////////MAAAABQAAAAAAAAAAAD//wAAAQAAAP//AAABAA=="/>
              </a:ext>
            </a:extLst>
          </p:cNvSpPr>
          <p:nvPr/>
        </p:nvSpPr>
        <p:spPr>
          <a:xfrm>
            <a:off x="4766945" y="1551305"/>
            <a:ext cx="2224405" cy="502285"/>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Tinkoff API</a:t>
            </a:r>
          </a:p>
        </p:txBody>
      </p:sp>
      <p:sp>
        <p:nvSpPr>
          <p:cNvPr id="6" name="Rectangle2"/>
          <p:cNvSpPr>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cAF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kx0AAKMOAACCKwAADRMAABAAAAAmAAAACAAAAP//////////MAAAABQAAAAAAAAAAAD//wAAAQAAAP//AAABAA=="/>
              </a:ext>
            </a:extLst>
          </p:cNvSpPr>
          <p:nvPr/>
        </p:nvSpPr>
        <p:spPr>
          <a:xfrm>
            <a:off x="4807585" y="2379345"/>
            <a:ext cx="2265045" cy="717550"/>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Python script: LoadDataset</a:t>
            </a:r>
          </a:p>
        </p:txBody>
      </p:sp>
      <p:sp>
        <p:nvSpPr>
          <p:cNvPr id="7" name="Line1"/>
          <p:cNvSpPr>
            <a:extLst>
              <a:ext uri="smNativeData">
                <pr:smNativeData xmlns:pr="smNativeData" xmlns="smNativeData" val="SMDATA_16_haKDZxMAAAAlAAAACg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BAAAAlgAAAJY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CQAAHAMAACkJAAANA4AABAAAAAmAAAACAAAAP//////////MAAAABQAAAAAAAAAAAD//wAAAQAAAP//AAABAA=="/>
              </a:ext>
            </a:extLst>
          </p:cNvSpPr>
          <p:nvPr/>
        </p:nvSpPr>
        <p:spPr>
          <a:xfrm flipH="1" flipV="1">
            <a:off x="5956300" y="2021840"/>
            <a:ext cx="0" cy="287020"/>
          </a:xfrm>
          <a:prstGeom prst="line">
            <a:avLst/>
          </a:prstGeom>
          <a:noFill/>
          <a:ln w="12700" cap="flat" cmpd="sng" algn="ctr">
            <a:solidFill>
              <a:schemeClr val="tx1"/>
            </a:solidFill>
            <a:prstDash val="solid"/>
            <a:headEnd type="stealth" w="lg" len="lg"/>
            <a:tailEnd type="none"/>
          </a:ln>
          <a:effectLst/>
        </p:spPr>
        <p:txBody>
          <a:bodyPr vert="horz" wrap="square" numCol="1" spcCol="215900" anchor="ctr"/>
          <a:lstStyle/>
          <a:p>
            <a:pPr algn="ctr"/>
          </a:p>
        </p:txBody>
      </p:sp>
      <p:sp>
        <p:nvSpPr>
          <p:cNvPr id="8" name="AutoShape1"/>
          <p:cNvSpPr>
            <a:extLst>
              <a:ext uri="smNativeData">
                <pr:smNativeData xmlns:pr="smNativeData" xmlns="smNativeData" val="SMDATA_16_haKDZxMAAAAlAAAALwE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kx0AACEVAABCKwAA3hoAABAAAAAmAAAACAAAAP//////////MAAAABQAAAAAAAAAZ2b//5mZAAAAAP//AAABAA=="/>
              </a:ext>
            </a:extLst>
          </p:cNvSpPr>
          <p:nvPr/>
        </p:nvSpPr>
        <p:spPr>
          <a:xfrm>
            <a:off x="4807585" y="3434715"/>
            <a:ext cx="2224405" cy="932815"/>
          </a:xfrm>
          <a:prstGeom prst="flowChartInputOutpu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dataset</a:t>
            </a:r>
          </a:p>
        </p:txBody>
      </p:sp>
      <p:sp>
        <p:nvSpPr>
          <p:cNvPr id="9" name="Line2"/>
          <p:cNvSpPr>
            <a:extLst>
              <a:ext uri="smNativeData">
                <pr:smNativeData xmlns:pr="smNativeData" xmlns="smNativeData" val="SMDATA_16_haKD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AXsP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SQAAJgTAAClJAAA6xQAABAAAAAmAAAACAAAAP//////////MAAAABQAAAAAAAAAAAD//wAAAQAAAP//AAABAA=="/>
              </a:ext>
            </a:extLst>
          </p:cNvSpPr>
          <p:nvPr/>
        </p:nvSpPr>
        <p:spPr>
          <a:xfrm flipH="1">
            <a:off x="5956935" y="3185160"/>
            <a:ext cx="0" cy="215265"/>
          </a:xfrm>
          <a:prstGeom prst="line">
            <a:avLst/>
          </a:prstGeom>
          <a:noFill/>
          <a:ln w="12700" cap="flat" cmpd="sng" algn="ctr">
            <a:solidFill>
              <a:schemeClr val="tx1"/>
            </a:solidFill>
            <a:prstDash val="solid"/>
            <a:headEnd type="none"/>
            <a:tailEnd type="stealth" w="lg" len="lg"/>
          </a:ln>
          <a:effectLst/>
        </p:spPr>
      </p:sp>
      <p:sp>
        <p:nvSpPr>
          <p:cNvPr id="10" name="AutoShape2"/>
          <p:cNvSpPr>
            <a:extLst>
              <a:ext uri="smNativeData">
                <pr:smNativeData xmlns:pr="smNativeData" xmlns="smNativeData" val="SMDATA_16_haKDZxMAAAAlAAAAdAAAAA8BAAAAkAAAAEgAAACQAAAASAAAAAAAAAABAAAAAAAAAAEAAABQAAAAAAAAAAAAAAAAAAAAAADgPwAAAAAAAOA/AAAAAAAA4D8AAAAAAADgPwAAAAAAAOA/AAAAAAAA4D8AAAAAAADgPwAAAAAAAOA/AAAAAAAA4D8CAAAAjAAAAAEAAAAAAAAA++kE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kEAP///wEAAAAAAAAAAAAAAAAAAAAAAAAAAAAAAAAAAAAAAAAAAAAAAAJ/f38AgICAA8zMzADAwP8Af39/AAAAAAAAAAAAAAAAAAAAAAAAAAAAIQAAABgAAAAUAAAAOy8AANkHAAByQAAAaxMAABAAAAAmAAAACAAAAP//////////MAAAABQAAAAAAAAA/Er//wS1AAD8Sv//BLUAAA=="/>
              </a:ext>
            </a:extLst>
          </p:cNvSpPr>
          <p:nvPr/>
        </p:nvSpPr>
        <p:spPr>
          <a:xfrm>
            <a:off x="7677785" y="1275715"/>
            <a:ext cx="2798445" cy="1880870"/>
          </a:xfrm>
          <a:prstGeom prst="smileyFace">
            <a:avLst>
              <a:gd name="adj" fmla="val 4653"/>
            </a:avLst>
          </a:prstGeom>
          <a:solidFill>
            <a:srgbClr val="FBE904"/>
          </a:solidFill>
          <a:ln w="12700" cap="flat" cmpd="sng" algn="ctr">
            <a:solidFill>
              <a:schemeClr val="tx1"/>
            </a:solidFill>
            <a:prstDash val="solid"/>
            <a:headEnd type="none"/>
            <a:tailEnd type="none"/>
          </a:ln>
          <a:effectLst/>
        </p:spPr>
        <p:txBody>
          <a:bodyPr vert="horz" wrap="square" numCol="1" spcCol="215900" anchor="ctr"/>
          <a:lstStyle/>
          <a:p>
            <a:pPr algn="ctr"/>
            <a:r>
              <a:t>Пользователь</a:t>
            </a:r>
          </a:p>
        </p:txBody>
      </p:sp>
      <p:sp>
        <p:nvSpPr>
          <p:cNvPr id="11" name="AutoShape3"/>
          <p:cNvSpPr>
            <a:extLst>
              <a:ext uri="smNativeData">
                <pr:smNativeData xmlns:pr="smNativeData" xmlns="smNativeData" val="SMDATA_16_haKDZxMAAAAlAAAALwE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oy0AAFMVAADwNgAANBsAABAAAAAmAAAACAAAAP//////////MAAAABQAAAAAAAAAZ2b//5mZAAAAAP//AAABAA=="/>
              </a:ext>
            </a:extLst>
          </p:cNvSpPr>
          <p:nvPr/>
        </p:nvSpPr>
        <p:spPr>
          <a:xfrm>
            <a:off x="7418705" y="3466465"/>
            <a:ext cx="1511935" cy="955675"/>
          </a:xfrm>
          <a:prstGeom prst="flowChartInputOutpu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dataset train</a:t>
            </a:r>
          </a:p>
        </p:txBody>
      </p:sp>
      <p:sp>
        <p:nvSpPr>
          <p:cNvPr id="12" name="AutoShape4"/>
          <p:cNvSpPr>
            <a:extLst>
              <a:ext uri="smNativeData">
                <pr:smNativeData xmlns:pr="smNativeData" xmlns="smNativeData" val="SMDATA_16_haKDZxMAAAAlAAAALwE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RDoAAEAVAAD6QwAARxsAABAAAAAmAAAACAAAAP//////////MAAAABQAAAAAAAAAZ2b//5mZAAAAAP//AAABAA=="/>
              </a:ext>
            </a:extLst>
          </p:cNvSpPr>
          <p:nvPr/>
        </p:nvSpPr>
        <p:spPr>
          <a:xfrm>
            <a:off x="9471660" y="3454400"/>
            <a:ext cx="1578610" cy="979805"/>
          </a:xfrm>
          <a:prstGeom prst="flowChartInputOutpu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dataset test</a:t>
            </a:r>
          </a:p>
        </p:txBody>
      </p:sp>
      <p:sp>
        <p:nvSpPr>
          <p:cNvPr id="13" name="Line4"/>
          <p:cNvSpPr>
            <a:extLst>
              <a:ext uri="smNativeData">
                <pr:smNativeData xmlns:pr="smNativeData" xmlns="smNativeData" val="SMDATA_16_haKD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w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NDMAAF0TAACHNAAAIRUAABAAAAAmAAAACAAAAP//////////MAAAABQAAAAAAAAAAAD//wAAAQAAAP//AAABAA=="/>
              </a:ext>
            </a:extLst>
          </p:cNvSpPr>
          <p:nvPr/>
        </p:nvSpPr>
        <p:spPr>
          <a:xfrm flipH="1">
            <a:off x="8323580" y="3147695"/>
            <a:ext cx="215265" cy="287020"/>
          </a:xfrm>
          <a:prstGeom prst="line">
            <a:avLst/>
          </a:prstGeom>
          <a:noFill/>
          <a:ln w="12700" cap="flat" cmpd="sng" algn="ctr">
            <a:solidFill>
              <a:schemeClr val="tx1"/>
            </a:solidFill>
            <a:prstDash val="solid"/>
            <a:headEnd type="none"/>
            <a:tailEnd type="stealth" w="lg" len="lg"/>
          </a:ln>
          <a:effectLst/>
        </p:spPr>
      </p:sp>
      <p:sp>
        <p:nvSpPr>
          <p:cNvPr id="14" name="Line5"/>
          <p:cNvSpPr>
            <a:extLst>
              <a:ext uri="smNativeData">
                <pr:smNativeData xmlns:pr="smNativeData" xmlns="smNativeData" val="SMDATA_16_haKD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z0AAHsSAACQPwAAIRUAABAAAAAmAAAACAAAAP//////////MAAAABQAAAAAAAAAAAD//wAAAQAAAP//AAABAA=="/>
              </a:ext>
            </a:extLst>
          </p:cNvSpPr>
          <p:nvPr/>
        </p:nvSpPr>
        <p:spPr>
          <a:xfrm>
            <a:off x="9973945" y="3004185"/>
            <a:ext cx="358775" cy="430530"/>
          </a:xfrm>
          <a:prstGeom prst="line">
            <a:avLst/>
          </a:prstGeom>
          <a:noFill/>
          <a:ln w="12700" cap="flat" cmpd="sng" algn="ctr">
            <a:solidFill>
              <a:schemeClr val="tx1"/>
            </a:solidFill>
            <a:prstDash val="solid"/>
            <a:headEnd type="none"/>
            <a:tailEnd type="stealth" w="lg" len="lg"/>
          </a:ln>
          <a:effectLst/>
        </p:spPr>
      </p:sp>
      <p:sp>
        <p:nvSpPr>
          <p:cNvPr id="15" name="AutoShape5"/>
          <p:cNvSpPr>
            <a:extLst>
              <a:ext uri="smNativeData">
                <pr:smNativeData xmlns:pr="smNativeData" xmlns="smNativeData" val="SMDATA_16_haKDZxMAAAAlAAAA5QAAAA8BAAAAkAAAAEgAAACQAAAASAAAAAAAAAAAAAAAAAAAAAEAAABQAAAAAAAAAAAA0D+ew/HLwhOrP57D8cvCE6s/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c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6iYAALcWAADGLwAAkx8AABAAAAAmAAAACAAAAP//////////MAAAABQAAAAAAAAAAAD//wAAAQAAAP//AAABAA=="/>
              </a:ext>
            </a:extLst>
          </p:cNvSpPr>
          <p:nvPr/>
        </p:nvSpPr>
        <p:spPr>
          <a:xfrm>
            <a:off x="6325870" y="3692525"/>
            <a:ext cx="1440180" cy="1440180"/>
          </a:xfrm>
          <a:prstGeom prst="leftCircularArrow">
            <a:avLst>
              <a:gd name="adj1" fmla="val 12500"/>
              <a:gd name="adj2" fmla="val 1142319"/>
              <a:gd name="adj3" fmla="val 1142319"/>
              <a:gd name="adj4" fmla="val 10800000"/>
              <a:gd name="adj5" fmla="val 12500"/>
            </a:avLst>
          </a:prstGeom>
          <a:solidFill>
            <a:schemeClr val="accent1"/>
          </a:solidFill>
          <a:ln w="12700" cap="flat" cmpd="sng" algn="ctr">
            <a:solidFill>
              <a:schemeClr val="tx1"/>
            </a:solidFill>
            <a:prstDash val="solid"/>
            <a:headEnd type="none"/>
            <a:tailEnd type="none"/>
          </a:ln>
          <a:effectLst/>
        </p:spPr>
      </p:sp>
      <p:sp>
        <p:nvSpPr>
          <p:cNvPr id="16" name="AutoShape6"/>
          <p:cNvSpPr>
            <a:extLst>
              <a:ext uri="smNativeData">
                <pr:smNativeData xmlns:pr="smNativeData" xmlns="smNativeData" val="SMDATA_16_haKDZxMAAAAlAAAA5QAAAA8BAAAAkAAAAEgAAACQAAAASAAAAAAAAAAAAAAAAAAAAAEAAABQAAAATqdsQ7cGwD+8Xp+9hMWmP57D8cvCE6s/6q7X/dnQ3z+ueJQCgtLd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gCUAAN0TAADPPQAAbiIAABAAAAAmAAAACAAAAP//////////MAAAABQAAAAAAAAAAAD//wAAAQAAAP//AAABAA=="/>
              </a:ext>
            </a:extLst>
          </p:cNvSpPr>
          <p:nvPr/>
        </p:nvSpPr>
        <p:spPr>
          <a:xfrm>
            <a:off x="6096000" y="3228975"/>
            <a:ext cx="3951605" cy="2367915"/>
          </a:xfrm>
          <a:prstGeom prst="leftCircularArrow">
            <a:avLst>
              <a:gd name="adj1" fmla="val 6260"/>
              <a:gd name="adj2" fmla="val 960675"/>
              <a:gd name="adj3" fmla="val 1142319"/>
              <a:gd name="adj4" fmla="val 10737841"/>
              <a:gd name="adj5" fmla="val 11649"/>
            </a:avLst>
          </a:prstGeom>
          <a:solidFill>
            <a:schemeClr val="accent1"/>
          </a:solidFill>
          <a:ln w="12700" cap="flat" cmpd="sng" algn="ctr">
            <a:solidFill>
              <a:schemeClr val="tx1"/>
            </a:solidFill>
            <a:prstDash val="solid"/>
            <a:headEnd type="none"/>
            <a:tailEnd type="none"/>
          </a:ln>
          <a:effectLst/>
        </p:spPr>
      </p:sp>
      <p:sp>
        <p:nvSpPr>
          <p:cNvPr id="17" name="Rectangle3"/>
          <p:cNvSpPr>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NDMAAO4hAAAQPAAAdiUAABAAAAAmAAAACAAAAP//////////MAAAABQAAAAAAAAAAAD//wAAAQAAAP//AAABAA=="/>
              </a:ext>
            </a:extLst>
          </p:cNvSpPr>
          <p:nvPr/>
        </p:nvSpPr>
        <p:spPr>
          <a:xfrm>
            <a:off x="8323580" y="5515610"/>
            <a:ext cx="1440180" cy="574040"/>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Тренировка модели</a:t>
            </a:r>
          </a:p>
        </p:txBody>
      </p:sp>
      <p:sp>
        <p:nvSpPr>
          <p:cNvPr id="18" name="Line6"/>
          <p:cNvSpPr>
            <a:extLst>
              <a:ext uri="smNativeData">
                <pr:smNativeData xmlns:pr="smNativeData" xmlns="smNativeData" val="SMDATA_16_haKD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BAAAAlgAAAJY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oAb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TEAAE8bAACeNwAA7iEAABAAAAAmAAAACAAAAP//////////MAAAABQAAAAAAAAAAAD//wAAAQAAAP//AAABAA=="/>
              </a:ext>
            </a:extLst>
          </p:cNvSpPr>
          <p:nvPr/>
        </p:nvSpPr>
        <p:spPr>
          <a:xfrm flipH="1" flipV="1">
            <a:off x="8108315" y="4439285"/>
            <a:ext cx="932815" cy="1076325"/>
          </a:xfrm>
          <a:prstGeom prst="line">
            <a:avLst/>
          </a:prstGeom>
          <a:noFill/>
          <a:ln w="12700" cap="flat" cmpd="sng" algn="ctr">
            <a:solidFill>
              <a:schemeClr val="tx1"/>
            </a:solidFill>
            <a:prstDash val="solid"/>
            <a:headEnd type="stealth" w="lg" len="lg"/>
            <a:tailEnd type="none"/>
          </a:ln>
          <a:effectLst/>
        </p:spPr>
      </p:sp>
      <p:sp>
        <p:nvSpPr>
          <p:cNvPr id="19" name="Rectangle4"/>
          <p:cNvSpPr>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EAAAAAAAAAu+Dj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PT4AAO4hAAAZRwAAliUAABAAAAAmAAAACAAAAP//////////MAAAABQAAAAAAAAAAAD//wAAAQAAAP//AAABAA=="/>
              </a:ext>
            </a:extLst>
          </p:cNvSpPr>
          <p:nvPr/>
        </p:nvSpPr>
        <p:spPr>
          <a:xfrm>
            <a:off x="10117455" y="5515610"/>
            <a:ext cx="1440180" cy="594360"/>
          </a:xfrm>
          <a:prstGeom prst="rect">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lgn="ctr"/>
            <a:r>
              <a:t>Оценка модели</a:t>
            </a:r>
          </a:p>
        </p:txBody>
      </p:sp>
      <p:sp>
        <p:nvSpPr>
          <p:cNvPr id="20" name="Line3"/>
          <p:cNvSpPr>
            <a:extLst>
              <a:ext uri="smNativeData">
                <pr:smNativeData xmlns:pr="smNativeData" xmlns="smNativeData" val="SMDATA_16_haKDZxMAAAAlAAAAC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Q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Hz8AAEcbAAAYQwAA7iEAABAAAAAmAAAACAAAAP//////////MAAAABQAAAAAAAAAAAD//wAAAQAAAP//AAABAA=="/>
              </a:ext>
            </a:extLst>
          </p:cNvSpPr>
          <p:nvPr/>
        </p:nvSpPr>
        <p:spPr>
          <a:xfrm>
            <a:off x="10260965" y="4434205"/>
            <a:ext cx="645795" cy="1081405"/>
          </a:xfrm>
          <a:prstGeom prst="line">
            <a:avLst/>
          </a:pr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JnZX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Архитектура модели</a:t>
            </a:r>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type="body" idx="1"/>
          </p:nvPr>
        </p:nvSpPr>
        <p:spPr/>
        <p:txBody>
          <a:bodyPr/>
          <a:lstStyle/>
          <a:p>
            <a:pPr/>
            <a:r>
              <a:t>Текст описаний предобрабатывается: stop words, пунктуация, цифры, в нижний регистр, word stem.</a:t>
            </a:r>
          </a:p>
          <a:p>
            <a:pPr/>
            <a:r>
              <a:t>К тренировочному набору может добавляться дополнительный искусственный набор записей со словами, которые редки, но выглядят важными для классификации с точки зрения пользователя (с word stem), например</a:t>
            </a:r>
            <a:br/>
            <a:r>
              <a:t>label	text</a:t>
            </a:r>
            <a:br/>
            <a:r>
              <a:t>1	gpt</a:t>
            </a:r>
            <a:br/>
            <a:r>
              <a:t>0 	materials</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haKDZ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MRaUh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AAAAAAAAAASwAAMCoAABAAAAAmAAAACAAAAP//////////MAAAABQAAAAAAAAAAAD//wAAAQAAAP//AAABAA=="/>
              </a:ext>
            </a:extLst>
          </p:cNvSpPr>
          <p:nvPr/>
        </p:nvSpPr>
        <p:spPr>
          <a:xfrm>
            <a:off x="0" y="0"/>
            <a:ext cx="12192000" cy="6858000"/>
          </a:xfrm>
          <a:prstGeom prst="rect">
            <a:avLst/>
          </a:prstGeom>
          <a:noFill/>
          <a:ln>
            <a:noFill/>
          </a:ln>
          <a:effectLst/>
        </p:spPr>
        <p:txBody>
          <a:bodyPr vert="horz" wrap="square" numCol="1" spcCol="215900" anchor="t"/>
          <a:lstStyle/>
          <a:p>
            <a:pPr>
              <a:buFont typeface="Wingdings" pitchFamily="2" charset="2"/>
              <a:buChar char=""/>
              <a:defRPr sz="3000" cap="none"/>
            </a:pPr>
            <a:r>
              <a:t> Строится  document-term matrix по алгоритму Bag Of Words.</a:t>
            </a:r>
          </a:p>
          <a:p>
            <a:pPr>
              <a:buFont typeface="Wingdings" pitchFamily="2" charset="2"/>
              <a:buChar char=""/>
              <a:defRPr sz="3000" cap="none"/>
            </a:pPr>
            <a:r>
              <a:t> Для анализа получаем Word Cloud.</a:t>
            </a:r>
          </a:p>
          <a:p>
            <a:pPr>
              <a:buFont typeface="Wingdings" pitchFamily="2" charset="2"/>
              <a:buChar char=""/>
              <a:defRPr sz="3000" cap="none"/>
            </a:pPr>
            <a:r>
              <a:t> Для document-term matrix значения нормализуем единицей (значения  частоты ограничиваем значением 1).</a:t>
            </a:r>
          </a:p>
          <a:p>
            <a:pPr>
              <a:buNone/>
              <a:defRPr sz="3000" cap="none"/>
            </a:pPr>
          </a:p>
        </p:txBody>
      </p:sp>
      <p:pic>
        <p:nvPicPr>
          <p:cNvPr id="3" name="Picture1"/>
          <p:cNvPicPr>
            <a:picLocks noChangeAspect="1"/>
            <a:extLst>
              <a:ext uri="smNativeData">
                <pr:smNativeData xmlns:pr="smNativeData" xmlns="smNativeData" val="SMDATA_18_haKD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H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AAAAADrCwAAkykAAJMdAAAQAAAAJgAAAAgAAAD//////////zAAAAAUAAAAAAAAAAAA//8AAAEAAAD//wAAAQA="/>
              </a:ext>
            </a:extLst>
          </p:cNvPicPr>
          <p:nvPr/>
        </p:nvPicPr>
        <p:blipFill>
          <a:blip r:embed="rId2"/>
          <a:stretch>
            <a:fillRect/>
          </a:stretch>
        </p:blipFill>
        <p:spPr>
          <a:xfrm>
            <a:off x="0" y="1937385"/>
            <a:ext cx="6758305" cy="2870200"/>
          </a:xfrm>
          <a:prstGeom prst="rect">
            <a:avLst/>
          </a:prstGeom>
          <a:noFill/>
          <a:ln>
            <a:noFill/>
          </a:ln>
          <a:effectLst/>
        </p:spPr>
      </p:pic>
      <p:pic>
        <p:nvPicPr>
          <p:cNvPr id="4" name="Picture2"/>
          <p:cNvPicPr>
            <a:picLocks noChangeAspect="1"/>
            <a:extLst>
              <a:ext uri="smNativeData">
                <pr:smNativeData xmlns:pr="smNativeData" xmlns="smNativeData" val="SMDATA_18_haKD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JMpAAC5CgAAt0kAAEYhAAAQAAAAJgAAAAgAAAD//////////zAAAAAUAAAAAAAAAAAA//8AAAEAAAD//wAAAQA="/>
              </a:ext>
            </a:extLst>
          </p:cNvPicPr>
          <p:nvPr/>
        </p:nvPicPr>
        <p:blipFill>
          <a:blip r:embed="rId3"/>
          <a:stretch>
            <a:fillRect/>
          </a:stretch>
        </p:blipFill>
        <p:spPr>
          <a:xfrm>
            <a:off x="6758305" y="1743075"/>
            <a:ext cx="5224780" cy="3665855"/>
          </a:xfrm>
          <a:prstGeom prst="rect">
            <a:avLst/>
          </a:prstGeom>
          <a:noFill/>
          <a:ln>
            <a:noFill/>
          </a:ln>
          <a:effectLst/>
        </p:spPr>
      </p:pic>
      <p:sp>
        <p:nvSpPr>
          <p:cNvPr id="5" name="Textbox2"/>
          <p:cNvSpPr txBox="1">
            <a:extLst>
              <a:ext uri="smNativeData">
                <pr:smNativeData xmlns:pr="smNativeData" xmlns="smNativeData" val="SMDATA_16_haKDZx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NwIAAD/fwAA/38AAAAAAAAJAAAABAAAAJQyrc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AAAKogAAAASwAAMCoAABAAAAAmAAAACAAAAP//////////MAAAABQAAAAAAAAAAAD//wAAAQAAAP//AAABAA=="/>
              </a:ext>
            </a:extLst>
          </p:cNvSpPr>
          <p:nvPr/>
        </p:nvSpPr>
        <p:spPr>
          <a:xfrm>
            <a:off x="0" y="5309870"/>
            <a:ext cx="12192000" cy="1548130"/>
          </a:xfrm>
          <a:prstGeom prst="rect">
            <a:avLst/>
          </a:prstGeom>
          <a:noFill/>
          <a:ln>
            <a:noFill/>
          </a:ln>
          <a:effectLst/>
        </p:spPr>
        <p:txBody>
          <a:bodyPr vert="horz" wrap="square" numCol="1" spcCol="215900" anchor="t"/>
          <a:lstStyle/>
          <a:p>
            <a:pPr>
              <a:buFont typeface="Wingdings" pitchFamily="2" charset="2"/>
              <a:buChar char=""/>
              <a:defRPr sz="3000" cap="none"/>
            </a:pPr>
            <a:r>
              <a:t> Используем модель Random Forest (в базовой реализации использован размер леса: 200 деревьев).</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R51/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MAAAABQAAAAAAAAAAAD//wAAAQAAAP//AAABAA=="/>
              </a:ext>
            </a:extLst>
          </p:cNvSpPr>
          <p:nvPr>
            <p:ph type="title"/>
          </p:nvPr>
        </p:nvSpPr>
        <p:spPr/>
        <p:txBody>
          <a:bodyPr/>
          <a:lstStyle/>
          <a:p>
            <a:pPr/>
            <a:r>
              <a:t>Использование модели</a:t>
            </a:r>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AAAAAAAAAAMAAAABQAAAAAAAAAAAD//wAAAQAAAP//AAABAA=="/>
              </a:ext>
            </a:extLst>
          </p:cNvSpPr>
          <p:nvPr>
            <p:ph type="body" idx="1"/>
          </p:nvPr>
        </p:nvSpPr>
        <p:spPr/>
        <p:txBody>
          <a:bodyPr/>
          <a:lstStyle/>
          <a:p>
            <a:pPr>
              <a:buFont typeface="Wingdings" pitchFamily="2" charset="2"/>
              <a:buChar char=""/>
            </a:pPr>
            <a:r>
              <a:t>Модель реализована на R (проект в RStudio), для REST JSON API использован модуль Plumber, реализация собирается в докер контейнер. Пример локального адреса страницы Swagger: </a:t>
            </a:r>
            <a:r>
              <a:rPr cap="none">
                <a:hlinkClick r:id="rId2"/>
              </a:rPr>
              <a:t>http://127.0.0.1:5762/__docs__/#/</a:t>
            </a:r>
            <a:endParaRPr cap="none">
              <a:hlinkClick r:id="rId2"/>
            </a:endParaRPr>
          </a:p>
          <a:p>
            <a:pPr>
              <a:buFont typeface="Wingdings" pitchFamily="2" charset="2"/>
              <a:buChar char=""/>
            </a:pPr>
            <a:r>
              <a:t>Для сборки докер-образа использован менеджер пакетов pak — это дало высокую скорость сборки и хорошую совместимость докер-образа.</a:t>
            </a:r>
          </a:p>
          <a:p>
            <a:pPr marL="0" indent="0">
              <a:buNone/>
              <a:defRPr sz="1200" cap="none">
                <a:latin typeface="Consolas" pitchFamily="3" charset="-52"/>
                <a:ea typeface="Consolas" pitchFamily="3" charset="-52"/>
                <a:cs typeface="Consolas" pitchFamily="3" charset="-52"/>
              </a:defRPr>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6_haKDZxMAAAAlAAAAEgAAAE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LonAAD/fwAA/38AAAAAAAAJAAAABAAAAGx5PS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UwEAAFMBAAC3SQAAoyYAABAgAAAmAAAACAAAAP//////////MAAAABQAAAAAAAAAAAD//wAAAQAAAP//AAABAA=="/>
              </a:ext>
            </a:extLst>
          </p:cNvSpPr>
          <p:nvPr/>
        </p:nvSpPr>
        <p:spPr>
          <a:xfrm>
            <a:off x="215265" y="215265"/>
            <a:ext cx="11767820" cy="6065520"/>
          </a:xfrm>
          <a:prstGeom prst="rect">
            <a:avLst/>
          </a:prstGeom>
          <a:noFill/>
          <a:ln>
            <a:noFill/>
          </a:ln>
          <a:effectLst/>
        </p:spPr>
        <p:txBody>
          <a:bodyPr vert="horz" wrap="square" numCol="1" spcCol="215900" anchor="t"/>
          <a:lstStyle/>
          <a:p>
            <a:pPr>
              <a:defRPr sz="1400" cap="none"/>
            </a:pPr>
            <a:r>
              <a:t>FROM rocker/r-ver:4.3.3</a:t>
            </a:r>
          </a:p>
          <a:p>
            <a:pPr>
              <a:defRPr sz="1400" cap="none"/>
            </a:pPr>
          </a:p>
          <a:p>
            <a:pPr>
              <a:defRPr sz="1400" cap="none"/>
            </a:pPr>
            <a:r>
              <a:t># install os dependencies</a:t>
            </a:r>
          </a:p>
          <a:p>
            <a:pPr>
              <a:defRPr sz="1400" cap="none"/>
            </a:pPr>
            <a:r>
              <a:t>RUN apt-get update -qq</a:t>
            </a:r>
          </a:p>
          <a:p>
            <a:pPr>
              <a:defRPr sz="1400" cap="none"/>
            </a:pPr>
            <a:r>
              <a:t>RUN apt-get install -y --no-install-recommends \</a:t>
            </a:r>
          </a:p>
          <a:p>
            <a:pPr>
              <a:defRPr sz="1400" cap="none"/>
            </a:pPr>
            <a:r>
              <a:t>  git-core \</a:t>
            </a:r>
          </a:p>
          <a:p>
            <a:pPr>
              <a:defRPr sz="1400" cap="none"/>
            </a:pPr>
            <a:r>
              <a:t>  libssl-dev \</a:t>
            </a:r>
          </a:p>
          <a:p>
            <a:pPr>
              <a:defRPr sz="1400" cap="none"/>
            </a:pPr>
            <a:r>
              <a:t>  libcurl4-gnutls-dev \</a:t>
            </a:r>
          </a:p>
          <a:p>
            <a:pPr>
              <a:defRPr sz="1400" cap="none"/>
            </a:pPr>
            <a:r>
              <a:t>  curl \</a:t>
            </a:r>
          </a:p>
          <a:p>
            <a:pPr>
              <a:defRPr sz="1400" cap="none"/>
            </a:pPr>
            <a:r>
              <a:t>  libsodium-dev \</a:t>
            </a:r>
          </a:p>
          <a:p>
            <a:pPr>
              <a:defRPr sz="1400" cap="none"/>
            </a:pPr>
            <a:r>
              <a:t>  libxml2-dev \</a:t>
            </a:r>
          </a:p>
          <a:p>
            <a:pPr>
              <a:defRPr sz="1400" cap="none"/>
            </a:pPr>
            <a:r>
              <a:t>  &amp;&amp; rm -rf /var/lib/apt/lists/*</a:t>
            </a:r>
          </a:p>
          <a:p>
            <a:pPr>
              <a:defRPr sz="1400" cap="none"/>
            </a:pPr>
          </a:p>
          <a:p>
            <a:pPr>
              <a:defRPr sz="1400" cap="none"/>
            </a:pPr>
            <a:r>
              <a:t># install pak alternatives to install.packages</a:t>
            </a:r>
          </a:p>
          <a:p>
            <a:pPr>
              <a:defRPr sz="1400" cap="none"/>
            </a:pPr>
            <a:r>
              <a:t>RUN Rscript -e "install.packages('pak', repos = sprintf('https://r-lib.github.io/p/pak/stable'))"</a:t>
            </a:r>
          </a:p>
          <a:p>
            <a:pPr>
              <a:defRPr sz="1400" cap="none"/>
            </a:pPr>
          </a:p>
          <a:p>
            <a:pPr>
              <a:defRPr sz="1400" cap="none"/>
            </a:pPr>
            <a:r>
              <a:t># install latest plumber from github main branch</a:t>
            </a:r>
          </a:p>
          <a:p>
            <a:pPr>
              <a:defRPr sz="1400" cap="none"/>
            </a:pPr>
            <a:r>
              <a:t>RUN Rscript -e "pak::pkg_install('rstudio/plumber@main')"</a:t>
            </a:r>
          </a:p>
          <a:p>
            <a:pPr>
              <a:defRPr sz="1400" cap="none"/>
            </a:pPr>
          </a:p>
          <a:p>
            <a:pPr>
              <a:defRPr sz="1400" cap="none"/>
            </a:pPr>
            <a:r>
              <a:t># install other R packages</a:t>
            </a:r>
          </a:p>
          <a:p>
            <a:pPr>
              <a:defRPr sz="1400" cap="none"/>
            </a:pPr>
            <a:r>
              <a:t>RUN Rscript -e "pak::pkg_install(c('caret', 'randomForest', 'quanteda', 'irr', 'stringr', 'dplyr', 'SnowballC', 'swagger', 'rapidoc'))"</a:t>
            </a:r>
          </a:p>
          <a:p>
            <a:pPr>
              <a:defRPr sz="1400" cap="none"/>
            </a:pPr>
          </a:p>
          <a:p>
            <a:pPr>
              <a:defRPr sz="1400" cap="none"/>
            </a:pPr>
          </a:p>
          <a:p>
            <a:pPr>
              <a:defRPr sz="1400" cap="none"/>
            </a:pPr>
            <a:r>
              <a:t>RUN mkdir /app</a:t>
            </a:r>
          </a:p>
          <a:p>
            <a:pPr>
              <a:defRPr sz="1400" cap="none"/>
            </a:pPr>
            <a:r>
              <a:t>COPY / /app</a:t>
            </a:r>
          </a:p>
          <a:p>
            <a:pPr>
              <a:defRPr sz="1400" cap="none"/>
            </a:pPr>
            <a:r>
              <a:t>WORKDIR /app</a:t>
            </a:r>
          </a:p>
          <a:p>
            <a:pPr>
              <a:defRPr sz="1400" cap="none"/>
            </a:pPr>
            <a:r>
              <a:t>EXPOSE 5762</a:t>
            </a:r>
          </a:p>
          <a:p>
            <a:pPr>
              <a:defRPr sz="1400" cap="none"/>
            </a:pPr>
            <a:r>
              <a:t>ENTRYPOINT ["Rscript", "runPlumber.R"]</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pic>
        <p:nvPicPr>
          <p:cNvPr id="2" name="Picture1"/>
          <p:cNvPicPr>
            <a:picLocks noChangeAspect="1"/>
            <a:extLst>
              <a:ext uri="smNativeData">
                <pr:smNativeData xmlns:pr="smNativeData" xmlns="smNativeData" val="SMDATA_18_haKD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b9uCI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NQCAADEAQAAfUgAAJcoAAAQAAAAJgAAAAgAAAD//////////zAAAAAUAAAAAAAAAAAA//8AAAEAAAD//wAAAQA="/>
              </a:ext>
            </a:extLst>
          </p:cNvPicPr>
          <p:nvPr/>
        </p:nvPicPr>
        <p:blipFill>
          <a:blip r:embed="rId2"/>
          <a:stretch>
            <a:fillRect/>
          </a:stretch>
        </p:blipFill>
        <p:spPr>
          <a:xfrm>
            <a:off x="459740" y="287020"/>
            <a:ext cx="11323955" cy="631126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xhAAABAAAAAmAAAACAAAAAEAAAAAAAAAMAAAABQAAAAAAAAAAAD//wAAAQAAAP//AAABAA=="/>
              </a:ext>
            </a:extLst>
          </p:cNvSpPr>
          <p:nvPr>
            <p:ph type="title"/>
          </p:nvPr>
        </p:nvSpPr>
        <p:spPr>
          <a:xfrm>
            <a:off x="609600" y="274320"/>
            <a:ext cx="10972800" cy="2452370"/>
          </a:xfrm>
        </p:spPr>
        <p:txBody>
          <a:bodyPr/>
          <a:lstStyle/>
          <a:p>
            <a:pPr algn="just">
              <a:defRPr sz="2200" cap="none"/>
            </a:pPr>
            <a:r>
              <a:t>На вход подается список текстов с описаниями компаний (в базовой реализации данные получается из Tinkoff API), в текст описания компании добавляются названия категорий от брокера и тикеты акций (при тренировке тикеты были удалены, как уникальные идентификаторы, но при inference они не мешают работе модели, а нужны для идентификации результатов). Предобработка текстов выполняется внутри микросервиса модели. При этом тексты приводятся к такой же document-term-matrix, как была при обучении.</a:t>
            </a:r>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MYQAABARwAAuicAABAAAAAmAAAACAAAAAEAAAAAAAAAMAAAABQAAAAAAAAAAAD//wAAAQAAAP//AAABAA=="/>
              </a:ext>
            </a:extLst>
          </p:cNvSpPr>
          <p:nvPr>
            <p:ph type="body" idx="1"/>
          </p:nvPr>
        </p:nvSpPr>
        <p:spPr>
          <a:xfrm>
            <a:off x="609600" y="2726690"/>
            <a:ext cx="10972800" cy="3731260"/>
          </a:xfrm>
        </p:spPr>
        <p:txBody>
          <a:bodyPr/>
          <a:lstStyle/>
          <a:p>
            <a:pPr marL="0" indent="0">
              <a:buNone/>
            </a:pPr>
          </a:p>
        </p:txBody>
      </p:sp>
      <p:pic>
        <p:nvPicPr>
          <p:cNvPr id="4" name="Picture1"/>
          <p:cNvPicPr>
            <a:picLocks noChangeAspect="1"/>
            <a:extLst>
              <a:ext uri="smNativeData">
                <pr:smNativeData xmlns:pr="smNativeData" xmlns="smNativeData" val="SMDATA_18_haKD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H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I4DAADGEAAAnkIAALonAAAQAAAAJgAAAAgAAAD//////////zAAAAAUAAAAAAAAAAAA//8AAAEAAAD//wAAAQA="/>
              </a:ext>
            </a:extLst>
          </p:cNvPicPr>
          <p:nvPr/>
        </p:nvPicPr>
        <p:blipFill>
          <a:blip r:embed="rId2"/>
          <a:stretch>
            <a:fillRect/>
          </a:stretch>
        </p:blipFill>
        <p:spPr>
          <a:xfrm>
            <a:off x="577850" y="2726690"/>
            <a:ext cx="10251440" cy="3731260"/>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xmlns="smNativeData" val="SMDATA_16_haKD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egsAABAAAAAmAAAACAAAAAEAAAAAAAAAMAAAABQAAAAAAAAAAAD//wAAAQAAAP//AAABAA=="/>
              </a:ext>
            </a:extLst>
          </p:cNvSpPr>
          <p:nvPr>
            <p:ph type="title"/>
          </p:nvPr>
        </p:nvSpPr>
        <p:spPr>
          <a:xfrm>
            <a:off x="609600" y="274320"/>
            <a:ext cx="10972800" cy="1591310"/>
          </a:xfrm>
        </p:spPr>
        <p:txBody>
          <a:bodyPr/>
          <a:lstStyle/>
          <a:p>
            <a:pPr algn="just">
              <a:defRPr sz="2190" cap="none"/>
            </a:pPr>
            <a:r>
              <a:t>На выходе возвращается отфильтрованный входной список: оставляются только компании, которым модель присвоила позитивный класс (1). По тикету пользователь идентифицирует акции. Приоритет на recall, а не precision: модель присваивает класс 1 пустым описаниям и текстам только из неизвестных слов, потому что для инвестора может быть важнее не пропустить ничего нужного, а “лишние” акции не приведут к краху.</a:t>
            </a:r>
          </a:p>
        </p:txBody>
      </p:sp>
      <p:sp>
        <p:nvSpPr>
          <p:cNvPr id="3" name="SlideText1"/>
          <p:cNvSpPr>
            <a:spLocks noGrp="1" noChangeArrowheads="1"/>
            <a:extLst>
              <a:ext uri="smNativeData">
                <pr:smNativeData xmlns:pr="smNativeData" xmlns="smNativeData" val="SMDATA_16_haKD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oLAABARwAAsCUAABAAAAAmAAAACAAAAAEAAAAAAAAAMAAAABQAAAAAAAAAAAD//wAAAQAAAP//AAABAA=="/>
              </a:ext>
            </a:extLst>
          </p:cNvSpPr>
          <p:nvPr>
            <p:ph type="body" idx="1"/>
          </p:nvPr>
        </p:nvSpPr>
        <p:spPr>
          <a:xfrm>
            <a:off x="609600" y="1865630"/>
            <a:ext cx="10972800" cy="4260850"/>
          </a:xfrm>
        </p:spPr>
        <p:txBody>
          <a:bodyPr/>
          <a:lstStyle/>
          <a:p>
            <a:pPr marL="0" indent="0">
              <a:buNone/>
            </a:pPr>
          </a:p>
        </p:txBody>
      </p:sp>
      <p:pic>
        <p:nvPicPr>
          <p:cNvPr id="4" name="Picture1"/>
          <p:cNvPicPr>
            <a:picLocks noChangeAspect="1"/>
            <a:extLst>
              <a:ext uri="smNativeData">
                <pr:smNativeData xmlns:pr="smNativeData" xmlns="smNativeData" val="SMDATA_18_haKDZx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gH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Lvg4wX///8BAAAAAAAAAAAAAAAAAAAAAAAAAAAAAAAAAAAAAAAAAAAAAAACf39/AICAgAPMzMwAwMD/AH9/fwAAAAAAAAAAAAAAAAD///8AAAAAACEAAAAYAAAAFAAAAMADAACaCwAAQ0cAADAkAAAQAAAAJgAAAAgAAAD//////////zAAAAAUAAAAAAAAAAAA//8AAAEAAAD//wAAAQA="/>
              </a:ext>
            </a:extLst>
          </p:cNvPicPr>
          <p:nvPr/>
        </p:nvPicPr>
        <p:blipFill>
          <a:blip r:embed="rId2"/>
          <a:stretch>
            <a:fillRect/>
          </a:stretch>
        </p:blipFill>
        <p:spPr>
          <a:xfrm>
            <a:off x="609600" y="1885950"/>
            <a:ext cx="10974705" cy="3996690"/>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8">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9">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Antonio</cp:lastModifiedBy>
  <cp:revision>0</cp:revision>
  <dcterms:created xsi:type="dcterms:W3CDTF">2024-12-30T17:51:50Z</dcterms:created>
  <dcterms:modified xsi:type="dcterms:W3CDTF">2025-01-12T11:07:49Z</dcterms:modified>
</cp:coreProperties>
</file>