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7" autoAdjust="0"/>
    <p:restoredTop sz="94660"/>
  </p:normalViewPr>
  <p:slideViewPr>
    <p:cSldViewPr snapToGrid="0">
      <p:cViewPr>
        <p:scale>
          <a:sx n="30" d="100"/>
          <a:sy n="30" d="100"/>
        </p:scale>
        <p:origin x="400" y="-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2800" dirty="0" smtClean="0"/>
            <a:t>Controlled variables</a:t>
          </a:r>
          <a:endParaRPr lang="en-US" sz="2800" dirty="0"/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dirty="0" smtClean="0"/>
            <a:t>Expert won’t change their parameters during the prediction.</a:t>
          </a:r>
          <a:endParaRPr lang="en-US" sz="2800" dirty="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2800" dirty="0" smtClean="0"/>
            <a:t>Independent variable</a:t>
          </a:r>
          <a:endParaRPr lang="en-US" sz="2800" dirty="0"/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altLang="zh-CN" sz="2800" dirty="0" smtClean="0"/>
            <a:t>Input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signal</a:t>
          </a:r>
          <a:r>
            <a:rPr lang="zh-CN" altLang="en-US" sz="2800" dirty="0" smtClean="0"/>
            <a:t> </a:t>
          </a:r>
          <a:r>
            <a:rPr lang="en-US" sz="2800" dirty="0" smtClean="0"/>
            <a:t>is </a:t>
          </a:r>
          <a:r>
            <a:rPr lang="en-US" altLang="zh-CN" sz="2800" dirty="0" smtClean="0"/>
            <a:t>a</a:t>
          </a:r>
          <a:r>
            <a:rPr lang="zh-CN" altLang="en-US" sz="2800" dirty="0" smtClean="0"/>
            <a:t> </a:t>
          </a:r>
          <a:r>
            <a:rPr lang="en-US" sz="2800" dirty="0" smtClean="0"/>
            <a:t>non stationary</a:t>
          </a:r>
          <a:r>
            <a:rPr lang="zh-CN" altLang="en-US" sz="2800" dirty="0" smtClean="0"/>
            <a:t> </a:t>
          </a:r>
          <a:r>
            <a:rPr lang="en-US" sz="2800" dirty="0" smtClean="0"/>
            <a:t>sequence</a:t>
          </a:r>
          <a:r>
            <a:rPr lang="en-US" sz="2800" dirty="0" smtClean="0"/>
            <a:t>.</a:t>
          </a:r>
          <a:endParaRPr lang="en-US" sz="2800" dirty="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F8ECEAC-FAA3-4503-A169-57F41A503807}">
      <dgm:prSet phldrT="[Text]" custT="1"/>
      <dgm:spPr/>
      <dgm:t>
        <a:bodyPr/>
        <a:lstStyle/>
        <a:p>
          <a:r>
            <a:rPr lang="en-US" sz="2800" dirty="0" smtClean="0"/>
            <a:t>Dependent variable</a:t>
          </a:r>
          <a:endParaRPr lang="en-US" sz="2800" dirty="0"/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 sz="2800"/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 sz="2800"/>
        </a:p>
      </dgm:t>
    </dgm:pt>
    <dgm:pt modelId="{BB5A00DF-7368-4451-822A-C5213BEFEEBE}">
      <dgm:prSet phldrT="[Text]" custT="1"/>
      <dgm:spPr/>
      <dgm:t>
        <a:bodyPr/>
        <a:lstStyle/>
        <a:p>
          <a:r>
            <a:rPr lang="en-US" sz="2800" dirty="0" smtClean="0"/>
            <a:t>Each expert will predict the output according the input signal.</a:t>
          </a:r>
          <a:endParaRPr lang="en-US" sz="2800" dirty="0"/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 sz="2800"/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 sz="2800"/>
        </a:p>
      </dgm:t>
    </dgm:pt>
    <dgm:pt modelId="{B92700A2-FB38-4467-8A2E-6B17FD5FB43C}">
      <dgm:prSet phldrT="[Text]" custT="1"/>
      <dgm:spPr/>
      <dgm:t>
        <a:bodyPr/>
        <a:lstStyle/>
        <a:p>
          <a:r>
            <a:rPr lang="en-US" sz="2800" dirty="0" smtClean="0"/>
            <a:t>Use the L2 norm of difference between output signal and clean signal as the loss.</a:t>
          </a:r>
          <a:endParaRPr lang="en-US" sz="2800" dirty="0"/>
        </a:p>
      </dgm:t>
    </dgm:pt>
    <dgm:pt modelId="{D455CBAE-1EFE-4677-A720-D37D3C7C79C7}" type="parTrans" cxnId="{401C8A76-0402-439A-A771-D9B2BC35018E}">
      <dgm:prSet/>
      <dgm:spPr/>
      <dgm:t>
        <a:bodyPr/>
        <a:lstStyle/>
        <a:p>
          <a:endParaRPr lang="en-US" sz="2800"/>
        </a:p>
      </dgm:t>
    </dgm:pt>
    <dgm:pt modelId="{A308112E-A697-4E6A-A0C4-5392D47FD2DE}" type="sibTrans" cxnId="{401C8A76-0402-439A-A771-D9B2BC35018E}">
      <dgm:prSet/>
      <dgm:spPr/>
      <dgm:t>
        <a:bodyPr/>
        <a:lstStyle/>
        <a:p>
          <a:endParaRPr lang="en-US" sz="2800"/>
        </a:p>
      </dgm:t>
    </dgm:pt>
    <dgm:pt modelId="{7B79AA13-2970-3D44-AFE1-F4624C68F7C4}">
      <dgm:prSet phldrT="[Text]" custT="1"/>
      <dgm:spPr/>
      <dgm:t>
        <a:bodyPr/>
        <a:lstStyle/>
        <a:p>
          <a:r>
            <a:rPr lang="en-US" sz="2800" dirty="0" smtClean="0"/>
            <a:t>Alpha for each expert are fixed.</a:t>
          </a:r>
          <a:endParaRPr lang="en-US" sz="2800" dirty="0"/>
        </a:p>
      </dgm:t>
    </dgm:pt>
    <dgm:pt modelId="{B03658C8-86E0-0E4C-87DD-CC80964AFF4D}" type="parTrans" cxnId="{22DD4931-84DF-EC43-85ED-8FAE7886F66C}">
      <dgm:prSet/>
      <dgm:spPr/>
      <dgm:t>
        <a:bodyPr/>
        <a:lstStyle/>
        <a:p>
          <a:endParaRPr lang="en-US"/>
        </a:p>
      </dgm:t>
    </dgm:pt>
    <dgm:pt modelId="{8AB09BD0-3BF8-8548-9DB4-3C108A040B3F}" type="sibTrans" cxnId="{22DD4931-84DF-EC43-85ED-8FAE7886F66C}">
      <dgm:prSet/>
      <dgm:spPr/>
      <dgm:t>
        <a:bodyPr/>
        <a:lstStyle/>
        <a:p>
          <a:endParaRPr lang="en-US"/>
        </a:p>
      </dgm:t>
    </dgm:pt>
    <dgm:pt modelId="{1A0941A7-E156-5B40-BD27-BF075CB4997D}">
      <dgm:prSet phldrT="[Text]" custT="1"/>
      <dgm:spPr/>
      <dgm:t>
        <a:bodyPr/>
        <a:lstStyle/>
        <a:p>
          <a:r>
            <a:rPr lang="en-US" sz="2800" dirty="0" smtClean="0"/>
            <a:t>Signal are read in fixed block size.</a:t>
          </a:r>
          <a:endParaRPr lang="en-US" sz="2800" dirty="0"/>
        </a:p>
      </dgm:t>
    </dgm:pt>
    <dgm:pt modelId="{58F3AD82-6735-6941-A50C-DF567EFCAE2B}" type="parTrans" cxnId="{2E4F2E34-0FA3-F341-924E-3CB583025B1C}">
      <dgm:prSet/>
      <dgm:spPr/>
      <dgm:t>
        <a:bodyPr/>
        <a:lstStyle/>
        <a:p>
          <a:endParaRPr lang="en-US"/>
        </a:p>
      </dgm:t>
    </dgm:pt>
    <dgm:pt modelId="{6B01A701-0246-C14B-8570-AB3096AE32F2}" type="sibTrans" cxnId="{2E4F2E34-0FA3-F341-924E-3CB583025B1C}">
      <dgm:prSet/>
      <dgm:spPr/>
      <dgm:t>
        <a:bodyPr/>
        <a:lstStyle/>
        <a:p>
          <a:endParaRPr lang="en-US"/>
        </a:p>
      </dgm:t>
    </dgm:pt>
    <dgm:pt modelId="{842CE7A4-C3E4-6445-855A-1BFFB883A176}">
      <dgm:prSet phldrT="[Text]" custT="1"/>
      <dgm:spPr/>
      <dgm:t>
        <a:bodyPr/>
        <a:lstStyle/>
        <a:p>
          <a:r>
            <a:rPr lang="en-US" altLang="zh-CN" sz="2800" dirty="0" smtClean="0"/>
            <a:t>Update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the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weight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according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to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the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loss.</a:t>
          </a:r>
          <a:endParaRPr lang="en-US" sz="2800" dirty="0"/>
        </a:p>
      </dgm:t>
    </dgm:pt>
    <dgm:pt modelId="{C2B4E1F1-0B52-3B40-B05C-AF94E251501B}" type="parTrans" cxnId="{A98D2E60-CAC8-C248-BE18-1074A8FE5A72}">
      <dgm:prSet/>
      <dgm:spPr/>
      <dgm:t>
        <a:bodyPr/>
        <a:lstStyle/>
        <a:p>
          <a:endParaRPr lang="en-US"/>
        </a:p>
      </dgm:t>
    </dgm:pt>
    <dgm:pt modelId="{879E9597-0BA9-A440-B51F-468CD77BE38E}" type="sibTrans" cxnId="{A98D2E60-CAC8-C248-BE18-1074A8FE5A72}">
      <dgm:prSet/>
      <dgm:spPr/>
      <dgm:t>
        <a:bodyPr/>
        <a:lstStyle/>
        <a:p>
          <a:endParaRPr lang="en-US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5B54D-BB89-4898-B770-68834B90CB27}" type="pres">
      <dgm:prSet presAssocID="{06F1FE2A-97BA-4B52-B3A6-E44D1F20CB28}" presName="desTx" presStyleLbl="alignAccFollowNode1" presStyleIdx="0" presStyleCnt="3" custScaleX="101430" custScaleY="100000" custLinFactNeighborX="-180" custLinFactNeighborY="1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96761-7A7E-46B1-9A31-B92F49834D5A}" type="pres">
      <dgm:prSet presAssocID="{184B56DA-A66C-4DD0-AE11-0A7EBA387E48}" presName="desTx" presStyleLbl="alignAccFollowNode1" presStyleIdx="1" presStyleCnt="3" custLinFactNeighborX="-715" custLinFactNeighborY="1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4D87C-D390-4BAA-B20D-69AF97599BD7}" type="pres">
      <dgm:prSet presAssocID="{8EE144C8-20EA-43DA-B048-41CEE06807BC}" presName="space" presStyleCnt="0"/>
      <dgm:spPr/>
    </dgm:pt>
    <dgm:pt modelId="{F9A125CB-F105-4A75-821B-0388D80248ED}" type="pres">
      <dgm:prSet presAssocID="{2F8ECEAC-FAA3-4503-A169-57F41A503807}" presName="composite" presStyleCnt="0"/>
      <dgm:spPr/>
    </dgm:pt>
    <dgm:pt modelId="{64DD6D48-227C-4434-BED8-F49C9D4F4F7E}" type="pres">
      <dgm:prSet presAssocID="{2F8ECEAC-FAA3-4503-A169-57F41A5038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60936-C475-4184-9A9D-2F4B5D8B0BC7}" type="pres">
      <dgm:prSet presAssocID="{2F8ECEAC-FAA3-4503-A169-57F41A503807}" presName="desTx" presStyleLbl="alignAccFollowNode1" presStyleIdx="2" presStyleCnt="3" custLinFactNeighborX="180" custLinFactNeighborY="1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C8A76-0402-439A-A771-D9B2BC35018E}" srcId="{2F8ECEAC-FAA3-4503-A169-57F41A503807}" destId="{B92700A2-FB38-4467-8A2E-6B17FD5FB43C}" srcOrd="1" destOrd="0" parTransId="{D455CBAE-1EFE-4677-A720-D37D3C7C79C7}" sibTransId="{A308112E-A697-4E6A-A0C4-5392D47FD2DE}"/>
    <dgm:cxn modelId="{9C3D3653-8462-4AAD-A961-3717216B9CF2}" type="presOf" srcId="{06F1FE2A-97BA-4B52-B3A6-E44D1F20CB28}" destId="{B8C15370-9E21-4343-A577-4985C41A0B6E}" srcOrd="0" destOrd="0" presId="urn:microsoft.com/office/officeart/2005/8/layout/hList1"/>
    <dgm:cxn modelId="{4E402F4F-22AD-4214-BE8C-948F617ABB38}" type="presOf" srcId="{BB5A00DF-7368-4451-822A-C5213BEFEEBE}" destId="{98860936-C475-4184-9A9D-2F4B5D8B0BC7}" srcOrd="0" destOrd="0" presId="urn:microsoft.com/office/officeart/2005/8/layout/hList1"/>
    <dgm:cxn modelId="{A3844F79-3A32-9142-B106-17B4B659EE31}" type="presOf" srcId="{842CE7A4-C3E4-6445-855A-1BFFB883A176}" destId="{98860936-C475-4184-9A9D-2F4B5D8B0BC7}" srcOrd="0" destOrd="2" presId="urn:microsoft.com/office/officeart/2005/8/layout/hList1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51EFA3EF-F9E3-4B84-BA84-84A3BBF4D4D3}" type="presOf" srcId="{17AF0C1B-AB46-4643-AAAB-C00D253E5731}" destId="{6EC96761-7A7E-46B1-9A31-B92F49834D5A}" srcOrd="0" destOrd="0" presId="urn:microsoft.com/office/officeart/2005/8/layout/hList1"/>
    <dgm:cxn modelId="{F59FF2B7-4E62-A74B-AF4A-F1B8A31643B5}" type="presOf" srcId="{7B79AA13-2970-3D44-AFE1-F4624C68F7C4}" destId="{DE65B54D-BB89-4898-B770-68834B90CB27}" srcOrd="0" destOrd="1" presId="urn:microsoft.com/office/officeart/2005/8/layout/hList1"/>
    <dgm:cxn modelId="{3F455948-84CC-4BD3-B122-BC7FC520F6C2}" srcId="{2F8ECEAC-FAA3-4503-A169-57F41A503807}" destId="{BB5A00DF-7368-4451-822A-C5213BEFEEBE}" srcOrd="0" destOrd="0" parTransId="{DBF05790-03E0-47D4-8137-1ED35487613F}" sibTransId="{1FC1A5B2-F57F-4D1D-AD7C-59801453B2A1}"/>
    <dgm:cxn modelId="{9BA84549-343A-497A-8F50-EA4C874AF4DD}" type="presOf" srcId="{2F8ECEAC-FAA3-4503-A169-57F41A503807}" destId="{64DD6D48-227C-4434-BED8-F49C9D4F4F7E}" srcOrd="0" destOrd="0" presId="urn:microsoft.com/office/officeart/2005/8/layout/hList1"/>
    <dgm:cxn modelId="{913323B4-1F88-4AC5-8C9E-BE0572C8023B}" type="presOf" srcId="{4640F6E6-EF32-4372-9B3B-2FFD48F9CB5C}" destId="{DE65B54D-BB89-4898-B770-68834B90CB27}" srcOrd="0" destOrd="0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7FD88FF9-53A7-4C08-9686-37472D3C5F90}" type="presOf" srcId="{184B56DA-A66C-4DD0-AE11-0A7EBA387E48}" destId="{E01B3154-0666-4584-9FC4-432DE00CC402}" srcOrd="0" destOrd="0" presId="urn:microsoft.com/office/officeart/2005/8/layout/hList1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7FD17D1D-F46F-5B44-9377-878D7A1A1FD1}" type="presOf" srcId="{1A0941A7-E156-5B40-BD27-BF075CB4997D}" destId="{DE65B54D-BB89-4898-B770-68834B90CB27}" srcOrd="0" destOrd="2" presId="urn:microsoft.com/office/officeart/2005/8/layout/hList1"/>
    <dgm:cxn modelId="{A98D2E60-CAC8-C248-BE18-1074A8FE5A72}" srcId="{2F8ECEAC-FAA3-4503-A169-57F41A503807}" destId="{842CE7A4-C3E4-6445-855A-1BFFB883A176}" srcOrd="2" destOrd="0" parTransId="{C2B4E1F1-0B52-3B40-B05C-AF94E251501B}" sibTransId="{879E9597-0BA9-A440-B51F-468CD77BE38E}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2E4F2E34-0FA3-F341-924E-3CB583025B1C}" srcId="{06F1FE2A-97BA-4B52-B3A6-E44D1F20CB28}" destId="{1A0941A7-E156-5B40-BD27-BF075CB4997D}" srcOrd="2" destOrd="0" parTransId="{58F3AD82-6735-6941-A50C-DF567EFCAE2B}" sibTransId="{6B01A701-0246-C14B-8570-AB3096AE32F2}"/>
    <dgm:cxn modelId="{12E1A9E1-0E2B-4599-8D03-2A69A1547115}" type="presOf" srcId="{425AB2E9-3568-4939-AD20-F42726F09D02}" destId="{4351CFC8-37EC-494B-A841-287649776134}" srcOrd="0" destOrd="0" presId="urn:microsoft.com/office/officeart/2005/8/layout/hList1"/>
    <dgm:cxn modelId="{766F4955-F53D-4E5F-A7D9-8AE86DDD9794}" type="presOf" srcId="{B92700A2-FB38-4467-8A2E-6B17FD5FB43C}" destId="{98860936-C475-4184-9A9D-2F4B5D8B0BC7}" srcOrd="0" destOrd="1" presId="urn:microsoft.com/office/officeart/2005/8/layout/hList1"/>
    <dgm:cxn modelId="{22DD4931-84DF-EC43-85ED-8FAE7886F66C}" srcId="{06F1FE2A-97BA-4B52-B3A6-E44D1F20CB28}" destId="{7B79AA13-2970-3D44-AFE1-F4624C68F7C4}" srcOrd="1" destOrd="0" parTransId="{B03658C8-86E0-0E4C-87DD-CC80964AFF4D}" sibTransId="{8AB09BD0-3BF8-8548-9DB4-3C108A040B3F}"/>
    <dgm:cxn modelId="{AE41C4D7-1708-49AF-AE4A-683C8CF513D4}" type="presParOf" srcId="{4351CFC8-37EC-494B-A841-287649776134}" destId="{70E9962D-05C5-4F85-A473-03B50B9C6416}" srcOrd="0" destOrd="0" presId="urn:microsoft.com/office/officeart/2005/8/layout/hList1"/>
    <dgm:cxn modelId="{54821AC3-B761-4DE3-A299-35C839B48BE7}" type="presParOf" srcId="{70E9962D-05C5-4F85-A473-03B50B9C6416}" destId="{B8C15370-9E21-4343-A577-4985C41A0B6E}" srcOrd="0" destOrd="0" presId="urn:microsoft.com/office/officeart/2005/8/layout/hList1"/>
    <dgm:cxn modelId="{3935A46C-E062-4151-BCBD-56617280633D}" type="presParOf" srcId="{70E9962D-05C5-4F85-A473-03B50B9C6416}" destId="{DE65B54D-BB89-4898-B770-68834B90CB27}" srcOrd="1" destOrd="0" presId="urn:microsoft.com/office/officeart/2005/8/layout/hList1"/>
    <dgm:cxn modelId="{0A12C62A-0CDE-440C-8EAB-E415EF2E4EAF}" type="presParOf" srcId="{4351CFC8-37EC-494B-A841-287649776134}" destId="{A7E2C66E-7169-4E42-A713-6528CC71DD9D}" srcOrd="1" destOrd="0" presId="urn:microsoft.com/office/officeart/2005/8/layout/hList1"/>
    <dgm:cxn modelId="{54851ACF-12A9-4433-874C-444142834581}" type="presParOf" srcId="{4351CFC8-37EC-494B-A841-287649776134}" destId="{C25D5A66-A92F-4D7D-A84B-534F27779317}" srcOrd="2" destOrd="0" presId="urn:microsoft.com/office/officeart/2005/8/layout/hList1"/>
    <dgm:cxn modelId="{868B21E6-351E-4088-8823-CA0673B273DE}" type="presParOf" srcId="{C25D5A66-A92F-4D7D-A84B-534F27779317}" destId="{E01B3154-0666-4584-9FC4-432DE00CC402}" srcOrd="0" destOrd="0" presId="urn:microsoft.com/office/officeart/2005/8/layout/hList1"/>
    <dgm:cxn modelId="{91B14886-054D-49EB-AF4F-06F73F4E851C}" type="presParOf" srcId="{C25D5A66-A92F-4D7D-A84B-534F27779317}" destId="{6EC96761-7A7E-46B1-9A31-B92F49834D5A}" srcOrd="1" destOrd="0" presId="urn:microsoft.com/office/officeart/2005/8/layout/hList1"/>
    <dgm:cxn modelId="{68DB7211-B7EA-4286-B920-F0E227605505}" type="presParOf" srcId="{4351CFC8-37EC-494B-A841-287649776134}" destId="{D004D87C-D390-4BAA-B20D-69AF97599BD7}" srcOrd="3" destOrd="0" presId="urn:microsoft.com/office/officeart/2005/8/layout/hList1"/>
    <dgm:cxn modelId="{10B5F44C-3CDA-48E6-B908-B6A9CE97492E}" type="presParOf" srcId="{4351CFC8-37EC-494B-A841-287649776134}" destId="{F9A125CB-F105-4A75-821B-0388D80248ED}" srcOrd="4" destOrd="0" presId="urn:microsoft.com/office/officeart/2005/8/layout/hList1"/>
    <dgm:cxn modelId="{82B6102B-62E6-40B9-9BD7-E73770A2464A}" type="presParOf" srcId="{F9A125CB-F105-4A75-821B-0388D80248ED}" destId="{64DD6D48-227C-4434-BED8-F49C9D4F4F7E}" srcOrd="0" destOrd="0" presId="urn:microsoft.com/office/officeart/2005/8/layout/hList1"/>
    <dgm:cxn modelId="{5D5C143C-31FC-4B5B-97EA-AB78A00ACAA1}" type="presParOf" srcId="{F9A125CB-F105-4A75-821B-0388D80248ED}" destId="{98860936-C475-4184-9A9D-2F4B5D8B0B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34754" y="395567"/>
          <a:ext cx="3881735" cy="1552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Controlled variables</a:t>
          </a:r>
          <a:endParaRPr lang="en-US" sz="2800" kern="1200" dirty="0"/>
        </a:p>
      </dsp:txBody>
      <dsp:txXfrm>
        <a:off x="34754" y="395567"/>
        <a:ext cx="3881735" cy="1552694"/>
      </dsp:txXfrm>
    </dsp:sp>
    <dsp:sp modelId="{DE65B54D-BB89-4898-B770-68834B90CB27}">
      <dsp:nvSpPr>
        <dsp:cNvPr id="0" name=""/>
        <dsp:cNvSpPr/>
      </dsp:nvSpPr>
      <dsp:spPr>
        <a:xfrm>
          <a:off x="12" y="2028515"/>
          <a:ext cx="3937243" cy="49539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Expert won’t change their parameters during the prediction.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Alpha for each expert are fixed.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Signal are read in fixed block size.</a:t>
          </a:r>
          <a:endParaRPr lang="en-US" sz="2800" kern="1200" dirty="0"/>
        </a:p>
      </dsp:txBody>
      <dsp:txXfrm>
        <a:off x="12" y="2028515"/>
        <a:ext cx="3937243" cy="4953907"/>
      </dsp:txXfrm>
    </dsp:sp>
    <dsp:sp modelId="{E01B3154-0666-4584-9FC4-432DE00CC402}">
      <dsp:nvSpPr>
        <dsp:cNvPr id="0" name=""/>
        <dsp:cNvSpPr/>
      </dsp:nvSpPr>
      <dsp:spPr>
        <a:xfrm>
          <a:off x="4487686" y="395567"/>
          <a:ext cx="3881735" cy="1552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Independent variable</a:t>
          </a:r>
          <a:endParaRPr lang="en-US" sz="2800" kern="1200" dirty="0"/>
        </a:p>
      </dsp:txBody>
      <dsp:txXfrm>
        <a:off x="4487686" y="395567"/>
        <a:ext cx="3881735" cy="1552694"/>
      </dsp:txXfrm>
    </dsp:sp>
    <dsp:sp modelId="{6EC96761-7A7E-46B1-9A31-B92F49834D5A}">
      <dsp:nvSpPr>
        <dsp:cNvPr id="0" name=""/>
        <dsp:cNvSpPr/>
      </dsp:nvSpPr>
      <dsp:spPr>
        <a:xfrm>
          <a:off x="4459932" y="2029654"/>
          <a:ext cx="3881735" cy="49539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 smtClean="0"/>
            <a:t>Input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signal</a:t>
          </a:r>
          <a:r>
            <a:rPr lang="zh-CN" altLang="en-US" sz="2800" kern="1200" dirty="0" smtClean="0"/>
            <a:t> </a:t>
          </a:r>
          <a:r>
            <a:rPr lang="en-US" sz="2800" kern="1200" dirty="0" smtClean="0"/>
            <a:t>is </a:t>
          </a:r>
          <a:r>
            <a:rPr lang="en-US" altLang="zh-CN" sz="2800" kern="1200" dirty="0" smtClean="0"/>
            <a:t>a</a:t>
          </a:r>
          <a:r>
            <a:rPr lang="zh-CN" altLang="en-US" sz="2800" kern="1200" dirty="0" smtClean="0"/>
            <a:t> </a:t>
          </a:r>
          <a:r>
            <a:rPr lang="en-US" sz="2800" kern="1200" dirty="0" smtClean="0"/>
            <a:t>non stationary</a:t>
          </a:r>
          <a:r>
            <a:rPr lang="zh-CN" altLang="en-US" sz="2800" kern="1200" dirty="0" smtClean="0"/>
            <a:t> </a:t>
          </a:r>
          <a:r>
            <a:rPr lang="en-US" sz="2800" kern="1200" dirty="0" smtClean="0"/>
            <a:t>sequence</a:t>
          </a:r>
          <a:r>
            <a:rPr lang="en-US" sz="2800" kern="1200" dirty="0" smtClean="0"/>
            <a:t>.</a:t>
          </a:r>
          <a:endParaRPr lang="en-US" sz="2800" kern="1200" dirty="0"/>
        </a:p>
      </dsp:txBody>
      <dsp:txXfrm>
        <a:off x="4459932" y="2029654"/>
        <a:ext cx="3881735" cy="4953907"/>
      </dsp:txXfrm>
    </dsp:sp>
    <dsp:sp modelId="{64DD6D48-227C-4434-BED8-F49C9D4F4F7E}">
      <dsp:nvSpPr>
        <dsp:cNvPr id="0" name=""/>
        <dsp:cNvSpPr/>
      </dsp:nvSpPr>
      <dsp:spPr>
        <a:xfrm>
          <a:off x="8912864" y="395567"/>
          <a:ext cx="3881735" cy="1552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Dependent variable</a:t>
          </a:r>
          <a:endParaRPr lang="en-US" sz="2800" kern="1200" dirty="0"/>
        </a:p>
      </dsp:txBody>
      <dsp:txXfrm>
        <a:off x="8912864" y="395567"/>
        <a:ext cx="3881735" cy="1552694"/>
      </dsp:txXfrm>
    </dsp:sp>
    <dsp:sp modelId="{98860936-C475-4184-9A9D-2F4B5D8B0BC7}">
      <dsp:nvSpPr>
        <dsp:cNvPr id="0" name=""/>
        <dsp:cNvSpPr/>
      </dsp:nvSpPr>
      <dsp:spPr>
        <a:xfrm>
          <a:off x="8919852" y="2029654"/>
          <a:ext cx="3881735" cy="49539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Each expert will predict the output according the input signal.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Use the L2 norm of difference between output signal and clean signal as the loss.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 smtClean="0"/>
            <a:t>Update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the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weight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according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to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the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loss.</a:t>
          </a:r>
          <a:endParaRPr lang="en-US" sz="2800" kern="1200" dirty="0"/>
        </a:p>
      </dsp:txBody>
      <dsp:txXfrm>
        <a:off x="8919852" y="2029654"/>
        <a:ext cx="3881735" cy="4953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jpg"/><Relationship Id="rId14" Type="http://schemas.openxmlformats.org/officeDocument/2006/relationships/image" Target="../media/image7.jp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NUL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8240" y="685860"/>
            <a:ext cx="30175200" cy="2479001"/>
          </a:xfrm>
        </p:spPr>
        <p:txBody>
          <a:bodyPr/>
          <a:lstStyle/>
          <a:p>
            <a:r>
              <a:rPr lang="en-US" smtClean="0"/>
              <a:t>Expert Advice In Signal Denoising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/>
              <a:t>Ce Fang, </a:t>
            </a:r>
            <a:r>
              <a:rPr lang="en-US" dirty="0" err="1" smtClean="0"/>
              <a:t>Fangfang</a:t>
            </a:r>
            <a:r>
              <a:rPr lang="en-US" dirty="0" smtClean="0"/>
              <a:t> Sun, Junlin Liu, Lin Qi, </a:t>
            </a:r>
            <a:r>
              <a:rPr lang="en-US" dirty="0" err="1" smtClean="0"/>
              <a:t>Tianpei</a:t>
            </a:r>
            <a:r>
              <a:rPr lang="en-US" dirty="0"/>
              <a:t> </a:t>
            </a:r>
            <a:r>
              <a:rPr lang="en-US" dirty="0" err="1" smtClean="0"/>
              <a:t>Cai</a:t>
            </a:r>
            <a:r>
              <a:rPr lang="en-US" dirty="0" smtClean="0"/>
              <a:t> | Prof. Choromanka |NYU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143000" y="5588839"/>
            <a:ext cx="12801600" cy="1280160"/>
          </a:xfrm>
        </p:spPr>
        <p:txBody>
          <a:bodyPr/>
          <a:lstStyle/>
          <a:p>
            <a:r>
              <a:rPr lang="en-US" smtClean="0"/>
              <a:t>Problem / Question</a:t>
            </a:r>
            <a:endParaRPr lang="en-US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43000" y="7114032"/>
            <a:ext cx="12801600" cy="2253535"/>
          </a:xfrm>
          <a:noFill/>
        </p:spPr>
        <p:txBody>
          <a:bodyPr/>
          <a:lstStyle/>
          <a:p>
            <a:r>
              <a:rPr lang="en-AU" sz="3200" dirty="0" smtClean="0"/>
              <a:t>Signal denoising is </a:t>
            </a:r>
            <a:r>
              <a:rPr lang="en-AU" sz="3200" dirty="0"/>
              <a:t>to filter out the noise, and the challenge is how to preserve the important feature during the denoising </a:t>
            </a:r>
            <a:r>
              <a:rPr lang="en-AU" sz="3200" dirty="0" smtClean="0"/>
              <a:t>process. Here we want to reconstruct the signal from blurred and noised  signal. </a:t>
            </a:r>
            <a:endParaRPr lang="en-US" sz="3200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43000" y="9800624"/>
            <a:ext cx="12801600" cy="1280160"/>
          </a:xfrm>
        </p:spPr>
        <p:txBody>
          <a:bodyPr/>
          <a:lstStyle/>
          <a:p>
            <a:r>
              <a:rPr lang="en-US" smtClean="0"/>
              <a:t>Hypothesis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1143000" y="11302852"/>
            <a:ext cx="12801600" cy="3214477"/>
          </a:xfrm>
        </p:spPr>
        <p:txBody>
          <a:bodyPr vert="horz" lIns="91440" tIns="182880" rIns="91440" bIns="45720" rtlCol="0">
            <a:normAutofit lnSpcReduction="10000"/>
          </a:bodyPr>
          <a:lstStyle/>
          <a:p>
            <a:r>
              <a:rPr lang="en-US" dirty="0"/>
              <a:t>Assuming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continuously</a:t>
            </a:r>
            <a:r>
              <a:rPr lang="en-US" dirty="0" smtClean="0"/>
              <a:t>(mean </a:t>
            </a:r>
            <a:r>
              <a:rPr lang="en-US" dirty="0"/>
              <a:t>and covariance).</a:t>
            </a:r>
          </a:p>
          <a:p>
            <a:r>
              <a:rPr lang="en-US" dirty="0"/>
              <a:t>Assuming we only have two kinds of clean signal(blocky and non-blocky).</a:t>
            </a:r>
          </a:p>
          <a:p>
            <a:r>
              <a:rPr lang="en-US" dirty="0"/>
              <a:t>Our algorithm should predict the best denoised signal with least loss.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4785854"/>
            <a:ext cx="12801600" cy="12192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6353826"/>
            <a:ext cx="12801600" cy="6027461"/>
          </a:xfrm>
        </p:spPr>
        <p:txBody>
          <a:bodyPr vert="horz" lIns="91440" tIns="182880" rIns="91440" bIns="45720" rtlCol="0"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/>
              <a:t>clean signal with blocky and non blocky part.</a:t>
            </a:r>
          </a:p>
          <a:p>
            <a:r>
              <a:rPr lang="en-US" dirty="0" smtClean="0"/>
              <a:t>Blurring </a:t>
            </a:r>
            <a:r>
              <a:rPr lang="en-US" dirty="0"/>
              <a:t>and adding Gaussian white noise to the clean signal.</a:t>
            </a:r>
          </a:p>
          <a:p>
            <a:r>
              <a:rPr lang="en-US" dirty="0" smtClean="0"/>
              <a:t>Adjust </a:t>
            </a:r>
            <a:r>
              <a:rPr lang="en-US" dirty="0"/>
              <a:t>the parameters of each expert according to different noise with different distribution.</a:t>
            </a:r>
          </a:p>
          <a:p>
            <a:r>
              <a:rPr lang="en-US" dirty="0" smtClean="0"/>
              <a:t>Looking </a:t>
            </a:r>
            <a:r>
              <a:rPr lang="en-US" dirty="0"/>
              <a:t>for different alpha for each expert through some training data.</a:t>
            </a:r>
          </a:p>
          <a:p>
            <a:r>
              <a:rPr lang="en-US" dirty="0" smtClean="0"/>
              <a:t>Pass </a:t>
            </a:r>
            <a:r>
              <a:rPr lang="en-US" dirty="0"/>
              <a:t>the noisy signal through the system, and use the weight sum of the output of our experts as the final output.</a:t>
            </a:r>
          </a:p>
          <a:p>
            <a:r>
              <a:rPr lang="en-US" dirty="0" smtClean="0"/>
              <a:t>Compare </a:t>
            </a:r>
            <a:r>
              <a:rPr lang="en-US" dirty="0"/>
              <a:t>the cumulative loss of each expert and the final prediction.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Variables / Research</a:t>
            </a:r>
            <a:endParaRPr lang="en-US" dirty="0"/>
          </a:p>
        </p:txBody>
      </p:sp>
      <p:graphicFrame>
        <p:nvGraphicFramePr>
          <p:cNvPr id="72" name="Content Placeholder 71" descr="Horizontal Bullet List" title="SmartArt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486014843"/>
              </p:ext>
            </p:extLst>
          </p:nvPr>
        </p:nvGraphicFramePr>
        <p:xfrm>
          <a:off x="1143000" y="24331613"/>
          <a:ext cx="12801600" cy="729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15521940" y="23439604"/>
            <a:ext cx="12801600" cy="1219200"/>
          </a:xfrm>
        </p:spPr>
        <p:txBody>
          <a:bodyPr/>
          <a:lstStyle/>
          <a:p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  <a:endParaRPr lang="en-US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9900880" y="20725539"/>
            <a:ext cx="12801600" cy="1219200"/>
          </a:xfrm>
        </p:spPr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9900880" y="22170291"/>
            <a:ext cx="12801600" cy="4344786"/>
          </a:xfrm>
        </p:spPr>
        <p:txBody>
          <a:bodyPr/>
          <a:lstStyle/>
          <a:p>
            <a:r>
              <a:rPr lang="en-US" dirty="0"/>
              <a:t>From figures above we can see that, our expert advice algorithm can generate </a:t>
            </a:r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dirty="0" smtClean="0"/>
              <a:t>denoised </a:t>
            </a:r>
            <a:r>
              <a:rPr lang="en-US" dirty="0"/>
              <a:t>signal with least loss, as it wins with each of this method run by itself. </a:t>
            </a:r>
            <a:endParaRPr lang="en-US" dirty="0" smtClean="0"/>
          </a:p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decrease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noisy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expert.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00880" y="26201045"/>
            <a:ext cx="12801600" cy="1219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7819969"/>
            <a:ext cx="12801600" cy="44622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[1]  C. E. </a:t>
            </a:r>
            <a:r>
              <a:rPr lang="en-US" sz="2000" dirty="0" err="1"/>
              <a:t>Monteleoni</a:t>
            </a:r>
            <a:r>
              <a:rPr lang="en-US" sz="2000" dirty="0"/>
              <a:t>, “Online learning of non-stationary sequences,” NIPS, pp. 1093–1100, May 2003.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[2]  M. HERBSTER and M. K. WARMUTH, “Tracking the best expert,” Machine Learning, vol. 32, no. </a:t>
            </a:r>
            <a:r>
              <a:rPr lang="en-US" sz="2000" dirty="0" smtClean="0"/>
              <a:t>151-178</a:t>
            </a:r>
            <a:r>
              <a:rPr lang="en-US" sz="2000" dirty="0"/>
              <a:t>, 1998.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[3]  I. </a:t>
            </a:r>
            <a:r>
              <a:rPr lang="en-US" sz="2000" dirty="0" err="1"/>
              <a:t>Selesnick</a:t>
            </a:r>
            <a:r>
              <a:rPr lang="en-US" sz="2000" dirty="0"/>
              <a:t>, “Total variation </a:t>
            </a:r>
            <a:r>
              <a:rPr lang="en-US" sz="2000" dirty="0" err="1"/>
              <a:t>denoising</a:t>
            </a:r>
            <a:r>
              <a:rPr lang="en-US" sz="2000" dirty="0"/>
              <a:t> (an mm algorithm),” 2012, N</a:t>
            </a:r>
            <a:r>
              <a:rPr lang="en-US" sz="2000" dirty="0" smtClean="0"/>
              <a:t>YU </a:t>
            </a:r>
            <a:r>
              <a:rPr lang="en-US" sz="2000" dirty="0"/>
              <a:t>Polytechnic School of Engineering lecture note.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[4]  M. U ̈STU ̈NDAG ̆, A. S ̧ENGU ̈R, M. GO ̈KBULUT, and F. ATA, “Performance comparison of wavelet thresholding techniques on weak </a:t>
            </a:r>
            <a:r>
              <a:rPr lang="en-US" sz="2000" dirty="0" err="1"/>
              <a:t>ecg</a:t>
            </a:r>
            <a:r>
              <a:rPr lang="en-US" sz="2000" dirty="0"/>
              <a:t> signal </a:t>
            </a:r>
            <a:r>
              <a:rPr lang="en-US" sz="2000" dirty="0" err="1"/>
              <a:t>denoising</a:t>
            </a:r>
            <a:r>
              <a:rPr lang="en-US" sz="2000" dirty="0"/>
              <a:t>,” PRZEGLAD ELEKTROTECHNICZNY, May 2013. </a:t>
            </a:r>
            <a:endParaRPr lang="en-US" sz="2000" dirty="0">
              <a:effectLst/>
            </a:endParaRPr>
          </a:p>
        </p:txBody>
      </p:sp>
      <p:pic>
        <p:nvPicPr>
          <p:cNvPr id="105" name="Picture Placeholder 104" descr="Closeup of glass beakers" title="Sample Picture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2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15537909" y="14687488"/>
            <a:ext cx="12801600" cy="1219200"/>
          </a:xfrm>
        </p:spPr>
        <p:txBody>
          <a:bodyPr/>
          <a:lstStyle/>
          <a:p>
            <a:r>
              <a:rPr lang="en-US" altLang="zh-CN" dirty="0" smtClean="0"/>
              <a:t>Finding the best alpha</a:t>
            </a:r>
            <a:endParaRPr lang="en-US" dirty="0"/>
          </a:p>
        </p:txBody>
      </p:sp>
      <p:sp>
        <p:nvSpPr>
          <p:cNvPr id="33" name="Content Placeholder 14"/>
          <p:cNvSpPr>
            <a:spLocks noGrp="1"/>
          </p:cNvSpPr>
          <p:nvPr>
            <p:ph sz="quarter" idx="42"/>
          </p:nvPr>
        </p:nvSpPr>
        <p:spPr>
          <a:xfrm>
            <a:off x="15537909" y="16712152"/>
            <a:ext cx="12801600" cy="434478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900880" y="5655819"/>
            <a:ext cx="12801600" cy="1219200"/>
          </a:xfrm>
        </p:spPr>
        <p:txBody>
          <a:bodyPr/>
          <a:lstStyle/>
          <a:p>
            <a:r>
              <a:rPr lang="en-US" altLang="zh-CN" dirty="0" smtClean="0"/>
              <a:t>Expert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denoised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endParaRPr lang="en-US" dirty="0"/>
          </a:p>
        </p:txBody>
      </p:sp>
      <p:sp>
        <p:nvSpPr>
          <p:cNvPr id="35" name="Content Placeholder 14"/>
          <p:cNvSpPr>
            <a:spLocks noGrp="1"/>
          </p:cNvSpPr>
          <p:nvPr>
            <p:ph sz="quarter" idx="42"/>
          </p:nvPr>
        </p:nvSpPr>
        <p:spPr>
          <a:xfrm>
            <a:off x="29900880" y="7419225"/>
            <a:ext cx="12801600" cy="4344786"/>
          </a:xfrm>
        </p:spPr>
        <p:txBody>
          <a:bodyPr/>
          <a:lstStyle/>
          <a:p>
            <a:r>
              <a:rPr lang="en-US" altLang="zh-CN" dirty="0" smtClean="0"/>
              <a:t>Tvd1_1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non-blocky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signal</a:t>
            </a:r>
          </a:p>
          <a:p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313" y="16386896"/>
            <a:ext cx="8426053" cy="6319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6079" y="8702546"/>
            <a:ext cx="6766560" cy="5065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879" y="8702546"/>
            <a:ext cx="6749143" cy="5066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6079" y="15291140"/>
            <a:ext cx="6774712" cy="50657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4946" y="15291140"/>
            <a:ext cx="6777072" cy="5065776"/>
          </a:xfrm>
          <a:prstGeom prst="rect">
            <a:avLst/>
          </a:prstGeom>
        </p:spPr>
      </p:pic>
      <p:sp>
        <p:nvSpPr>
          <p:cNvPr id="27" name="Content Placeholder 14"/>
          <p:cNvSpPr>
            <a:spLocks noGrp="1"/>
          </p:cNvSpPr>
          <p:nvPr>
            <p:ph sz="quarter" idx="42"/>
          </p:nvPr>
        </p:nvSpPr>
        <p:spPr>
          <a:xfrm>
            <a:off x="29888177" y="14077831"/>
            <a:ext cx="12801600" cy="4344786"/>
          </a:xfrm>
        </p:spPr>
        <p:txBody>
          <a:bodyPr/>
          <a:lstStyle/>
          <a:p>
            <a:r>
              <a:rPr lang="en-US" altLang="zh-CN" dirty="0" smtClean="0"/>
              <a:t>Sym4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non-blocky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signal</a:t>
            </a:r>
          </a:p>
          <a:p>
            <a:endParaRPr lang="en-US" altLang="zh-CN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598" y="25611042"/>
            <a:ext cx="7315200" cy="548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570" y="25647571"/>
            <a:ext cx="7315201" cy="5486400"/>
          </a:xfrm>
          <a:prstGeom prst="rect">
            <a:avLst/>
          </a:prstGeom>
        </p:spPr>
      </p:pic>
      <p:sp>
        <p:nvSpPr>
          <p:cNvPr id="3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15521940" y="5649799"/>
            <a:ext cx="12801600" cy="1219200"/>
          </a:xfrm>
        </p:spPr>
        <p:txBody>
          <a:bodyPr/>
          <a:lstStyle/>
          <a:p>
            <a:r>
              <a:rPr lang="en-US" altLang="zh-CN" dirty="0" smtClean="0"/>
              <a:t>Fixed-alpha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153" y="7655595"/>
            <a:ext cx="6169152" cy="4791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012889" y="12845882"/>
                <a:ext cx="10363376" cy="1361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i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800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800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i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800" i="0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800" i="0">
                              <a:latin typeface="Cambria Math" charset="0"/>
                            </a:rPr>
                            <m:t>∗</m:t>
                          </m:r>
                        </m:e>
                      </m:nary>
                      <m:sSup>
                        <m:sSup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i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𝜂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i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charset="0"/>
                        </a:rPr>
                        <m:t>∗</m:t>
                      </m:r>
                      <m:r>
                        <a:rPr lang="en-US" sz="28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i="0"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800" i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2889" y="12845882"/>
                <a:ext cx="10363376" cy="136139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418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黑体</vt:lpstr>
      <vt:lpstr>Arial</vt:lpstr>
      <vt:lpstr>Science Poster</vt:lpstr>
      <vt:lpstr>Expert Advice In Signal Denoising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 fang</dc:creator>
  <cp:lastModifiedBy/>
  <cp:revision>1</cp:revision>
  <cp:lastPrinted>2017-04-30T14:21:05Z</cp:lastPrinted>
  <dcterms:created xsi:type="dcterms:W3CDTF">2017-04-27T17:28:51Z</dcterms:created>
  <dcterms:modified xsi:type="dcterms:W3CDTF">2017-04-30T16:17:57Z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