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  <p:sldId id="263" r:id="rId9"/>
    <p:sldId id="267" r:id="rId10"/>
    <p:sldId id="264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9" autoAdjust="0"/>
    <p:restoredTop sz="79184" autoAdjust="0"/>
  </p:normalViewPr>
  <p:slideViewPr>
    <p:cSldViewPr snapToGrid="0">
      <p:cViewPr varScale="1">
        <p:scale>
          <a:sx n="51" d="100"/>
          <a:sy n="51" d="100"/>
        </p:scale>
        <p:origin x="57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88CC9-4CFF-4DB9-8A15-7F76DC52B2B1}" type="datetimeFigureOut">
              <a:rPr lang="en-GB"/>
              <a:t>02/11/2017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95C65A-4614-4FF9-A7D6-EC44A3674CC3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201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True Positive Rate  (Sensitivity, Recall) = TP/All Positives = TP/(TP + FN)</a:t>
            </a:r>
          </a:p>
          <a:p>
            <a:r>
              <a:rPr lang="en-US" dirty="0"/>
              <a:t>False Positive Rate = FP/All Negatives = FP/(TN + FP)</a:t>
            </a:r>
          </a:p>
          <a:p>
            <a:r>
              <a:rPr lang="en-US" dirty="0"/>
              <a:t>Misclassification rate is error rate for a single threshold. ROC visualizes all possible thresholds.</a:t>
            </a:r>
          </a:p>
          <a:p>
            <a:r>
              <a:rPr lang="en-US" dirty="0"/>
              <a:t>AUC representing the probability that a classifier will rank a randomly chosen positive observation higher than a randomly chosen negative observation.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5C65A-4614-4FF9-A7D6-EC44A3674CC3}" type="slidenum">
              <a:rPr lang="en-GB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513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Imbalanced dataset:</a:t>
            </a:r>
          </a:p>
          <a:p>
            <a:r>
              <a:rPr lang="en-US" dirty="0"/>
              <a:t>The reason we get 70% accuracy on an imbalanced data (with 70% of the instances in Class-0) is because our models look at the data and cleverly decide that the best thing to do is to always predict “Class-0”.</a:t>
            </a:r>
          </a:p>
          <a:p>
            <a:r>
              <a:rPr lang="en-US" dirty="0"/>
              <a:t>Solution:</a:t>
            </a:r>
          </a:p>
          <a:p>
            <a:r>
              <a:rPr lang="en-US" dirty="0"/>
              <a:t>- Resampling the dataset (randomly delete user that did not convert to get a balanced dataset)</a:t>
            </a:r>
          </a:p>
          <a:p>
            <a:r>
              <a:rPr lang="en-US" dirty="0"/>
              <a:t>- anomaly detection</a:t>
            </a:r>
          </a:p>
          <a:p>
            <a:r>
              <a:rPr lang="en-US" dirty="0"/>
              <a:t>- Choosing a classification threshold is a business decision: minimize False Positive Rate (users that are predicted to convert but do not) or maximize True Positive Rate (users that are predicted to not convert but do)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95C65A-4614-4FF9-A7D6-EC44A3674CC3}" type="slidenum">
              <a:rPr lang="en-GB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307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02.11.2017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6145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02.11.2017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662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02.11.2017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5607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02.11.2017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5113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02.11.2017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8572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02.11.2017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506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02.11.2017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39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02.11.2017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17842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02.11.2017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137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02.11.2017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5587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02.11.2017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705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02.11.2017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4375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02.11.2017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695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02.11.2017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309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02.11.2017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7508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02.11.2017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820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02.11.2017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9739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02.11.2017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90714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54955" y="1076325"/>
            <a:ext cx="8825658" cy="3329581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de-DE" dirty="0" err="1"/>
              <a:t>Predicting</a:t>
            </a:r>
            <a:r>
              <a:rPr lang="de-DE" dirty="0"/>
              <a:t> </a:t>
            </a:r>
            <a:r>
              <a:rPr lang="de-DE" dirty="0" err="1"/>
              <a:t>future</a:t>
            </a:r>
            <a:r>
              <a:rPr lang="de-DE" dirty="0"/>
              <a:t> </a:t>
            </a:r>
            <a:r>
              <a:rPr lang="de-DE" dirty="0" err="1"/>
              <a:t>customers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55700" y="4943475"/>
            <a:ext cx="8824913" cy="1538094"/>
          </a:xfrm>
        </p:spPr>
        <p:txBody>
          <a:bodyPr>
            <a:normAutofit/>
          </a:bodyPr>
          <a:lstStyle/>
          <a:p>
            <a:pPr algn="ctr"/>
            <a:r>
              <a:rPr lang="de-DE" b="1" dirty="0"/>
              <a:t>By Charles </a:t>
            </a:r>
            <a:r>
              <a:rPr lang="de-DE" b="1" dirty="0" err="1"/>
              <a:t>Verleyen</a:t>
            </a:r>
            <a:endParaRPr lang="de-DE" b="1" dirty="0" err="1">
              <a:solidFill>
                <a:srgbClr val="FFFFFF"/>
              </a:solidFill>
            </a:endParaRPr>
          </a:p>
          <a:p>
            <a:pPr algn="ctr"/>
            <a:endParaRPr lang="de-DE" b="1">
              <a:solidFill>
                <a:srgbClr val="FFFFFF"/>
              </a:solidFill>
            </a:endParaRPr>
          </a:p>
          <a:p>
            <a:pPr algn="ctr"/>
            <a:r>
              <a:rPr lang="de-DE" b="1" dirty="0"/>
              <a:t>02/11/2017</a:t>
            </a:r>
            <a:endParaRPr lang="de-DE" b="1">
              <a:solidFill>
                <a:schemeClr val="tx1"/>
              </a:solidFill>
            </a:endParaRPr>
          </a:p>
        </p:txBody>
      </p:sp>
      <p:pic>
        <p:nvPicPr>
          <p:cNvPr id="4" name="Picture 4" descr="8fit.jpg">
            <a:extLst>
              <a:ext uri="{FF2B5EF4-FFF2-40B4-BE49-F238E27FC236}">
                <a16:creationId xmlns:a16="http://schemas.microsoft.com/office/drawing/2014/main" id="{20C3A30A-A780-44E2-850F-8283AAFAEFC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26461" y="6168936"/>
            <a:ext cx="1183527" cy="6252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07524E-4941-4F7D-B66C-62E80BE347C8}"/>
              </a:ext>
            </a:extLst>
          </p:cNvPr>
          <p:cNvSpPr txBox="1"/>
          <p:nvPr/>
        </p:nvSpPr>
        <p:spPr>
          <a:xfrm>
            <a:off x="9387479" y="635751"/>
            <a:ext cx="272967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60086-327A-4D14-BF4A-2073EE039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6. Recommendations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DC2B165-47C4-4855-A140-11F5C519F12E}"/>
              </a:ext>
            </a:extLst>
          </p:cNvPr>
          <p:cNvCxnSpPr/>
          <p:nvPr/>
        </p:nvCxnSpPr>
        <p:spPr>
          <a:xfrm flipV="1">
            <a:off x="27002" y="1518824"/>
            <a:ext cx="12087393" cy="1859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9C6C908-724C-4326-9319-7C94E834AF30}"/>
              </a:ext>
            </a:extLst>
          </p:cNvPr>
          <p:cNvSpPr txBox="1"/>
          <p:nvPr/>
        </p:nvSpPr>
        <p:spPr>
          <a:xfrm>
            <a:off x="9394431" y="638175"/>
            <a:ext cx="272967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/>
              <a:t>10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2E2B3FB-7C5F-4DF3-B0FA-B7177F3A6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357" y="1860008"/>
            <a:ext cx="9577685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b="1" dirty="0"/>
              <a:t>1. Add new features to the model</a:t>
            </a:r>
          </a:p>
          <a:p>
            <a:pPr marL="0" indent="0">
              <a:buNone/>
            </a:pPr>
            <a:r>
              <a:rPr lang="en-GB" dirty="0"/>
              <a:t>     - Average time spent per day</a:t>
            </a:r>
          </a:p>
          <a:p>
            <a:pPr marL="0" indent="0">
              <a:buNone/>
            </a:pPr>
            <a:r>
              <a:rPr lang="en-GB" dirty="0"/>
              <a:t>     - Rating of the app</a:t>
            </a:r>
          </a:p>
          <a:p>
            <a:pPr marL="0" indent="0">
              <a:buNone/>
            </a:pPr>
            <a:r>
              <a:rPr lang="en-GB" dirty="0"/>
              <a:t>     - Physical information (height, weight, etc.)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2. Feature engineering</a:t>
            </a:r>
          </a:p>
          <a:p>
            <a:pPr marL="0" indent="0">
              <a:buNone/>
            </a:pPr>
            <a:r>
              <a:rPr lang="en-GB" dirty="0"/>
              <a:t>    - Process of creating new input features from </a:t>
            </a:r>
            <a:r>
              <a:rPr lang="en-GB"/>
              <a:t>existing features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3.</a:t>
            </a:r>
            <a:r>
              <a:rPr lang="en-GB" dirty="0"/>
              <a:t> </a:t>
            </a:r>
            <a:r>
              <a:rPr lang="en-GB" b="1" dirty="0"/>
              <a:t>Collect more data</a:t>
            </a:r>
          </a:p>
        </p:txBody>
      </p:sp>
      <p:pic>
        <p:nvPicPr>
          <p:cNvPr id="8" name="Picture 4" descr="8fit.jpg">
            <a:extLst>
              <a:ext uri="{FF2B5EF4-FFF2-40B4-BE49-F238E27FC236}">
                <a16:creationId xmlns:a16="http://schemas.microsoft.com/office/drawing/2014/main" id="{FA7A8444-5544-42F2-9C2E-3B15290D6F9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26461" y="6168936"/>
            <a:ext cx="1183527" cy="62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684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A0536-A1F7-4AAF-AECF-DB586BF06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3735" y="2240834"/>
            <a:ext cx="5863284" cy="1454150"/>
          </a:xfrm>
        </p:spPr>
        <p:txBody>
          <a:bodyPr/>
          <a:lstStyle/>
          <a:p>
            <a:r>
              <a:rPr lang="en-GB" sz="8800" b="1" dirty="0"/>
              <a:t>Thank you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24AA5A-F0DE-4CA4-888E-4AB2CEA3822D}"/>
              </a:ext>
            </a:extLst>
          </p:cNvPr>
          <p:cNvSpPr txBox="1"/>
          <p:nvPr/>
        </p:nvSpPr>
        <p:spPr>
          <a:xfrm>
            <a:off x="9387479" y="635751"/>
            <a:ext cx="272967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/>
              <a:t>11</a:t>
            </a:r>
          </a:p>
        </p:txBody>
      </p:sp>
      <p:pic>
        <p:nvPicPr>
          <p:cNvPr id="4" name="Picture 4" descr="8fit.jpg">
            <a:extLst>
              <a:ext uri="{FF2B5EF4-FFF2-40B4-BE49-F238E27FC236}">
                <a16:creationId xmlns:a16="http://schemas.microsoft.com/office/drawing/2014/main" id="{32F13CBE-6DB3-4F34-9D98-4CC09F0F329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95815" y="5191125"/>
            <a:ext cx="2483329" cy="130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839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60086-327A-4D14-BF4A-2073EE039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92331-2DAB-4F0D-B85A-0AFFFFDE4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582" y="1743075"/>
            <a:ext cx="8947150" cy="438347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buAutoNum type="arabicPeriod"/>
            </a:pPr>
            <a:r>
              <a:rPr lang="en-GB" sz="2800" dirty="0"/>
              <a:t>Dataset exploration</a:t>
            </a:r>
          </a:p>
          <a:p>
            <a:pPr marL="457200" indent="-457200">
              <a:buAutoNum type="arabicPeriod"/>
            </a:pPr>
            <a:r>
              <a:rPr lang="en-GB" sz="2800" dirty="0"/>
              <a:t>First insights</a:t>
            </a:r>
          </a:p>
          <a:p>
            <a:pPr marL="457200" indent="-457200">
              <a:buAutoNum type="arabicPeriod"/>
            </a:pPr>
            <a:r>
              <a:rPr lang="en-GB" sz="2800" dirty="0"/>
              <a:t>Data wrangling</a:t>
            </a:r>
          </a:p>
          <a:p>
            <a:pPr marL="457200" indent="-457200">
              <a:buAutoNum type="arabicPeriod"/>
            </a:pPr>
            <a:r>
              <a:rPr lang="en-GB" sz="2800" dirty="0"/>
              <a:t>Classifier Model selection</a:t>
            </a:r>
          </a:p>
          <a:p>
            <a:pPr marL="457200" indent="-457200">
              <a:buAutoNum type="arabicPeriod"/>
            </a:pPr>
            <a:r>
              <a:rPr lang="en-GB" sz="2800" dirty="0"/>
              <a:t>Results</a:t>
            </a:r>
          </a:p>
          <a:p>
            <a:pPr marL="457200" indent="-457200">
              <a:buAutoNum type="arabicPeriod"/>
            </a:pPr>
            <a:r>
              <a:rPr lang="en-GB" sz="2800" dirty="0"/>
              <a:t>Recommendations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DC2B165-47C4-4855-A140-11F5C519F12E}"/>
              </a:ext>
            </a:extLst>
          </p:cNvPr>
          <p:cNvCxnSpPr/>
          <p:nvPr/>
        </p:nvCxnSpPr>
        <p:spPr>
          <a:xfrm flipV="1">
            <a:off x="27002" y="1518824"/>
            <a:ext cx="12087393" cy="1859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9C6C908-724C-4326-9319-7C94E834AF30}"/>
              </a:ext>
            </a:extLst>
          </p:cNvPr>
          <p:cNvSpPr txBox="1"/>
          <p:nvPr/>
        </p:nvSpPr>
        <p:spPr>
          <a:xfrm>
            <a:off x="9394431" y="638175"/>
            <a:ext cx="272967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/>
              <a:t>2</a:t>
            </a:r>
          </a:p>
        </p:txBody>
      </p:sp>
      <p:pic>
        <p:nvPicPr>
          <p:cNvPr id="7" name="Picture 4" descr="8fit.jpg">
            <a:extLst>
              <a:ext uri="{FF2B5EF4-FFF2-40B4-BE49-F238E27FC236}">
                <a16:creationId xmlns:a16="http://schemas.microsoft.com/office/drawing/2014/main" id="{DF7589DF-DE73-41C4-B018-69D7A8B8A61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26461" y="6168936"/>
            <a:ext cx="1183527" cy="62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693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60086-327A-4D14-BF4A-2073EE039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11" y="257175"/>
            <a:ext cx="9404723" cy="1400530"/>
          </a:xfrm>
        </p:spPr>
        <p:txBody>
          <a:bodyPr/>
          <a:lstStyle/>
          <a:p>
            <a:r>
              <a:rPr lang="en-GB" dirty="0"/>
              <a:t>1. Dataset exploration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DC2B165-47C4-4855-A140-11F5C519F12E}"/>
              </a:ext>
            </a:extLst>
          </p:cNvPr>
          <p:cNvCxnSpPr/>
          <p:nvPr/>
        </p:nvCxnSpPr>
        <p:spPr>
          <a:xfrm flipV="1">
            <a:off x="66700" y="1224975"/>
            <a:ext cx="12087393" cy="1859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2ADA11D-0F49-4826-86C6-22AB089DC21D}"/>
              </a:ext>
            </a:extLst>
          </p:cNvPr>
          <p:cNvSpPr txBox="1"/>
          <p:nvPr/>
        </p:nvSpPr>
        <p:spPr>
          <a:xfrm>
            <a:off x="9387479" y="635751"/>
            <a:ext cx="272967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DC77433-5435-4573-9DC2-369530ADC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39" y="1832425"/>
            <a:ext cx="6067557" cy="465613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GB" dirty="0"/>
              <a:t>Half of the users in the following three channels: Organic, Pinterest and Facebook</a:t>
            </a:r>
            <a:endParaRPr lang="en-US" dirty="0"/>
          </a:p>
          <a:p>
            <a:pPr>
              <a:buFont typeface="Arial" charset="2"/>
              <a:buChar char="•"/>
            </a:pPr>
            <a:r>
              <a:rPr lang="en-GB" dirty="0"/>
              <a:t>Concentration of users between 15 and 50 years old.</a:t>
            </a:r>
          </a:p>
          <a:p>
            <a:pPr>
              <a:buFont typeface="Arial" charset="2"/>
              <a:buChar char="•"/>
            </a:pPr>
            <a:r>
              <a:rPr lang="en-GB" dirty="0"/>
              <a:t>More users using the app on Apple devices</a:t>
            </a:r>
          </a:p>
          <a:p>
            <a:pPr>
              <a:buFont typeface="Arial" charset="2"/>
              <a:buChar char="•"/>
            </a:pPr>
            <a:r>
              <a:rPr lang="en-GB" dirty="0"/>
              <a:t>Twice as much female users than male users</a:t>
            </a:r>
          </a:p>
          <a:p>
            <a:pPr>
              <a:buFont typeface="Arial" charset="2"/>
              <a:buChar char="•"/>
            </a:pPr>
            <a:r>
              <a:rPr lang="en-GB" dirty="0"/>
              <a:t>USA is by far the biggest market (60%). North America altogether (US, CA, MX) represents 80% of the total users.</a:t>
            </a:r>
          </a:p>
          <a:p>
            <a:pPr>
              <a:buFont typeface="Arial" charset="2"/>
              <a:buChar char="•"/>
            </a:pPr>
            <a:r>
              <a:rPr lang="en-GB" dirty="0"/>
              <a:t>70% of users turn into customers.</a:t>
            </a:r>
          </a:p>
          <a:p>
            <a:pPr>
              <a:buFont typeface="Arial" charset="2"/>
              <a:buChar char="•"/>
            </a:pPr>
            <a:endParaRPr lang="en-GB" dirty="0"/>
          </a:p>
          <a:p>
            <a:pPr>
              <a:buFont typeface="Arial" charset="2"/>
              <a:buChar char="•"/>
            </a:pPr>
            <a:endParaRPr lang="en-GB" dirty="0"/>
          </a:p>
          <a:p>
            <a:pPr>
              <a:buFont typeface="Arial" charset="2"/>
              <a:buChar char="•"/>
            </a:pPr>
            <a:endParaRPr lang="en-GB" dirty="0"/>
          </a:p>
          <a:p>
            <a:pPr>
              <a:buFont typeface="Arial" charset="2"/>
              <a:buChar char="•"/>
            </a:pPr>
            <a:endParaRPr lang="en-GB" dirty="0"/>
          </a:p>
          <a:p>
            <a:endParaRPr lang="en-GB" dirty="0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9EF431A5-7BE3-4C58-8EF5-4FF161879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316" y="1307735"/>
            <a:ext cx="5961288" cy="5360988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591BF010-16EA-4038-A21C-39CF3D794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316" y="1383659"/>
            <a:ext cx="5967413" cy="5330505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9252552A-80B7-4252-BAF1-B0D7DF0A6B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366" y="1425157"/>
            <a:ext cx="5945188" cy="5289007"/>
          </a:xfrm>
          <a:prstGeom prst="rect">
            <a:avLst/>
          </a:prstGeom>
        </p:spPr>
      </p:pic>
      <p:pic>
        <p:nvPicPr>
          <p:cNvPr id="16" name="Picture 16">
            <a:extLst>
              <a:ext uri="{FF2B5EF4-FFF2-40B4-BE49-F238E27FC236}">
                <a16:creationId xmlns:a16="http://schemas.microsoft.com/office/drawing/2014/main" id="{723F87F6-0D9F-41D9-85B2-133850CA66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3950" y="1383659"/>
            <a:ext cx="5988050" cy="5355404"/>
          </a:xfrm>
          <a:prstGeom prst="rect">
            <a:avLst/>
          </a:prstGeom>
        </p:spPr>
      </p:pic>
      <p:pic>
        <p:nvPicPr>
          <p:cNvPr id="18" name="Picture 18">
            <a:extLst>
              <a:ext uri="{FF2B5EF4-FFF2-40B4-BE49-F238E27FC236}">
                <a16:creationId xmlns:a16="http://schemas.microsoft.com/office/drawing/2014/main" id="{523E5DB6-DBB2-4C4C-949D-DB93082320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4017" y="1319491"/>
            <a:ext cx="5962650" cy="5360444"/>
          </a:xfrm>
          <a:prstGeom prst="rect">
            <a:avLst/>
          </a:prstGeom>
        </p:spPr>
      </p:pic>
      <p:pic>
        <p:nvPicPr>
          <p:cNvPr id="3" name="Picture 5">
            <a:extLst>
              <a:ext uri="{FF2B5EF4-FFF2-40B4-BE49-F238E27FC236}">
                <a16:creationId xmlns:a16="http://schemas.microsoft.com/office/drawing/2014/main" id="{EBFF05F2-BF64-48AF-8B76-9E90825460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2316" y="1344391"/>
            <a:ext cx="6020830" cy="540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13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60086-327A-4D14-BF4A-2073EE039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First insights</a:t>
            </a:r>
          </a:p>
          <a:p>
            <a:endParaRPr lang="en-GB" b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DC2B165-47C4-4855-A140-11F5C519F12E}"/>
              </a:ext>
            </a:extLst>
          </p:cNvPr>
          <p:cNvCxnSpPr/>
          <p:nvPr/>
        </p:nvCxnSpPr>
        <p:spPr>
          <a:xfrm flipV="1">
            <a:off x="27002" y="1345458"/>
            <a:ext cx="12087393" cy="1859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9C6C908-724C-4326-9319-7C94E834AF30}"/>
              </a:ext>
            </a:extLst>
          </p:cNvPr>
          <p:cNvSpPr txBox="1"/>
          <p:nvPr/>
        </p:nvSpPr>
        <p:spPr>
          <a:xfrm>
            <a:off x="9394431" y="638175"/>
            <a:ext cx="272967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11D1734A-964C-401B-A1D0-C9BDB05BCC7F}"/>
              </a:ext>
            </a:extLst>
          </p:cNvPr>
          <p:cNvSpPr txBox="1">
            <a:spLocks/>
          </p:cNvSpPr>
          <p:nvPr/>
        </p:nvSpPr>
        <p:spPr>
          <a:xfrm>
            <a:off x="97545" y="1668961"/>
            <a:ext cx="5760551" cy="50407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Arial" charset="2"/>
              <a:buChar char="•"/>
            </a:pPr>
            <a:r>
              <a:rPr lang="en-GB" dirty="0"/>
              <a:t>Users using the </a:t>
            </a:r>
            <a:r>
              <a:rPr lang="en-GB" dirty="0" err="1"/>
              <a:t>Taboola</a:t>
            </a:r>
            <a:r>
              <a:rPr lang="en-GB" dirty="0"/>
              <a:t> and Outbrain channels are more likely to convert.</a:t>
            </a:r>
          </a:p>
          <a:p>
            <a:pPr>
              <a:buFont typeface="Arial" charset="2"/>
              <a:buChar char="•"/>
            </a:pPr>
            <a:r>
              <a:rPr lang="en-GB" dirty="0"/>
              <a:t>Conversion increase with age. Peak is reached for customers above 60 years old (only 1.5% of total users).</a:t>
            </a:r>
          </a:p>
          <a:p>
            <a:pPr>
              <a:buFont typeface="Arial" charset="2"/>
              <a:buChar char="•"/>
            </a:pPr>
            <a:r>
              <a:rPr lang="en-GB" dirty="0"/>
              <a:t>France has the highest conversion rate and Mexico the lowest one but no real significant difference between the countries.</a:t>
            </a:r>
          </a:p>
          <a:p>
            <a:pPr>
              <a:buFont typeface="Arial" charset="2"/>
              <a:buChar char="•"/>
            </a:pPr>
            <a:r>
              <a:rPr lang="en-GB" dirty="0"/>
              <a:t>Gender and OS have the same conversion rate for both categories (M &amp; F; IOS and Android) at around 25%.</a:t>
            </a:r>
          </a:p>
          <a:p>
            <a:pPr marL="0" indent="0">
              <a:buNone/>
            </a:pPr>
            <a:endParaRPr lang="en-GB" sz="700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b="1" dirty="0"/>
              <a:t>            No real discriminating features</a:t>
            </a:r>
          </a:p>
          <a:p>
            <a:pPr>
              <a:buFont typeface="Arial" charset="2"/>
              <a:buChar char="•"/>
            </a:pPr>
            <a:endParaRPr lang="en-GB" dirty="0"/>
          </a:p>
          <a:p>
            <a:pPr>
              <a:buFont typeface="Arial" charset="2"/>
              <a:buChar char="•"/>
            </a:pPr>
            <a:endParaRPr lang="en-GB" dirty="0"/>
          </a:p>
          <a:p>
            <a:pPr>
              <a:buFont typeface="Arial" charset="2"/>
              <a:buChar char="•"/>
            </a:pPr>
            <a:endParaRPr lang="en-GB" dirty="0"/>
          </a:p>
          <a:p>
            <a:pPr>
              <a:buFont typeface="Arial" charset="2"/>
              <a:buChar char="•"/>
            </a:pPr>
            <a:endParaRPr lang="en-GB" dirty="0"/>
          </a:p>
          <a:p>
            <a:endParaRPr lang="en-GB" dirty="0"/>
          </a:p>
        </p:txBody>
      </p:sp>
      <p:pic>
        <p:nvPicPr>
          <p:cNvPr id="9" name="Picture 11">
            <a:extLst>
              <a:ext uri="{FF2B5EF4-FFF2-40B4-BE49-F238E27FC236}">
                <a16:creationId xmlns:a16="http://schemas.microsoft.com/office/drawing/2014/main" id="{211991F3-2E4E-4FA3-B5B4-7C9CD6BC2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8552" y="309099"/>
            <a:ext cx="2397726" cy="2068638"/>
          </a:xfrm>
          <a:prstGeom prst="rect">
            <a:avLst/>
          </a:prstGeom>
        </p:spPr>
      </p:pic>
      <p:pic>
        <p:nvPicPr>
          <p:cNvPr id="14" name="Picture 15">
            <a:extLst>
              <a:ext uri="{FF2B5EF4-FFF2-40B4-BE49-F238E27FC236}">
                <a16:creationId xmlns:a16="http://schemas.microsoft.com/office/drawing/2014/main" id="{3EEF6DF5-A99B-4495-9D19-4A22BC379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9443" y="1821409"/>
            <a:ext cx="2328903" cy="2001962"/>
          </a:xfrm>
          <a:prstGeom prst="rect">
            <a:avLst/>
          </a:prstGeom>
        </p:spPr>
      </p:pic>
      <p:pic>
        <p:nvPicPr>
          <p:cNvPr id="22" name="Picture 22">
            <a:extLst>
              <a:ext uri="{FF2B5EF4-FFF2-40B4-BE49-F238E27FC236}">
                <a16:creationId xmlns:a16="http://schemas.microsoft.com/office/drawing/2014/main" id="{E6C0476A-3783-4137-B301-06AEC7A8A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81647" y="3096356"/>
            <a:ext cx="2411537" cy="2068637"/>
          </a:xfrm>
          <a:prstGeom prst="rect">
            <a:avLst/>
          </a:prstGeom>
        </p:spPr>
      </p:pic>
      <p:pic>
        <p:nvPicPr>
          <p:cNvPr id="20" name="Picture 20">
            <a:extLst>
              <a:ext uri="{FF2B5EF4-FFF2-40B4-BE49-F238E27FC236}">
                <a16:creationId xmlns:a16="http://schemas.microsoft.com/office/drawing/2014/main" id="{2CF067F5-DCAE-4F88-9572-8FD61954A4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24723" y="4550386"/>
            <a:ext cx="2325387" cy="1992437"/>
          </a:xfrm>
          <a:prstGeom prst="rect">
            <a:avLst/>
          </a:prstGeom>
        </p:spPr>
      </p:pic>
      <p:pic>
        <p:nvPicPr>
          <p:cNvPr id="18" name="Picture 18">
            <a:extLst>
              <a:ext uri="{FF2B5EF4-FFF2-40B4-BE49-F238E27FC236}">
                <a16:creationId xmlns:a16="http://schemas.microsoft.com/office/drawing/2014/main" id="{E221D1EF-CE74-4261-8732-2E1FB8E5C9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09443" y="6011562"/>
            <a:ext cx="2355949" cy="2022164"/>
          </a:xfrm>
          <a:prstGeom prst="rect">
            <a:avLst/>
          </a:prstGeom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id="{AE9F8A9A-3417-4603-870A-64DC4AD4F4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3251" y="1488486"/>
            <a:ext cx="5872117" cy="5221265"/>
          </a:xfrm>
          <a:prstGeom prst="rect">
            <a:avLst/>
          </a:prstGeom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id="{3535018D-B07A-4C49-9A8B-22C4CAF546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33251" y="1488485"/>
            <a:ext cx="5872117" cy="5221265"/>
          </a:xfrm>
          <a:prstGeom prst="rect">
            <a:avLst/>
          </a:prstGeom>
        </p:spPr>
      </p:pic>
      <p:pic>
        <p:nvPicPr>
          <p:cNvPr id="16" name="Picture 16">
            <a:extLst>
              <a:ext uri="{FF2B5EF4-FFF2-40B4-BE49-F238E27FC236}">
                <a16:creationId xmlns:a16="http://schemas.microsoft.com/office/drawing/2014/main" id="{318F02CB-1A93-4BDC-B2BF-05FF8D2EF2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33251" y="1488483"/>
            <a:ext cx="5868168" cy="5221267"/>
          </a:xfrm>
          <a:prstGeom prst="rect">
            <a:avLst/>
          </a:prstGeom>
        </p:spPr>
      </p:pic>
      <p:pic>
        <p:nvPicPr>
          <p:cNvPr id="13" name="Picture 14">
            <a:extLst>
              <a:ext uri="{FF2B5EF4-FFF2-40B4-BE49-F238E27FC236}">
                <a16:creationId xmlns:a16="http://schemas.microsoft.com/office/drawing/2014/main" id="{39128CD7-90C1-4638-A0CB-97A564F2BFC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29301" y="1488481"/>
            <a:ext cx="5872117" cy="5221269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C5B11D76-7F76-448F-903F-9FA063D3F1A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25351" y="1488480"/>
            <a:ext cx="5876300" cy="522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930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60086-327A-4D14-BF4A-2073EE039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Data wrangling</a:t>
            </a:r>
          </a:p>
          <a:p>
            <a:endParaRPr lang="en-GB" b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DC2B165-47C4-4855-A140-11F5C519F12E}"/>
              </a:ext>
            </a:extLst>
          </p:cNvPr>
          <p:cNvCxnSpPr/>
          <p:nvPr/>
        </p:nvCxnSpPr>
        <p:spPr>
          <a:xfrm flipV="1">
            <a:off x="27002" y="1518824"/>
            <a:ext cx="12087393" cy="1859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9C6C908-724C-4326-9319-7C94E834AF30}"/>
              </a:ext>
            </a:extLst>
          </p:cNvPr>
          <p:cNvSpPr txBox="1"/>
          <p:nvPr/>
        </p:nvSpPr>
        <p:spPr>
          <a:xfrm>
            <a:off x="9394431" y="638175"/>
            <a:ext cx="272967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2E2B3FB-7C5F-4DF3-B0FA-B7177F3A6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50" y="1952625"/>
            <a:ext cx="11301600" cy="41957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/>
              <a:t>Data wrangling is the process of transforming and mapping data from one "raw" data form into another format.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Three pre-processing tools used:</a:t>
            </a:r>
          </a:p>
          <a:p>
            <a:pPr marL="457200" indent="-457200">
              <a:buAutoNum type="arabicPeriod"/>
            </a:pPr>
            <a:r>
              <a:rPr lang="en-GB" b="1" dirty="0"/>
              <a:t>One hot Encoder                                                </a:t>
            </a:r>
          </a:p>
          <a:p>
            <a:pPr marL="457200" indent="-457200">
              <a:buAutoNum type="arabicPeriod"/>
            </a:pPr>
            <a:r>
              <a:rPr lang="en-GB" b="1" dirty="0"/>
              <a:t>Standard Scaler                                                  </a:t>
            </a:r>
          </a:p>
          <a:p>
            <a:pPr marL="457200" indent="-457200">
              <a:buAutoNum type="arabicPeriod"/>
            </a:pPr>
            <a:r>
              <a:rPr lang="en-GB" b="1" dirty="0"/>
              <a:t>Polynomial Features                                          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End result is a dataset with only numerical values. Needed for machine learning.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DA112453-0A3A-41E0-9332-CD1416638BB4}"/>
              </a:ext>
            </a:extLst>
          </p:cNvPr>
          <p:cNvSpPr/>
          <p:nvPr/>
        </p:nvSpPr>
        <p:spPr>
          <a:xfrm>
            <a:off x="4008438" y="3641030"/>
            <a:ext cx="2384425" cy="3078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76B877E-CF3A-4A20-A958-2EE4F18F0658}"/>
              </a:ext>
            </a:extLst>
          </p:cNvPr>
          <p:cNvSpPr/>
          <p:nvPr/>
        </p:nvSpPr>
        <p:spPr>
          <a:xfrm>
            <a:off x="4008438" y="4091185"/>
            <a:ext cx="2384425" cy="294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72C8EE9-C937-4D4E-862C-31E67582204E}"/>
              </a:ext>
            </a:extLst>
          </p:cNvPr>
          <p:cNvSpPr/>
          <p:nvPr/>
        </p:nvSpPr>
        <p:spPr>
          <a:xfrm>
            <a:off x="4008438" y="4524375"/>
            <a:ext cx="2384425" cy="294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4" descr="8fit.jpg">
            <a:extLst>
              <a:ext uri="{FF2B5EF4-FFF2-40B4-BE49-F238E27FC236}">
                <a16:creationId xmlns:a16="http://schemas.microsoft.com/office/drawing/2014/main" id="{E6E49AD2-EECC-4C8C-AAA8-C7E0F0E2A71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26461" y="6168936"/>
            <a:ext cx="1183527" cy="6252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66D0B1-E83E-480C-A83B-FCE05F79BB82}"/>
              </a:ext>
            </a:extLst>
          </p:cNvPr>
          <p:cNvSpPr txBox="1"/>
          <p:nvPr/>
        </p:nvSpPr>
        <p:spPr>
          <a:xfrm>
            <a:off x="6435490" y="3578256"/>
            <a:ext cx="567890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Features: Channel, OS, Gender, Country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2012F8-A30A-435B-ACF4-32BCA6B57A96}"/>
              </a:ext>
            </a:extLst>
          </p:cNvPr>
          <p:cNvSpPr txBox="1"/>
          <p:nvPr/>
        </p:nvSpPr>
        <p:spPr>
          <a:xfrm>
            <a:off x="6438787" y="4016187"/>
            <a:ext cx="567890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All Features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43B811-A03B-4F32-B746-1E50B6244661}"/>
              </a:ext>
            </a:extLst>
          </p:cNvPr>
          <p:cNvSpPr txBox="1"/>
          <p:nvPr/>
        </p:nvSpPr>
        <p:spPr>
          <a:xfrm>
            <a:off x="6442084" y="4480163"/>
            <a:ext cx="567890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Only interactions between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99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5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CFC5B9F-0195-4296-9AAF-868460F569FD}"/>
              </a:ext>
            </a:extLst>
          </p:cNvPr>
          <p:cNvSpPr/>
          <p:nvPr/>
        </p:nvSpPr>
        <p:spPr>
          <a:xfrm>
            <a:off x="4344988" y="1597025"/>
            <a:ext cx="2943225" cy="442945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260086-327A-4D14-BF4A-2073EE039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Classifier Model Selection</a:t>
            </a:r>
          </a:p>
          <a:p>
            <a:endParaRPr lang="en-GB" b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DC2B165-47C4-4855-A140-11F5C519F12E}"/>
              </a:ext>
            </a:extLst>
          </p:cNvPr>
          <p:cNvCxnSpPr/>
          <p:nvPr/>
        </p:nvCxnSpPr>
        <p:spPr>
          <a:xfrm flipV="1">
            <a:off x="27002" y="1397084"/>
            <a:ext cx="12087393" cy="1859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9C6C908-724C-4326-9319-7C94E834AF30}"/>
              </a:ext>
            </a:extLst>
          </p:cNvPr>
          <p:cNvSpPr txBox="1"/>
          <p:nvPr/>
        </p:nvSpPr>
        <p:spPr>
          <a:xfrm>
            <a:off x="9394431" y="638175"/>
            <a:ext cx="272967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399213-BAE5-48BF-A7BE-AD7D447B9F89}"/>
              </a:ext>
            </a:extLst>
          </p:cNvPr>
          <p:cNvSpPr txBox="1"/>
          <p:nvPr/>
        </p:nvSpPr>
        <p:spPr>
          <a:xfrm>
            <a:off x="4771031" y="1704975"/>
            <a:ext cx="209392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 dirty="0"/>
              <a:t>Dataset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164924CD-A854-4394-BF1B-F67A1FAD9CA6}"/>
              </a:ext>
            </a:extLst>
          </p:cNvPr>
          <p:cNvSpPr/>
          <p:nvPr/>
        </p:nvSpPr>
        <p:spPr>
          <a:xfrm>
            <a:off x="5526544" y="2200275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76F3B0-4A86-443C-A635-3CA87BE9C588}"/>
              </a:ext>
            </a:extLst>
          </p:cNvPr>
          <p:cNvSpPr txBox="1"/>
          <p:nvPr/>
        </p:nvSpPr>
        <p:spPr>
          <a:xfrm>
            <a:off x="4668977" y="3324225"/>
            <a:ext cx="240502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 dirty="0"/>
              <a:t>Learning Algorithm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E7157144-79D5-40CF-8245-6C952E34713A}"/>
              </a:ext>
            </a:extLst>
          </p:cNvPr>
          <p:cNvSpPr/>
          <p:nvPr/>
        </p:nvSpPr>
        <p:spPr>
          <a:xfrm>
            <a:off x="5576462" y="386715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27D616-B691-45AC-B3F7-ED37E0FD96B3}"/>
              </a:ext>
            </a:extLst>
          </p:cNvPr>
          <p:cNvSpPr txBox="1"/>
          <p:nvPr/>
        </p:nvSpPr>
        <p:spPr>
          <a:xfrm>
            <a:off x="5062072" y="5067300"/>
            <a:ext cx="1498141" cy="36988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 dirty="0"/>
              <a:t>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34F726-ACCE-4C73-BA1C-3232E9A4823D}"/>
              </a:ext>
            </a:extLst>
          </p:cNvPr>
          <p:cNvSpPr txBox="1"/>
          <p:nvPr/>
        </p:nvSpPr>
        <p:spPr>
          <a:xfrm>
            <a:off x="1791363" y="4925216"/>
            <a:ext cx="1458171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 dirty="0"/>
              <a:t>Customer features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188065-50E4-4CBB-838D-266C7D0E22C8}"/>
              </a:ext>
            </a:extLst>
          </p:cNvPr>
          <p:cNvSpPr txBox="1"/>
          <p:nvPr/>
        </p:nvSpPr>
        <p:spPr>
          <a:xfrm>
            <a:off x="8432744" y="4895850"/>
            <a:ext cx="1742972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 dirty="0"/>
              <a:t>Will convert or not ?</a:t>
            </a:r>
            <a:endParaRPr lang="en-US" b="1"/>
          </a:p>
          <a:p>
            <a:pPr algn="ctr"/>
            <a:r>
              <a:rPr lang="en-GB" b="1" dirty="0"/>
              <a:t> (1 or 0)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53BDAA2-2782-4AEB-A076-377C21AE0151}"/>
              </a:ext>
            </a:extLst>
          </p:cNvPr>
          <p:cNvSpPr/>
          <p:nvPr/>
        </p:nvSpPr>
        <p:spPr>
          <a:xfrm>
            <a:off x="3630368" y="5038725"/>
            <a:ext cx="1261959" cy="484188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48BFE5E-E5BD-40F7-A32A-2ACDE477C85D}"/>
              </a:ext>
            </a:extLst>
          </p:cNvPr>
          <p:cNvSpPr/>
          <p:nvPr/>
        </p:nvSpPr>
        <p:spPr>
          <a:xfrm>
            <a:off x="6831952" y="5038724"/>
            <a:ext cx="1261959" cy="484188"/>
          </a:xfrm>
          <a:prstGeom prst="rightArrow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F41A7B-F216-4F4E-85B2-F38D3543FFEF}"/>
              </a:ext>
            </a:extLst>
          </p:cNvPr>
          <p:cNvSpPr txBox="1"/>
          <p:nvPr/>
        </p:nvSpPr>
        <p:spPr>
          <a:xfrm>
            <a:off x="7431033" y="1794326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000" b="1" dirty="0">
                <a:solidFill>
                  <a:srgbClr val="CDE584"/>
                </a:solidFill>
              </a:rPr>
              <a:t>Learning Problem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8D80F0-32C8-42B4-88BE-82F5AE923866}"/>
              </a:ext>
            </a:extLst>
          </p:cNvPr>
          <p:cNvSpPr txBox="1"/>
          <p:nvPr/>
        </p:nvSpPr>
        <p:spPr>
          <a:xfrm>
            <a:off x="10605247" y="5101126"/>
            <a:ext cx="1052372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dirty="0">
                <a:solidFill>
                  <a:srgbClr val="F5AF7B"/>
                </a:solidFill>
              </a:rPr>
              <a:t>Task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012F14-C8B2-41EA-8B77-F67136695A57}"/>
              </a:ext>
            </a:extLst>
          </p:cNvPr>
          <p:cNvSpPr/>
          <p:nvPr/>
        </p:nvSpPr>
        <p:spPr>
          <a:xfrm>
            <a:off x="1723042" y="4347336"/>
            <a:ext cx="8475991" cy="1915751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Picture 4" descr="8fit.jpg">
            <a:extLst>
              <a:ext uri="{FF2B5EF4-FFF2-40B4-BE49-F238E27FC236}">
                <a16:creationId xmlns:a16="http://schemas.microsoft.com/office/drawing/2014/main" id="{73DA7EE0-3DD6-4E71-8B20-0A6B72EE0A0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26461" y="6168936"/>
            <a:ext cx="1183527" cy="62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5" grpId="0"/>
      <p:bldP spid="8" grpId="0" animBg="1"/>
      <p:bldP spid="9" grpId="0"/>
      <p:bldP spid="10" grpId="0" animBg="1"/>
      <p:bldP spid="11" grpId="0"/>
      <p:bldP spid="12" grpId="0"/>
      <p:bldP spid="13" grpId="0"/>
      <p:bldP spid="14" grpId="0" animBg="1"/>
      <p:bldP spid="15" grpId="0" animBg="1"/>
      <p:bldP spid="18" grpId="0"/>
      <p:bldP spid="19" grpId="0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60086-327A-4D14-BF4A-2073EE039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Classifier Model Selection</a:t>
            </a:r>
          </a:p>
          <a:p>
            <a:endParaRPr lang="en-GB" b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DC2B165-47C4-4855-A140-11F5C519F12E}"/>
              </a:ext>
            </a:extLst>
          </p:cNvPr>
          <p:cNvCxnSpPr/>
          <p:nvPr/>
        </p:nvCxnSpPr>
        <p:spPr>
          <a:xfrm flipV="1">
            <a:off x="27002" y="1397084"/>
            <a:ext cx="12087393" cy="1859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9C6C908-724C-4326-9319-7C94E834AF30}"/>
              </a:ext>
            </a:extLst>
          </p:cNvPr>
          <p:cNvSpPr txBox="1"/>
          <p:nvPr/>
        </p:nvSpPr>
        <p:spPr>
          <a:xfrm>
            <a:off x="9394431" y="638175"/>
            <a:ext cx="272967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A9BDFED9-3ECE-47F2-A87A-14D43955D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325" y="1804988"/>
            <a:ext cx="10260013" cy="46690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400" b="1" dirty="0"/>
              <a:t>    </a:t>
            </a:r>
          </a:p>
          <a:p>
            <a:pPr marL="0" indent="0">
              <a:buNone/>
            </a:pPr>
            <a:r>
              <a:rPr lang="en-GB" sz="700" dirty="0">
                <a:solidFill>
                  <a:srgbClr val="0E5580"/>
                </a:solidFill>
              </a:rPr>
              <a:t>g</a:t>
            </a:r>
            <a:endParaRPr lang="en-GB" sz="1200" dirty="0">
              <a:solidFill>
                <a:srgbClr val="0E5580"/>
              </a:solidFill>
            </a:endParaRPr>
          </a:p>
          <a:p>
            <a:pPr marL="0" indent="0">
              <a:buNone/>
            </a:pPr>
            <a:r>
              <a:rPr lang="en-GB" dirty="0"/>
              <a:t>     - Target variable is categorical (0 or 1)  </a:t>
            </a:r>
            <a:r>
              <a:rPr lang="en-GB" sz="2400" b="1" dirty="0"/>
              <a:t>--&gt; classifier algorithm 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       - Logistic regression</a:t>
            </a:r>
          </a:p>
          <a:p>
            <a:pPr marL="0" indent="0">
              <a:buNone/>
            </a:pPr>
            <a:r>
              <a:rPr lang="en-GB" dirty="0"/>
              <a:t>       - decision trees</a:t>
            </a:r>
          </a:p>
          <a:p>
            <a:pPr marL="0" indent="0">
              <a:buNone/>
            </a:pPr>
            <a:r>
              <a:rPr lang="en-GB" dirty="0"/>
              <a:t>       - SVM</a:t>
            </a:r>
          </a:p>
          <a:p>
            <a:pPr marL="0" indent="0">
              <a:buNone/>
            </a:pPr>
            <a:r>
              <a:rPr lang="en-GB" dirty="0"/>
              <a:t>       - Naïve Bayes</a:t>
            </a:r>
          </a:p>
          <a:p>
            <a:pPr marL="0" indent="0">
              <a:buNone/>
            </a:pPr>
            <a:r>
              <a:rPr lang="en-GB" dirty="0"/>
              <a:t>       - Neural Networks </a:t>
            </a:r>
          </a:p>
          <a:p>
            <a:pPr>
              <a:buNone/>
            </a:pPr>
            <a:r>
              <a:rPr lang="en-GB" dirty="0"/>
              <a:t>   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561763A-F7D4-4D12-9BD2-B87205A5D453}"/>
              </a:ext>
            </a:extLst>
          </p:cNvPr>
          <p:cNvSpPr/>
          <p:nvPr/>
        </p:nvSpPr>
        <p:spPr>
          <a:xfrm>
            <a:off x="3759526" y="4186520"/>
            <a:ext cx="1236858" cy="714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56A124-89AA-4554-A6CA-C35750A3D087}"/>
              </a:ext>
            </a:extLst>
          </p:cNvPr>
          <p:cNvSpPr txBox="1"/>
          <p:nvPr/>
        </p:nvSpPr>
        <p:spPr>
          <a:xfrm>
            <a:off x="8541314" y="3962400"/>
            <a:ext cx="3514161" cy="13239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000" dirty="0"/>
              <a:t>Similar results across the different algorithms. </a:t>
            </a:r>
            <a:endParaRPr lang="en-US" dirty="0"/>
          </a:p>
          <a:p>
            <a:pPr algn="ctr"/>
            <a:r>
              <a:rPr lang="en-GB" sz="2000" b="1" dirty="0"/>
              <a:t>Logistic regression</a:t>
            </a:r>
            <a:r>
              <a:rPr lang="en-GB" sz="2000" dirty="0"/>
              <a:t> chosen for its easier interpretation.</a:t>
            </a:r>
            <a:endParaRPr lang="en-GB" dirty="0"/>
          </a:p>
        </p:txBody>
      </p:sp>
      <p:sp>
        <p:nvSpPr>
          <p:cNvPr id="22" name="Left Bracket 21">
            <a:extLst>
              <a:ext uri="{FF2B5EF4-FFF2-40B4-BE49-F238E27FC236}">
                <a16:creationId xmlns:a16="http://schemas.microsoft.com/office/drawing/2014/main" id="{1E3DAB66-AA1D-435F-A46B-0390344EBDB4}"/>
              </a:ext>
            </a:extLst>
          </p:cNvPr>
          <p:cNvSpPr/>
          <p:nvPr/>
        </p:nvSpPr>
        <p:spPr>
          <a:xfrm>
            <a:off x="1153029" y="3574555"/>
            <a:ext cx="167711" cy="1968500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row: Curved Right 23">
            <a:extLst>
              <a:ext uri="{FF2B5EF4-FFF2-40B4-BE49-F238E27FC236}">
                <a16:creationId xmlns:a16="http://schemas.microsoft.com/office/drawing/2014/main" id="{CB921F32-6BCC-45AB-BFAD-AF72BBC1E64A}"/>
              </a:ext>
            </a:extLst>
          </p:cNvPr>
          <p:cNvSpPr/>
          <p:nvPr/>
        </p:nvSpPr>
        <p:spPr>
          <a:xfrm>
            <a:off x="200162" y="2019300"/>
            <a:ext cx="731838" cy="282509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4" descr="8fit.jpg">
            <a:extLst>
              <a:ext uri="{FF2B5EF4-FFF2-40B4-BE49-F238E27FC236}">
                <a16:creationId xmlns:a16="http://schemas.microsoft.com/office/drawing/2014/main" id="{B89158AD-1262-47AA-8803-CDB3E24CC65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26461" y="6168936"/>
            <a:ext cx="1183527" cy="6252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FA7B15-4B70-41B4-9F84-581B256118D7}"/>
              </a:ext>
            </a:extLst>
          </p:cNvPr>
          <p:cNvSpPr txBox="1"/>
          <p:nvPr/>
        </p:nvSpPr>
        <p:spPr>
          <a:xfrm>
            <a:off x="1321904" y="1837892"/>
            <a:ext cx="4026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/>
              <a:t>Learning Algorithm:</a:t>
            </a:r>
            <a:endParaRPr lang="en-US" sz="2400" b="1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87028-35BD-40AF-88EF-83320C4E157E}"/>
              </a:ext>
            </a:extLst>
          </p:cNvPr>
          <p:cNvSpPr txBox="1"/>
          <p:nvPr/>
        </p:nvSpPr>
        <p:spPr>
          <a:xfrm>
            <a:off x="5088232" y="4143766"/>
            <a:ext cx="2119827" cy="70788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000" dirty="0"/>
              <a:t>Optimization and selection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3C86CF4-0774-4361-B2A9-5BAFC13804AE}"/>
              </a:ext>
            </a:extLst>
          </p:cNvPr>
          <p:cNvSpPr/>
          <p:nvPr/>
        </p:nvSpPr>
        <p:spPr>
          <a:xfrm>
            <a:off x="7199947" y="4186520"/>
            <a:ext cx="1236858" cy="7143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64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21" grpId="0"/>
      <p:bldP spid="22" grpId="0" animBg="1"/>
      <p:bldP spid="24" grpId="0" animBg="1"/>
      <p:bldP spid="15" grpId="0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60086-327A-4D14-BF4A-2073EE039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5. Results</a:t>
            </a:r>
          </a:p>
          <a:p>
            <a:endParaRPr lang="en-GB" b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DC2B165-47C4-4855-A140-11F5C519F12E}"/>
              </a:ext>
            </a:extLst>
          </p:cNvPr>
          <p:cNvCxnSpPr/>
          <p:nvPr/>
        </p:nvCxnSpPr>
        <p:spPr>
          <a:xfrm flipV="1">
            <a:off x="27002" y="1383558"/>
            <a:ext cx="12087393" cy="1859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9C6C908-724C-4326-9319-7C94E834AF30}"/>
              </a:ext>
            </a:extLst>
          </p:cNvPr>
          <p:cNvSpPr txBox="1"/>
          <p:nvPr/>
        </p:nvSpPr>
        <p:spPr>
          <a:xfrm>
            <a:off x="9394431" y="638175"/>
            <a:ext cx="272967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/>
              <a:t>8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2E2B3FB-7C5F-4DF3-B0FA-B7177F3A6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826" y="1712523"/>
            <a:ext cx="8946541" cy="470713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buFont typeface="Arial" charset="2"/>
              <a:buChar char="•"/>
            </a:pPr>
            <a:r>
              <a:rPr lang="en-GB" dirty="0"/>
              <a:t>Dataset divided into a training set and test set</a:t>
            </a:r>
          </a:p>
          <a:p>
            <a:pPr>
              <a:buFont typeface="Arial" charset="2"/>
              <a:buChar char="•"/>
            </a:pPr>
            <a:endParaRPr lang="en-GB" dirty="0"/>
          </a:p>
          <a:p>
            <a:pPr>
              <a:buFont typeface="Arial" charset="2"/>
              <a:buChar char="•"/>
            </a:pPr>
            <a:endParaRPr lang="en-GB" dirty="0"/>
          </a:p>
          <a:p>
            <a:pPr>
              <a:buFont typeface="Arial" charset="2"/>
              <a:buChar char="•"/>
            </a:pPr>
            <a:endParaRPr lang="en-GB" dirty="0"/>
          </a:p>
          <a:p>
            <a:pPr>
              <a:buFont typeface="Arial" charset="2"/>
              <a:buChar char="•"/>
            </a:pPr>
            <a:r>
              <a:rPr lang="en-GB" sz="2800" b="1" dirty="0"/>
              <a:t>Results:</a:t>
            </a:r>
            <a:r>
              <a:rPr lang="en-GB" sz="2800" dirty="0"/>
              <a:t> </a:t>
            </a:r>
            <a:r>
              <a:rPr lang="en-GB" dirty="0"/>
              <a:t> </a:t>
            </a:r>
          </a:p>
          <a:p>
            <a:pPr marL="0" indent="0">
              <a:buNone/>
            </a:pPr>
            <a:endParaRPr lang="en-GB" sz="1100" dirty="0"/>
          </a:p>
          <a:p>
            <a:pPr marL="0" indent="0">
              <a:buNone/>
            </a:pPr>
            <a:r>
              <a:rPr lang="en-GB" dirty="0"/>
              <a:t> --&gt; ROC (area under the curve):   </a:t>
            </a:r>
            <a:r>
              <a:rPr lang="en-GB" b="1" dirty="0"/>
              <a:t>63%</a:t>
            </a:r>
            <a:r>
              <a:rPr lang="en-GB" dirty="0"/>
              <a:t>  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Arial" charset="2"/>
              <a:buChar char="•"/>
            </a:pPr>
            <a:r>
              <a:rPr lang="en-GB" sz="2800" b="1" dirty="0"/>
              <a:t>Predictions </a:t>
            </a:r>
            <a:r>
              <a:rPr lang="en-GB" sz="2200" dirty="0"/>
              <a:t>(business decision)</a:t>
            </a:r>
            <a:r>
              <a:rPr lang="en-GB" sz="2200" b="1" dirty="0"/>
              <a:t>:</a:t>
            </a:r>
            <a:endParaRPr lang="en-GB" sz="2800" b="1" dirty="0"/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r>
              <a:rPr lang="en-GB" dirty="0"/>
              <a:t>           </a:t>
            </a:r>
            <a:r>
              <a:rPr lang="en-GB" b="1" dirty="0"/>
              <a:t>Minimize False Positive Rate</a:t>
            </a:r>
          </a:p>
          <a:p>
            <a:pPr marL="0" indent="0">
              <a:buNone/>
            </a:pPr>
            <a:r>
              <a:rPr lang="en-GB" dirty="0"/>
              <a:t>                                OR</a:t>
            </a:r>
          </a:p>
          <a:p>
            <a:pPr marL="0" indent="0">
              <a:buNone/>
            </a:pPr>
            <a:r>
              <a:rPr lang="en-GB" dirty="0"/>
              <a:t>           </a:t>
            </a:r>
            <a:r>
              <a:rPr lang="en-GB" b="1" dirty="0"/>
              <a:t>Minimize False Negative Rate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>
              <a:buFont typeface="Arial" charset="2"/>
              <a:buChar char="•"/>
            </a:pPr>
            <a:endParaRPr lang="en-GB" dirty="0"/>
          </a:p>
          <a:p>
            <a:pPr>
              <a:buFont typeface="Arial" charset="2"/>
              <a:buChar char="•"/>
            </a:pPr>
            <a:endParaRPr lang="en-GB" dirty="0"/>
          </a:p>
          <a:p>
            <a:endParaRPr lang="en-GB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6290E6B-6434-47FF-A01E-B09027151FD9}"/>
              </a:ext>
            </a:extLst>
          </p:cNvPr>
          <p:cNvSpPr/>
          <p:nvPr/>
        </p:nvSpPr>
        <p:spPr>
          <a:xfrm>
            <a:off x="3506497" y="2247900"/>
            <a:ext cx="238069" cy="292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48061DE-64A1-407F-908B-A5F93CF24D10}"/>
              </a:ext>
            </a:extLst>
          </p:cNvPr>
          <p:cNvSpPr/>
          <p:nvPr/>
        </p:nvSpPr>
        <p:spPr>
          <a:xfrm>
            <a:off x="4040094" y="2257425"/>
            <a:ext cx="238069" cy="292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B6A02B3-F1F9-4D06-A28D-67FAFBCF5711}"/>
              </a:ext>
            </a:extLst>
          </p:cNvPr>
          <p:cNvSpPr/>
          <p:nvPr/>
        </p:nvSpPr>
        <p:spPr>
          <a:xfrm>
            <a:off x="4564163" y="2257425"/>
            <a:ext cx="238069" cy="292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870FADB-BBFC-4C90-BE59-D1E0B4295F08}"/>
              </a:ext>
            </a:extLst>
          </p:cNvPr>
          <p:cNvSpPr/>
          <p:nvPr/>
        </p:nvSpPr>
        <p:spPr>
          <a:xfrm>
            <a:off x="5135875" y="2257425"/>
            <a:ext cx="238069" cy="292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1F1D8DC-3E91-4DF2-B17C-E61AF2CE0125}"/>
              </a:ext>
            </a:extLst>
          </p:cNvPr>
          <p:cNvSpPr/>
          <p:nvPr/>
        </p:nvSpPr>
        <p:spPr>
          <a:xfrm>
            <a:off x="5717114" y="2257425"/>
            <a:ext cx="238069" cy="292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CDF7255-CC58-4236-A055-D2B741D19344}"/>
              </a:ext>
            </a:extLst>
          </p:cNvPr>
          <p:cNvSpPr/>
          <p:nvPr/>
        </p:nvSpPr>
        <p:spPr>
          <a:xfrm>
            <a:off x="6241183" y="2257425"/>
            <a:ext cx="238069" cy="292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D45D8C6-B861-4AF8-9ADF-02D27CC58D0B}"/>
              </a:ext>
            </a:extLst>
          </p:cNvPr>
          <p:cNvSpPr/>
          <p:nvPr/>
        </p:nvSpPr>
        <p:spPr>
          <a:xfrm>
            <a:off x="6803366" y="2257425"/>
            <a:ext cx="238069" cy="292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218278-52D8-4AD4-A757-918A8ADD1B6B}"/>
              </a:ext>
            </a:extLst>
          </p:cNvPr>
          <p:cNvSpPr/>
          <p:nvPr/>
        </p:nvSpPr>
        <p:spPr>
          <a:xfrm>
            <a:off x="7356021" y="2257425"/>
            <a:ext cx="238069" cy="2924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1558064-224B-4439-8680-8812952AD9E0}"/>
              </a:ext>
            </a:extLst>
          </p:cNvPr>
          <p:cNvSpPr/>
          <p:nvPr/>
        </p:nvSpPr>
        <p:spPr>
          <a:xfrm>
            <a:off x="7870561" y="2257425"/>
            <a:ext cx="238069" cy="2924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DC6DAAE-9402-4BDD-8001-BC2D4A079921}"/>
              </a:ext>
            </a:extLst>
          </p:cNvPr>
          <p:cNvSpPr/>
          <p:nvPr/>
        </p:nvSpPr>
        <p:spPr>
          <a:xfrm>
            <a:off x="8375572" y="2247900"/>
            <a:ext cx="238069" cy="2924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B3E71DC-58A3-45C1-AC48-E24AED4AD3B6}"/>
              </a:ext>
            </a:extLst>
          </p:cNvPr>
          <p:cNvSpPr/>
          <p:nvPr/>
        </p:nvSpPr>
        <p:spPr>
          <a:xfrm>
            <a:off x="3030071" y="2257425"/>
            <a:ext cx="238069" cy="292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9A1EA1-36D9-4C37-9871-710A85B4A3D2}"/>
              </a:ext>
            </a:extLst>
          </p:cNvPr>
          <p:cNvSpPr/>
          <p:nvPr/>
        </p:nvSpPr>
        <p:spPr>
          <a:xfrm>
            <a:off x="2544116" y="2247900"/>
            <a:ext cx="238069" cy="292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45EFDA-E32A-4E57-8F91-9049093CDEDA}"/>
              </a:ext>
            </a:extLst>
          </p:cNvPr>
          <p:cNvSpPr/>
          <p:nvPr/>
        </p:nvSpPr>
        <p:spPr>
          <a:xfrm>
            <a:off x="2039104" y="2257425"/>
            <a:ext cx="238069" cy="292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3CC8DF8-2DC9-4768-9E40-CD0B7658EE95}"/>
              </a:ext>
            </a:extLst>
          </p:cNvPr>
          <p:cNvSpPr/>
          <p:nvPr/>
        </p:nvSpPr>
        <p:spPr>
          <a:xfrm>
            <a:off x="1581735" y="2266950"/>
            <a:ext cx="238069" cy="292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0807CEB-FB40-43FB-BC5A-59D621200415}"/>
              </a:ext>
            </a:extLst>
          </p:cNvPr>
          <p:cNvSpPr/>
          <p:nvPr/>
        </p:nvSpPr>
        <p:spPr>
          <a:xfrm>
            <a:off x="1086252" y="2266950"/>
            <a:ext cx="238069" cy="2924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Left Bracket 21">
            <a:extLst>
              <a:ext uri="{FF2B5EF4-FFF2-40B4-BE49-F238E27FC236}">
                <a16:creationId xmlns:a16="http://schemas.microsoft.com/office/drawing/2014/main" id="{BEC7FF6B-EB46-45E6-9E2F-54AC5CCC23A7}"/>
              </a:ext>
            </a:extLst>
          </p:cNvPr>
          <p:cNvSpPr/>
          <p:nvPr/>
        </p:nvSpPr>
        <p:spPr>
          <a:xfrm rot="16200000">
            <a:off x="4021037" y="-295275"/>
            <a:ext cx="182563" cy="6052052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Left Bracket 22">
            <a:extLst>
              <a:ext uri="{FF2B5EF4-FFF2-40B4-BE49-F238E27FC236}">
                <a16:creationId xmlns:a16="http://schemas.microsoft.com/office/drawing/2014/main" id="{CB3A5E0C-A855-4280-8C30-775D798A8DA8}"/>
              </a:ext>
            </a:extLst>
          </p:cNvPr>
          <p:cNvSpPr/>
          <p:nvPr/>
        </p:nvSpPr>
        <p:spPr>
          <a:xfrm rot="16200000">
            <a:off x="7908675" y="2019300"/>
            <a:ext cx="182563" cy="142765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F86019-221E-4189-B46F-F5ECE474272B}"/>
              </a:ext>
            </a:extLst>
          </p:cNvPr>
          <p:cNvSpPr txBox="1"/>
          <p:nvPr/>
        </p:nvSpPr>
        <p:spPr>
          <a:xfrm>
            <a:off x="2791857" y="285750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 dirty="0"/>
              <a:t>80%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1F0726-AFD8-43BA-A283-027C6AE2CD01}"/>
              </a:ext>
            </a:extLst>
          </p:cNvPr>
          <p:cNvSpPr txBox="1"/>
          <p:nvPr/>
        </p:nvSpPr>
        <p:spPr>
          <a:xfrm>
            <a:off x="6622324" y="285750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 dirty="0"/>
              <a:t>20%</a:t>
            </a:r>
          </a:p>
        </p:txBody>
      </p:sp>
      <p:pic>
        <p:nvPicPr>
          <p:cNvPr id="5" name="Picture 25">
            <a:extLst>
              <a:ext uri="{FF2B5EF4-FFF2-40B4-BE49-F238E27FC236}">
                <a16:creationId xmlns:a16="http://schemas.microsoft.com/office/drawing/2014/main" id="{2440A288-B1B7-48DA-B75D-7460323A4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409" y="3407350"/>
            <a:ext cx="4462052" cy="3156229"/>
          </a:xfrm>
          <a:prstGeom prst="rect">
            <a:avLst/>
          </a:prstGeom>
        </p:spPr>
      </p:pic>
      <p:pic>
        <p:nvPicPr>
          <p:cNvPr id="30" name="Picture 4" descr="8fit.jpg">
            <a:extLst>
              <a:ext uri="{FF2B5EF4-FFF2-40B4-BE49-F238E27FC236}">
                <a16:creationId xmlns:a16="http://schemas.microsoft.com/office/drawing/2014/main" id="{83AD51E7-06ED-4E40-B0B0-DB999CD40F7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26461" y="6168936"/>
            <a:ext cx="1183527" cy="62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85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DC2B165-47C4-4855-A140-11F5C519F12E}"/>
              </a:ext>
            </a:extLst>
          </p:cNvPr>
          <p:cNvCxnSpPr/>
          <p:nvPr/>
        </p:nvCxnSpPr>
        <p:spPr>
          <a:xfrm flipV="1">
            <a:off x="27002" y="1309006"/>
            <a:ext cx="12087393" cy="1859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9C6C908-724C-4326-9319-7C94E834AF30}"/>
              </a:ext>
            </a:extLst>
          </p:cNvPr>
          <p:cNvSpPr txBox="1"/>
          <p:nvPr/>
        </p:nvSpPr>
        <p:spPr>
          <a:xfrm>
            <a:off x="9394431" y="638175"/>
            <a:ext cx="272967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/>
              <a:t>9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2E2B3FB-7C5F-4DF3-B0FA-B7177F3A6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216" y="1471243"/>
            <a:ext cx="7504686" cy="43580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b="1" dirty="0"/>
              <a:t>Coefficient analysis :</a:t>
            </a:r>
            <a:endParaRPr lang="en-US" dirty="0"/>
          </a:p>
          <a:p>
            <a:pPr>
              <a:buFont typeface="Wingdings" panose="05000000000000000000" pitchFamily="2" charset="2"/>
              <a:buChar char="à"/>
            </a:pPr>
            <a:r>
              <a:rPr lang="en-GB" dirty="0"/>
              <a:t>Model is discriminating highly in favour of 0 </a:t>
            </a:r>
          </a:p>
          <a:p>
            <a:pPr marL="0" indent="0">
              <a:buNone/>
            </a:pPr>
            <a:r>
              <a:rPr lang="en-GB" dirty="0"/>
              <a:t>     (imbalanced dataset)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GB" dirty="0"/>
              <a:t>Down-sampling led to same results. Problem lies in lack of discriminating features 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9A56E3C-E3EA-424D-8E06-10EBC1DCC437}"/>
              </a:ext>
            </a:extLst>
          </p:cNvPr>
          <p:cNvSpPr txBox="1">
            <a:spLocks/>
          </p:cNvSpPr>
          <p:nvPr/>
        </p:nvSpPr>
        <p:spPr>
          <a:xfrm>
            <a:off x="714375" y="347330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5. Results</a:t>
            </a:r>
          </a:p>
          <a:p>
            <a:endParaRPr lang="en-GB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3B251BD-9247-4536-91FD-201B540F7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4566" y="1442963"/>
            <a:ext cx="3469063" cy="527834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F4C236E-8927-42FE-8F3D-DB323DAC2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1395" y="3588873"/>
            <a:ext cx="5227173" cy="314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92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417</Words>
  <Application>Microsoft Office PowerPoint</Application>
  <PresentationFormat>Widescreen</PresentationFormat>
  <Paragraphs>125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Ion</vt:lpstr>
      <vt:lpstr>Predicting future customers</vt:lpstr>
      <vt:lpstr>Executive Summary</vt:lpstr>
      <vt:lpstr>1. Dataset exploration</vt:lpstr>
      <vt:lpstr>2. First insights </vt:lpstr>
      <vt:lpstr>3. Data wrangling </vt:lpstr>
      <vt:lpstr>4. Classifier Model Selection </vt:lpstr>
      <vt:lpstr>4. Classifier Model Selection </vt:lpstr>
      <vt:lpstr>5. Results </vt:lpstr>
      <vt:lpstr>PowerPoint Presentation</vt:lpstr>
      <vt:lpstr>6. 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 future customers</dc:title>
  <dc:creator/>
  <cp:lastModifiedBy/>
  <cp:revision>25</cp:revision>
  <dcterms:created xsi:type="dcterms:W3CDTF">2012-07-30T22:21:58Z</dcterms:created>
  <dcterms:modified xsi:type="dcterms:W3CDTF">2017-11-02T08:54:07Z</dcterms:modified>
</cp:coreProperties>
</file>