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3" r:id="rId1"/>
  </p:sldMasterIdLst>
  <p:notesMasterIdLst>
    <p:notesMasterId r:id="rId98"/>
  </p:notesMasterIdLst>
  <p:handoutMasterIdLst>
    <p:handoutMasterId r:id="rId99"/>
  </p:handoutMasterIdLst>
  <p:sldIdLst>
    <p:sldId id="256" r:id="rId2"/>
    <p:sldId id="432" r:id="rId3"/>
    <p:sldId id="562" r:id="rId4"/>
    <p:sldId id="563" r:id="rId5"/>
    <p:sldId id="564" r:id="rId6"/>
    <p:sldId id="269" r:id="rId7"/>
    <p:sldId id="439" r:id="rId8"/>
    <p:sldId id="565" r:id="rId9"/>
    <p:sldId id="440" r:id="rId10"/>
    <p:sldId id="441" r:id="rId11"/>
    <p:sldId id="442" r:id="rId12"/>
    <p:sldId id="443" r:id="rId13"/>
    <p:sldId id="445" r:id="rId14"/>
    <p:sldId id="566" r:id="rId15"/>
    <p:sldId id="446" r:id="rId16"/>
    <p:sldId id="447" r:id="rId17"/>
    <p:sldId id="448" r:id="rId18"/>
    <p:sldId id="567" r:id="rId19"/>
    <p:sldId id="449" r:id="rId20"/>
    <p:sldId id="450" r:id="rId21"/>
    <p:sldId id="451" r:id="rId22"/>
    <p:sldId id="568" r:id="rId23"/>
    <p:sldId id="452" r:id="rId24"/>
    <p:sldId id="569" r:id="rId25"/>
    <p:sldId id="453" r:id="rId26"/>
    <p:sldId id="458" r:id="rId27"/>
    <p:sldId id="459" r:id="rId28"/>
    <p:sldId id="570" r:id="rId29"/>
    <p:sldId id="461" r:id="rId30"/>
    <p:sldId id="571" r:id="rId31"/>
    <p:sldId id="460" r:id="rId32"/>
    <p:sldId id="462" r:id="rId33"/>
    <p:sldId id="463" r:id="rId34"/>
    <p:sldId id="465" r:id="rId35"/>
    <p:sldId id="467" r:id="rId36"/>
    <p:sldId id="468" r:id="rId37"/>
    <p:sldId id="469" r:id="rId38"/>
    <p:sldId id="470" r:id="rId39"/>
    <p:sldId id="471" r:id="rId40"/>
    <p:sldId id="472" r:id="rId41"/>
    <p:sldId id="473" r:id="rId42"/>
    <p:sldId id="474" r:id="rId43"/>
    <p:sldId id="572" r:id="rId44"/>
    <p:sldId id="573" r:id="rId45"/>
    <p:sldId id="476" r:id="rId46"/>
    <p:sldId id="477" r:id="rId47"/>
    <p:sldId id="574" r:id="rId48"/>
    <p:sldId id="478" r:id="rId49"/>
    <p:sldId id="489" r:id="rId50"/>
    <p:sldId id="490" r:id="rId51"/>
    <p:sldId id="491" r:id="rId52"/>
    <p:sldId id="492" r:id="rId53"/>
    <p:sldId id="493" r:id="rId54"/>
    <p:sldId id="494" r:id="rId55"/>
    <p:sldId id="495" r:id="rId56"/>
    <p:sldId id="496" r:id="rId57"/>
    <p:sldId id="497" r:id="rId58"/>
    <p:sldId id="498" r:id="rId59"/>
    <p:sldId id="499" r:id="rId60"/>
    <p:sldId id="500" r:id="rId61"/>
    <p:sldId id="501" r:id="rId62"/>
    <p:sldId id="578" r:id="rId63"/>
    <p:sldId id="502" r:id="rId64"/>
    <p:sldId id="525" r:id="rId65"/>
    <p:sldId id="526" r:id="rId66"/>
    <p:sldId id="527" r:id="rId67"/>
    <p:sldId id="528" r:id="rId68"/>
    <p:sldId id="529" r:id="rId69"/>
    <p:sldId id="531" r:id="rId70"/>
    <p:sldId id="530" r:id="rId71"/>
    <p:sldId id="532" r:id="rId72"/>
    <p:sldId id="577" r:id="rId73"/>
    <p:sldId id="533" r:id="rId74"/>
    <p:sldId id="538" r:id="rId75"/>
    <p:sldId id="575" r:id="rId76"/>
    <p:sldId id="539" r:id="rId77"/>
    <p:sldId id="540" r:id="rId78"/>
    <p:sldId id="576" r:id="rId79"/>
    <p:sldId id="537" r:id="rId80"/>
    <p:sldId id="534" r:id="rId81"/>
    <p:sldId id="541" r:id="rId82"/>
    <p:sldId id="546" r:id="rId83"/>
    <p:sldId id="547" r:id="rId84"/>
    <p:sldId id="579" r:id="rId85"/>
    <p:sldId id="548" r:id="rId86"/>
    <p:sldId id="553" r:id="rId87"/>
    <p:sldId id="554" r:id="rId88"/>
    <p:sldId id="555" r:id="rId89"/>
    <p:sldId id="556" r:id="rId90"/>
    <p:sldId id="557" r:id="rId91"/>
    <p:sldId id="558" r:id="rId92"/>
    <p:sldId id="559" r:id="rId93"/>
    <p:sldId id="560" r:id="rId94"/>
    <p:sldId id="561" r:id="rId95"/>
    <p:sldId id="580" r:id="rId96"/>
    <p:sldId id="549" r:id="rId97"/>
  </p:sldIdLst>
  <p:sldSz cx="12192000" cy="6858000"/>
  <p:notesSz cx="7010400" cy="9296400"/>
  <p:custDataLst>
    <p:tags r:id="rId10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 userDrawn="1">
          <p15:clr>
            <a:srgbClr val="A4A3A4"/>
          </p15:clr>
        </p15:guide>
        <p15:guide id="2" pos="38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6">
          <p15:clr>
            <a:srgbClr val="A4A3A4"/>
          </p15:clr>
        </p15:guide>
        <p15:guide id="2" pos="22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99"/>
    <a:srgbClr val="FF66CC"/>
    <a:srgbClr val="333399"/>
    <a:srgbClr val="0000CC"/>
    <a:srgbClr val="FF99FF"/>
    <a:srgbClr val="66FF66"/>
    <a:srgbClr val="FFFF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7" autoAdjust="0"/>
    <p:restoredTop sz="85302" autoAdjust="0"/>
  </p:normalViewPr>
  <p:slideViewPr>
    <p:cSldViewPr showGuides="1">
      <p:cViewPr varScale="1">
        <p:scale>
          <a:sx n="58" d="100"/>
          <a:sy n="58" d="100"/>
        </p:scale>
        <p:origin x="1124" y="56"/>
      </p:cViewPr>
      <p:guideLst>
        <p:guide orient="horz" pos="2114"/>
        <p:guide pos="38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56" d="100"/>
          <a:sy n="56" d="100"/>
        </p:scale>
        <p:origin x="-1830" y="-96"/>
      </p:cViewPr>
      <p:guideLst>
        <p:guide orient="horz" pos="2866"/>
        <p:guide pos="22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fld id="{E4C64EE1-592A-45A9-9E8D-8A110C604C90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en-US" altLang="zh-CN" dirty="0"/>
              <a:t>5656</a:t>
            </a:r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fld id="{8DA2099C-E03D-4BEA-80BD-EC59252D8E32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396C443-04BC-4639-B5F7-E14A7E3E0041}" type="slidenum">
              <a:rPr lang="zh-CN" altLang="en-US"/>
              <a:t>1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865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DB DW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5019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0193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如果必须处理非常大的、不能存放到双字数据长度（</a:t>
            </a:r>
            <a:r>
              <a:rPr lang="en-US" altLang="zh-CN" dirty="0"/>
              <a:t>ADD</a:t>
            </a:r>
            <a:r>
              <a:rPr lang="zh-CN" altLang="en-US" dirty="0"/>
              <a:t>可以使用的最大长度）中的整数，可以把值分割为多个双字数据元素，并且对每个元素执行独立的加法操作。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0007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5107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运算结果为正数时，</a:t>
            </a:r>
            <a:r>
              <a:rPr lang="en-US" altLang="zh-CN" dirty="0"/>
              <a:t>SF</a:t>
            </a:r>
            <a:r>
              <a:rPr lang="zh-CN" altLang="en-US" dirty="0"/>
              <a:t>的值为</a:t>
            </a:r>
            <a:r>
              <a:rPr lang="en-US" altLang="zh-CN" dirty="0"/>
              <a:t>0</a:t>
            </a:r>
            <a:r>
              <a:rPr lang="zh-CN" altLang="en-US" dirty="0"/>
              <a:t>，否则其值为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i="1" dirty="0"/>
              <a:t>奇偶标志</a:t>
            </a:r>
            <a:r>
              <a:rPr lang="en-US" altLang="zh-CN" b="1" i="1" dirty="0"/>
              <a:t>PF</a:t>
            </a:r>
          </a:p>
          <a:p>
            <a:r>
              <a:rPr lang="en-US" altLang="zh-CN" b="1" i="1" dirty="0"/>
              <a:t>CF</a:t>
            </a:r>
            <a:r>
              <a:rPr lang="zh-CN" altLang="en-US" b="1" i="1" dirty="0"/>
              <a:t>进位标志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5637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DAA </a:t>
            </a:r>
            <a:r>
              <a:rPr lang="zh-CN" altLang="en-US" dirty="0"/>
              <a:t>调整</a:t>
            </a:r>
            <a:r>
              <a:rPr lang="en-US" altLang="zh-CN" dirty="0"/>
              <a:t>AL</a:t>
            </a:r>
            <a:r>
              <a:rPr lang="zh-CN" altLang="en-US" dirty="0"/>
              <a:t>寄存器</a:t>
            </a:r>
            <a:endParaRPr lang="en-US" altLang="zh-CN" dirty="0"/>
          </a:p>
          <a:p>
            <a:r>
              <a:rPr lang="en-US" altLang="zh-CN" dirty="0"/>
              <a:t>MOV AL, 43H</a:t>
            </a:r>
            <a:br>
              <a:rPr lang="en-US" altLang="zh-CN" dirty="0"/>
            </a:br>
            <a:r>
              <a:rPr lang="en-US" altLang="zh-CN" dirty="0"/>
              <a:t>MOV BL, 29H</a:t>
            </a:r>
            <a:br>
              <a:rPr lang="en-US" altLang="zh-CN" dirty="0"/>
            </a:br>
            <a:r>
              <a:rPr lang="en-US" altLang="zh-CN" dirty="0"/>
              <a:t>ADD AL, BL ;</a:t>
            </a:r>
            <a:r>
              <a:rPr lang="en-US" altLang="zh-CN" dirty="0" smtClean="0"/>
              <a:t>AL=6CH</a:t>
            </a:r>
            <a:r>
              <a:rPr lang="zh-CN" altLang="en-US" dirty="0"/>
              <a:t>，其不是压缩型的</a:t>
            </a:r>
            <a:r>
              <a:rPr lang="en-US" altLang="zh-CN" dirty="0"/>
              <a:t>BCD</a:t>
            </a:r>
            <a:r>
              <a:rPr lang="zh-CN" altLang="en-US" dirty="0"/>
              <a:t>码，因为低四位</a:t>
            </a:r>
            <a:r>
              <a:rPr lang="en-US" altLang="zh-CN" dirty="0"/>
              <a:t>'B'</a:t>
            </a:r>
            <a:r>
              <a:rPr lang="zh-CN" altLang="en-US" dirty="0"/>
              <a:t>不是</a:t>
            </a:r>
            <a:r>
              <a:rPr lang="en-US" altLang="zh-CN" dirty="0"/>
              <a:t>BCD</a:t>
            </a:r>
            <a:r>
              <a:rPr lang="zh-CN" altLang="en-US" dirty="0"/>
              <a:t>码</a:t>
            </a:r>
            <a:br>
              <a:rPr lang="zh-CN" altLang="en-US" dirty="0"/>
            </a:br>
            <a:r>
              <a:rPr lang="en-US" altLang="zh-CN" dirty="0"/>
              <a:t>DAA ;</a:t>
            </a:r>
            <a:r>
              <a:rPr lang="zh-CN" altLang="en-US" dirty="0"/>
              <a:t>调整后，</a:t>
            </a:r>
            <a:r>
              <a:rPr lang="en-US" altLang="zh-CN" dirty="0"/>
              <a:t>AL=72H</a:t>
            </a:r>
            <a:r>
              <a:rPr lang="zh-CN" altLang="en-US" dirty="0"/>
              <a:t>，这是压缩型的</a:t>
            </a:r>
            <a:r>
              <a:rPr lang="en-US" altLang="zh-CN" dirty="0"/>
              <a:t>BCD</a:t>
            </a:r>
            <a:r>
              <a:rPr lang="zh-CN" altLang="en-US" dirty="0"/>
              <a:t>码，也有：</a:t>
            </a:r>
            <a:r>
              <a:rPr lang="en-US" altLang="zh-CN" dirty="0"/>
              <a:t>43+29=72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1319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DAA </a:t>
            </a:r>
            <a:r>
              <a:rPr lang="zh-CN" altLang="en-US" dirty="0"/>
              <a:t>调整</a:t>
            </a:r>
            <a:r>
              <a:rPr lang="en-US" altLang="zh-CN" dirty="0"/>
              <a:t>AL</a:t>
            </a:r>
            <a:r>
              <a:rPr lang="zh-CN" altLang="en-US" dirty="0"/>
              <a:t>寄存器</a:t>
            </a:r>
            <a:endParaRPr lang="en-US" altLang="zh-CN" dirty="0"/>
          </a:p>
          <a:p>
            <a:r>
              <a:rPr lang="en-US" altLang="zh-CN" dirty="0"/>
              <a:t>MOV AL, 43H</a:t>
            </a:r>
            <a:br>
              <a:rPr lang="en-US" altLang="zh-CN" dirty="0"/>
            </a:br>
            <a:r>
              <a:rPr lang="en-US" altLang="zh-CN" dirty="0"/>
              <a:t>MOV BL, 29H</a:t>
            </a:r>
            <a:br>
              <a:rPr lang="en-US" altLang="zh-CN" dirty="0"/>
            </a:br>
            <a:r>
              <a:rPr lang="en-US" altLang="zh-CN" dirty="0"/>
              <a:t>ADD AL, BL ;AL=6BH</a:t>
            </a:r>
            <a:r>
              <a:rPr lang="zh-CN" altLang="en-US" dirty="0"/>
              <a:t>，其不是压缩型的</a:t>
            </a:r>
            <a:r>
              <a:rPr lang="en-US" altLang="zh-CN" dirty="0"/>
              <a:t>BCD</a:t>
            </a:r>
            <a:r>
              <a:rPr lang="zh-CN" altLang="en-US" dirty="0"/>
              <a:t>码，因为低四位</a:t>
            </a:r>
            <a:r>
              <a:rPr lang="en-US" altLang="zh-CN" dirty="0"/>
              <a:t>'B'</a:t>
            </a:r>
            <a:r>
              <a:rPr lang="zh-CN" altLang="en-US" dirty="0"/>
              <a:t>不是</a:t>
            </a:r>
            <a:r>
              <a:rPr lang="en-US" altLang="zh-CN" dirty="0"/>
              <a:t>BCD</a:t>
            </a:r>
            <a:r>
              <a:rPr lang="zh-CN" altLang="en-US" dirty="0"/>
              <a:t>码</a:t>
            </a:r>
            <a:br>
              <a:rPr lang="zh-CN" altLang="en-US" dirty="0"/>
            </a:br>
            <a:r>
              <a:rPr lang="en-US" altLang="zh-CN" dirty="0"/>
              <a:t>DAA ;</a:t>
            </a:r>
            <a:r>
              <a:rPr lang="zh-CN" altLang="en-US" dirty="0"/>
              <a:t>调整后，</a:t>
            </a:r>
            <a:r>
              <a:rPr lang="en-US" altLang="zh-CN" dirty="0"/>
              <a:t>AL=72H</a:t>
            </a:r>
            <a:r>
              <a:rPr lang="zh-CN" altLang="en-US" dirty="0"/>
              <a:t>，这是压缩型的</a:t>
            </a:r>
            <a:r>
              <a:rPr lang="en-US" altLang="zh-CN" dirty="0"/>
              <a:t>BCD</a:t>
            </a:r>
            <a:r>
              <a:rPr lang="zh-CN" altLang="en-US" dirty="0"/>
              <a:t>码，也有：</a:t>
            </a:r>
            <a:r>
              <a:rPr lang="en-US" altLang="zh-CN" dirty="0"/>
              <a:t>43+29=72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3542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2818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2202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4825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067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4403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6055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F2078A3A-0D35-81C1-01F2-CF93B6B95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5738B2F9-55E9-33F0-27B9-75AAF3F4E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2C84A7EE-B1E5-1388-89FB-C788B100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87AB4D0-8139-4735-AB33-F3E41ABD7C0E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80240EA8-C87C-E887-AF77-E19324B92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87C645EC-4B9B-4D8A-D3DF-601FC4E66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EE72F91-BA51-4FF1-8177-B507BC3FE6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Rectangle 8" descr="Gold bar">
            <a:extLst>
              <a:ext uri="{FF2B5EF4-FFF2-40B4-BE49-F238E27FC236}">
                <a16:creationId xmlns:a16="http://schemas.microsoft.com/office/drawing/2014/main" id="{C04D44F1-D9C5-6632-7674-73D251591F0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7368" y="3587427"/>
            <a:ext cx="3783219" cy="20161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9" descr="Orange bar">
            <a:extLst>
              <a:ext uri="{FF2B5EF4-FFF2-40B4-BE49-F238E27FC236}">
                <a16:creationId xmlns:a16="http://schemas.microsoft.com/office/drawing/2014/main" id="{470B410C-6D4F-0C04-62E5-F53F1BBE67E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190587" y="3587427"/>
            <a:ext cx="3900413" cy="2016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0" descr="Slate bar">
            <a:extLst>
              <a:ext uri="{FF2B5EF4-FFF2-40B4-BE49-F238E27FC236}">
                <a16:creationId xmlns:a16="http://schemas.microsoft.com/office/drawing/2014/main" id="{8E5644EE-56EF-210F-86D2-A4D9C05F6A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91000" y="3587427"/>
            <a:ext cx="3621624" cy="20161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03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F186508B-73B1-5B6F-1E20-7DE2CF52F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33979"/>
            <a:ext cx="11158415" cy="4934173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 sz="3200" b="1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defRPr sz="2800" b="1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109461BE-C10A-A13B-25C7-A68C82125D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C608179A-F898-1E52-F6B2-8FAA1D16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858696DB-7569-D233-7199-8324219B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7AC79822-BC0D-4DE8-A7E5-90A3732A2B82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D03EB25F-AB8F-A671-BFD1-9E14353F191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1052736"/>
            <a:ext cx="1115841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39F74D0-2A94-B6EC-01D9-0B2F1D1715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79553" y="57415"/>
            <a:ext cx="2679449" cy="94915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50A7D66-1CB8-CE24-B800-B781CFC98C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50028" y="57415"/>
            <a:ext cx="906612" cy="859259"/>
          </a:xfrm>
          <a:prstGeom prst="rect">
            <a:avLst/>
          </a:prstGeom>
        </p:spPr>
      </p:pic>
      <p:sp>
        <p:nvSpPr>
          <p:cNvPr id="16" name="Rectangle 7" descr="Gold bar">
            <a:extLst>
              <a:ext uri="{FF2B5EF4-FFF2-40B4-BE49-F238E27FC236}">
                <a16:creationId xmlns:a16="http://schemas.microsoft.com/office/drawing/2014/main" id="{18500413-0624-B54C-223E-8FBB7C5880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9" descr="Orange bar">
            <a:extLst>
              <a:ext uri="{FF2B5EF4-FFF2-40B4-BE49-F238E27FC236}">
                <a16:creationId xmlns:a16="http://schemas.microsoft.com/office/drawing/2014/main" id="{F61331A0-F782-9BFC-22FA-DA8AB1966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Rectangle 10" descr="Slate bar">
            <a:extLst>
              <a:ext uri="{FF2B5EF4-FFF2-40B4-BE49-F238E27FC236}">
                <a16:creationId xmlns:a16="http://schemas.microsoft.com/office/drawing/2014/main" id="{6B1374AF-3979-DD21-F2F0-7FBB0C03A3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208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>
            <a:extLst>
              <a:ext uri="{FF2B5EF4-FFF2-40B4-BE49-F238E27FC236}">
                <a16:creationId xmlns:a16="http://schemas.microsoft.com/office/drawing/2014/main" id="{C4A85983-258E-05E4-FCCD-E7D9EFE2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CFBF3651-4D62-B1B6-B45A-41651A79F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204BE5CF-DC1A-F503-5C09-A5F927B90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AB4D0-8139-4735-AB33-F3E41ABD7C0E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87B62208-762C-7DBB-6CE7-E1A75D959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D23FA1B7-C07F-FED8-926B-6975058A4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72F91-BA51-4FF1-8177-B507BC3FE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54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5600" y="1052736"/>
            <a:ext cx="10009112" cy="238760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zh-CN" b="1" dirty="0" smtClean="0">
                <a:solidFill>
                  <a:srgbClr val="3333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8086</a:t>
            </a:r>
            <a:r>
              <a:rPr lang="zh-CN" altLang="en-US" b="1" dirty="0">
                <a:solidFill>
                  <a:srgbClr val="3333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的寻址方式</a:t>
            </a:r>
            <a:r>
              <a:rPr lang="zh-CN" altLang="en-US" b="1" dirty="0" smtClean="0">
                <a:solidFill>
                  <a:srgbClr val="3333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en-US" altLang="zh-CN" b="1" dirty="0" smtClean="0">
                <a:solidFill>
                  <a:srgbClr val="3333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/>
            </a:r>
            <a:br>
              <a:rPr lang="en-US" altLang="zh-CN" b="1" dirty="0" smtClean="0">
                <a:solidFill>
                  <a:srgbClr val="3333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zh-CN" altLang="en-US" b="1" dirty="0" smtClean="0">
                <a:solidFill>
                  <a:srgbClr val="3333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指令系统</a:t>
            </a:r>
            <a:endParaRPr lang="zh-CN" altLang="en-US" b="1" dirty="0">
              <a:solidFill>
                <a:srgbClr val="3333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4766" y="2055190"/>
            <a:ext cx="328166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rgbClr val="3333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 </a:t>
            </a:r>
            <a:r>
              <a:rPr lang="en-US" altLang="zh-CN" sz="6000" b="1" dirty="0">
                <a:solidFill>
                  <a:srgbClr val="3333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 </a:t>
            </a:r>
            <a:r>
              <a:rPr lang="zh-CN" altLang="en-US" sz="6000" b="1" dirty="0">
                <a:solidFill>
                  <a:srgbClr val="3333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章 </a:t>
            </a:r>
            <a:endParaRPr lang="zh-CN" altLang="en-US" sz="6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7">
            <a:extLst>
              <a:ext uri="{FF2B5EF4-FFF2-40B4-BE49-F238E27FC236}">
                <a16:creationId xmlns:a16="http://schemas.microsoft.com/office/drawing/2014/main" id="{5D9F0236-53D1-8687-4C8C-94E783CBC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596" y="5239544"/>
            <a:ext cx="8676221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注意：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  源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操作数和目的操作数的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字长要一致。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MOV  AH, BX</a:t>
            </a:r>
            <a:endParaRPr lang="zh-CN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400" dirty="0" smtClean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2400" dirty="0" smtClean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CS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不能用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MOV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指令改变          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                </a:t>
            </a:r>
            <a:r>
              <a:rPr lang="zh-CN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MOV  </a:t>
            </a:r>
            <a:r>
              <a:rPr lang="zh-CN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CS, AX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B4B2B74-1C28-985E-80DD-8F3CC3FA5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1165721"/>
            <a:ext cx="8820150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+mj-lt"/>
                <a:ea typeface="黑体" panose="02010609060101010101" pitchFamily="49" charset="-122"/>
              </a:rPr>
              <a:t>2、</a:t>
            </a:r>
            <a:r>
              <a:rPr lang="zh-CN" altLang="en-US" sz="2800" b="1" dirty="0">
                <a:solidFill>
                  <a:srgbClr val="C00000"/>
                </a:solidFill>
                <a:latin typeface="+mj-lt"/>
                <a:ea typeface="黑体" panose="02010609060101010101" pitchFamily="49" charset="-122"/>
              </a:rPr>
              <a:t>寄存器寻址 </a:t>
            </a:r>
            <a:r>
              <a:rPr lang="zh-CN" altLang="en-US" sz="2800" b="1" dirty="0">
                <a:latin typeface="+mj-lt"/>
                <a:ea typeface="黑体" panose="02010609060101010101" pitchFamily="49" charset="-122"/>
              </a:rPr>
              <a:t>—— 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黑体" panose="02010609060101010101" pitchFamily="49" charset="-122"/>
              </a:rPr>
              <a:t>操作数</a:t>
            </a:r>
            <a:r>
              <a:rPr lang="zh-CN" altLang="en-US" sz="2800" b="1" dirty="0">
                <a:latin typeface="+mj-lt"/>
                <a:ea typeface="黑体" panose="02010609060101010101" pitchFamily="49" charset="-122"/>
              </a:rPr>
              <a:t>在指定的寄存器中</a:t>
            </a:r>
          </a:p>
          <a:p>
            <a:pPr marL="612000" algn="just" eaLnBrk="1" hangingPunct="1">
              <a:lnSpc>
                <a:spcPct val="140000"/>
              </a:lnSpc>
              <a:buFontTx/>
              <a:buBlip>
                <a:blip r:embed="rId2"/>
              </a:buBlip>
            </a:pPr>
            <a:r>
              <a:rPr lang="zh-CN" altLang="en-US" sz="2800" b="1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</a:rPr>
              <a:t>操作数存放在</a:t>
            </a:r>
            <a:r>
              <a:rPr lang="en-US" altLang="zh-CN" sz="2800" b="1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</a:rPr>
              <a:t>的内部寄存器</a:t>
            </a:r>
            <a:r>
              <a:rPr lang="en-US" altLang="zh-CN" sz="2800" b="1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</a:rPr>
              <a:t>reg</a:t>
            </a:r>
            <a:r>
              <a:rPr lang="zh-CN" altLang="en-US" sz="2800" b="1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</a:rPr>
              <a:t>中：</a:t>
            </a:r>
          </a:p>
          <a:p>
            <a:pPr lvl="1" algn="just" eaLnBrk="1" hangingPunct="1">
              <a:lnSpc>
                <a:spcPct val="140000"/>
              </a:lnSpc>
              <a:buFontTx/>
              <a:buBlip>
                <a:blip r:embed="rId3"/>
              </a:buBlip>
            </a:pPr>
            <a:r>
              <a:rPr lang="zh-CN" altLang="en-US" sz="2400" b="1" dirty="0">
                <a:latin typeface="+mj-lt"/>
                <a:ea typeface="黑体" panose="02010609060101010101" pitchFamily="49" charset="-122"/>
              </a:rPr>
              <a:t>8位寄存器</a:t>
            </a:r>
            <a:r>
              <a:rPr lang="en-US" altLang="zh-CN" sz="2400" b="1" dirty="0">
                <a:solidFill>
                  <a:srgbClr val="339933"/>
                </a:solidFill>
                <a:latin typeface="+mj-lt"/>
                <a:ea typeface="黑体" panose="02010609060101010101" pitchFamily="49" charset="-122"/>
              </a:rPr>
              <a:t>r8</a:t>
            </a:r>
            <a:r>
              <a:rPr lang="en-US" altLang="zh-CN" sz="2400" b="1" dirty="0">
                <a:latin typeface="+mj-lt"/>
                <a:ea typeface="黑体" panose="02010609060101010101" pitchFamily="49" charset="-122"/>
              </a:rPr>
              <a:t>：</a:t>
            </a:r>
            <a:r>
              <a:rPr lang="en-US" altLang="zh-CN" sz="2400" b="1" dirty="0">
                <a:solidFill>
                  <a:srgbClr val="7030A0"/>
                </a:solidFill>
                <a:latin typeface="+mj-lt"/>
                <a:ea typeface="黑体" panose="02010609060101010101" pitchFamily="49" charset="-122"/>
              </a:rPr>
              <a:t>AH、AL、BH、BL、CH、CL、DH、DL</a:t>
            </a:r>
          </a:p>
          <a:p>
            <a:pPr lvl="1" algn="just" eaLnBrk="1" hangingPunct="1">
              <a:lnSpc>
                <a:spcPct val="140000"/>
              </a:lnSpc>
              <a:buFontTx/>
              <a:buBlip>
                <a:blip r:embed="rId3"/>
              </a:buBlip>
            </a:pPr>
            <a:r>
              <a:rPr lang="en-US" altLang="zh-CN" sz="2400" b="1" dirty="0">
                <a:latin typeface="+mj-lt"/>
                <a:ea typeface="黑体" panose="02010609060101010101" pitchFamily="49" charset="-122"/>
              </a:rPr>
              <a:t>16</a:t>
            </a:r>
            <a:r>
              <a:rPr lang="zh-CN" altLang="en-US" sz="2400" b="1" dirty="0">
                <a:latin typeface="+mj-lt"/>
                <a:ea typeface="黑体" panose="02010609060101010101" pitchFamily="49" charset="-122"/>
              </a:rPr>
              <a:t>位寄存器</a:t>
            </a:r>
            <a:r>
              <a:rPr lang="en-US" altLang="zh-CN" sz="2400" b="1" dirty="0">
                <a:solidFill>
                  <a:srgbClr val="339933"/>
                </a:solidFill>
                <a:latin typeface="+mj-lt"/>
                <a:ea typeface="黑体" panose="02010609060101010101" pitchFamily="49" charset="-122"/>
              </a:rPr>
              <a:t>r16</a:t>
            </a:r>
            <a:r>
              <a:rPr lang="en-US" altLang="zh-CN" sz="2400" b="1" dirty="0">
                <a:latin typeface="+mj-lt"/>
                <a:ea typeface="黑体" panose="02010609060101010101" pitchFamily="49" charset="-122"/>
              </a:rPr>
              <a:t>：</a:t>
            </a:r>
            <a:r>
              <a:rPr lang="en-US" altLang="zh-CN" sz="2400" b="1" dirty="0">
                <a:solidFill>
                  <a:srgbClr val="7030A0"/>
                </a:solidFill>
                <a:latin typeface="+mj-lt"/>
                <a:ea typeface="黑体" panose="02010609060101010101" pitchFamily="49" charset="-122"/>
              </a:rPr>
              <a:t>AX、BX、CX、DX、SI、DI、BP、SP</a:t>
            </a:r>
          </a:p>
          <a:p>
            <a:pPr lvl="1" algn="just" eaLnBrk="1" hangingPunct="1">
              <a:lnSpc>
                <a:spcPct val="140000"/>
              </a:lnSpc>
              <a:buFontTx/>
              <a:buBlip>
                <a:blip r:embed="rId3"/>
              </a:buBlip>
            </a:pPr>
            <a:r>
              <a:rPr lang="en-US" altLang="zh-CN" sz="2400" b="1" dirty="0">
                <a:latin typeface="+mj-lt"/>
                <a:ea typeface="黑体" panose="02010609060101010101" pitchFamily="49" charset="-122"/>
              </a:rPr>
              <a:t>4</a:t>
            </a:r>
            <a:r>
              <a:rPr lang="zh-CN" altLang="en-US" sz="2400" b="1" dirty="0">
                <a:latin typeface="+mj-lt"/>
                <a:ea typeface="黑体" panose="02010609060101010101" pitchFamily="49" charset="-122"/>
              </a:rPr>
              <a:t>个段寄存器</a:t>
            </a:r>
            <a:r>
              <a:rPr lang="en-US" altLang="zh-CN" sz="2400" b="1" dirty="0">
                <a:solidFill>
                  <a:srgbClr val="339933"/>
                </a:solidFill>
                <a:latin typeface="+mj-lt"/>
                <a:ea typeface="黑体" panose="02010609060101010101" pitchFamily="49" charset="-122"/>
              </a:rPr>
              <a:t>seg</a:t>
            </a:r>
            <a:r>
              <a:rPr lang="en-US" altLang="zh-CN" sz="2400" b="1" dirty="0">
                <a:latin typeface="+mj-lt"/>
                <a:ea typeface="黑体" panose="02010609060101010101" pitchFamily="49" charset="-122"/>
              </a:rPr>
              <a:t>： </a:t>
            </a:r>
            <a:r>
              <a:rPr lang="en-US" altLang="zh-CN" sz="2400" b="1" dirty="0">
                <a:solidFill>
                  <a:srgbClr val="7030A0"/>
                </a:solidFill>
                <a:latin typeface="+mj-lt"/>
                <a:ea typeface="黑体" panose="02010609060101010101" pitchFamily="49" charset="-122"/>
              </a:rPr>
              <a:t>CS、 DS、 SS、 ES              </a:t>
            </a:r>
          </a:p>
        </p:txBody>
      </p:sp>
      <p:grpSp>
        <p:nvGrpSpPr>
          <p:cNvPr id="9" name="Group 3">
            <a:extLst>
              <a:ext uri="{FF2B5EF4-FFF2-40B4-BE49-F238E27FC236}">
                <a16:creationId xmlns:a16="http://schemas.microsoft.com/office/drawing/2014/main" id="{3A228F77-32EB-C159-D42B-A54A0D7746D7}"/>
              </a:ext>
            </a:extLst>
          </p:cNvPr>
          <p:cNvGrpSpPr>
            <a:grpSpLocks/>
          </p:cNvGrpSpPr>
          <p:nvPr/>
        </p:nvGrpSpPr>
        <p:grpSpPr bwMode="auto">
          <a:xfrm>
            <a:off x="8040216" y="5239544"/>
            <a:ext cx="762000" cy="1066800"/>
            <a:chOff x="0" y="0"/>
            <a:chExt cx="480" cy="672"/>
          </a:xfrm>
        </p:grpSpPr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9B1A6C93-E26B-4DA6-903F-78374BDF1A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0"/>
              <a:ext cx="384" cy="624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2A5AC4D1-DDB1-02E9-5E8B-4888E02CF4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48"/>
              <a:ext cx="432" cy="624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" name="AutoShape 6" descr="花束">
            <a:extLst>
              <a:ext uri="{FF2B5EF4-FFF2-40B4-BE49-F238E27FC236}">
                <a16:creationId xmlns:a16="http://schemas.microsoft.com/office/drawing/2014/main" id="{9C079D6F-C4BE-688B-E82C-B28D7484B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698" y="4409282"/>
            <a:ext cx="6942137" cy="506412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41211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1211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1211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121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121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121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121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121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121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MOV   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AX, 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BX；AX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←BX</a:t>
            </a:r>
            <a:endParaRPr lang="en-US" altLang="zh-CN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623392" y="281187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1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 8086汇编语言及寻址方式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864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>
            <a:extLst>
              <a:ext uri="{FF2B5EF4-FFF2-40B4-BE49-F238E27FC236}">
                <a16:creationId xmlns:a16="http://schemas.microsoft.com/office/drawing/2014/main" id="{0D9A3861-0DD7-297C-F42D-858BA6262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9496" y="1805577"/>
            <a:ext cx="7827784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程序设计时，8086采用逻辑地址表示主存地址</a:t>
            </a:r>
          </a:p>
          <a:p>
            <a:pPr lvl="1" eaLnBrk="1" hangingPunct="1">
              <a:lnSpc>
                <a:spcPct val="120000"/>
              </a:lnSpc>
              <a:buFontTx/>
              <a:buBlip>
                <a:blip r:embed="rId2"/>
              </a:buBlip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段地址在默认的或用段超越前缀指定的段寄存器中</a:t>
            </a:r>
          </a:p>
          <a:p>
            <a:pPr lvl="1" eaLnBrk="1" hangingPunct="1">
              <a:lnSpc>
                <a:spcPct val="120000"/>
              </a:lnSpc>
              <a:buFontTx/>
              <a:buBlip>
                <a:blip r:embed="rId2"/>
              </a:buBlip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指令中只需给出操作数的偏移地址（</a:t>
            </a:r>
            <a:r>
              <a:rPr lang="zh-CN" altLang="en-US" sz="2400" dirty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有效地址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EA）</a:t>
            </a: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8086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设计了多种存储器寻址方式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1)、直接寻址方式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2)、寄存器间接寻址方式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3)、寄存器相对寻址方式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4)、基址变址寻址方式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5)、相对基址变址寻址方式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24B43C4-3EE5-9701-F243-CB337C1A5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456" y="1124744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3、存储器操作数的寻址方式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23392" y="281187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1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 8086汇编语言及寻址方式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674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snap60">
            <a:extLst>
              <a:ext uri="{FF2B5EF4-FFF2-40B4-BE49-F238E27FC236}">
                <a16:creationId xmlns:a16="http://schemas.microsoft.com/office/drawing/2014/main" id="{58A35596-BC78-E650-5A1D-3A2E7F48A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3429000"/>
            <a:ext cx="4572000" cy="2133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/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AB2B8B60-34BC-2C07-466F-59E9BE84E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440" y="1186434"/>
            <a:ext cx="876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直接寻址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有效地址</a:t>
            </a:r>
            <a:r>
              <a:rPr lang="en-US" altLang="zh-CN" sz="2400" b="1" dirty="0">
                <a:latin typeface="Times New Roman" panose="02020603050405020304" pitchFamily="18" charset="0"/>
              </a:rPr>
              <a:t>EA</a:t>
            </a:r>
            <a:r>
              <a:rPr lang="en-US" altLang="zh-CN" sz="2400" dirty="0">
                <a:latin typeface="宋体" panose="02010600030101010101" pitchFamily="2" charset="-122"/>
              </a:rPr>
              <a:t>（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操作数的偏移地址</a:t>
            </a:r>
            <a:r>
              <a:rPr lang="zh-CN" altLang="en-US" sz="2400" dirty="0">
                <a:latin typeface="Times New Roman" panose="02020603050405020304" pitchFamily="18" charset="0"/>
              </a:rPr>
              <a:t>）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由指令直接给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出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A94DFC7-F012-FD49-9F24-716810483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656" y="2395359"/>
            <a:ext cx="845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  AX,  DS: [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   AX,   [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B07C191-6226-076C-F888-95903111B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1730152"/>
            <a:ext cx="4414936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物理地址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 = 16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  (DS) + EA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60F22523-1A20-0609-82EB-FF0ABE7EF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330" y="2870487"/>
            <a:ext cx="647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EA=2000H,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假设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DS=3000H,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那么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PA=32000H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4C52271-B106-012C-4E04-4631B1C66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8" y="5785885"/>
            <a:ext cx="8382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注意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：*</a:t>
            </a:r>
            <a:r>
              <a:rPr lang="zh-CN" altLang="en-US" sz="2400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隐含的段为数据段 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DS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400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zh-CN" sz="2400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可使用段超越</a:t>
            </a: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加前缀</a:t>
            </a: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。 </a:t>
            </a:r>
            <a:r>
              <a:rPr lang="zh-CN" altLang="zh-CN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MOV  AX, </a:t>
            </a:r>
            <a:r>
              <a:rPr lang="zh-CN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ES</a:t>
            </a:r>
            <a:r>
              <a:rPr lang="zh-CN" altLang="zh-CN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:[2000H]</a:t>
            </a: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945F8012-327F-DF8C-317F-D1B982C5D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714" y="3690888"/>
            <a:ext cx="2089150" cy="16557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dirty="0">
                <a:solidFill>
                  <a:srgbClr val="FF0000"/>
                </a:solidFill>
                <a:ea typeface="黑体" panose="02010609060101010101" pitchFamily="49" charset="-122"/>
              </a:rPr>
              <a:t>低对低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dirty="0">
                <a:solidFill>
                  <a:srgbClr val="FF0000"/>
                </a:solidFill>
                <a:ea typeface="黑体" panose="02010609060101010101" pitchFamily="49" charset="-122"/>
              </a:rPr>
              <a:t>高对高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6A737A3-E01C-E81F-C4B1-50C338D9B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088" y="5100918"/>
            <a:ext cx="609600" cy="3048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AX</a:t>
            </a: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623392" y="281187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1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 8086汇编语言及寻址方式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272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DCDC00FF-939C-B60C-D4DC-AF6E038E7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594" y="1139365"/>
            <a:ext cx="99979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(2)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寄存器间接寻址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——EA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只能在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BX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BP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DI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7EE0E2F-1F6C-F793-3337-89BD1C695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464" y="1900975"/>
            <a:ext cx="8763000" cy="2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如：   </a:t>
            </a:r>
            <a:r>
              <a:rPr lang="zh-CN" altLang="en-US" sz="2400" dirty="0">
                <a:latin typeface="News Gothic MT" pitchFamily="2" charset="0"/>
                <a:ea typeface="黑体" panose="02010609060101010101" pitchFamily="49" charset="-122"/>
              </a:rPr>
              <a:t>	 </a:t>
            </a:r>
            <a:r>
              <a:rPr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sym typeface="Monotype Sorts" pitchFamily="2" charset="2"/>
              </a:rPr>
              <a:t>MOV   AX，[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Monotype Sorts" pitchFamily="2" charset="2"/>
              </a:rPr>
              <a:t>BX</a:t>
            </a:r>
            <a:r>
              <a:rPr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sym typeface="Monotype Sorts" pitchFamily="2" charset="2"/>
              </a:rPr>
              <a:t>]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spcAft>
                <a:spcPts val="180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 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DS=3000H，BX=2000H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，则物理地址 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PA=32000H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	</a:t>
            </a:r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指令的功能为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： 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AL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      （32000H）</a:t>
            </a:r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 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AH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（32001H）</a:t>
            </a:r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sym typeface="Wingdings" panose="05000000000000000000" pitchFamily="2" charset="2"/>
            </a:endParaRPr>
          </a:p>
        </p:txBody>
      </p:sp>
      <p:grpSp>
        <p:nvGrpSpPr>
          <p:cNvPr id="16" name="Group 5">
            <a:extLst>
              <a:ext uri="{FF2B5EF4-FFF2-40B4-BE49-F238E27FC236}">
                <a16:creationId xmlns:a16="http://schemas.microsoft.com/office/drawing/2014/main" id="{1B166631-B121-992C-CD97-F8F419D48782}"/>
              </a:ext>
            </a:extLst>
          </p:cNvPr>
          <p:cNvGrpSpPr>
            <a:grpSpLocks/>
          </p:cNvGrpSpPr>
          <p:nvPr/>
        </p:nvGrpSpPr>
        <p:grpSpPr bwMode="auto">
          <a:xfrm>
            <a:off x="4166003" y="3645024"/>
            <a:ext cx="990600" cy="432048"/>
            <a:chOff x="0" y="0"/>
            <a:chExt cx="624" cy="192"/>
          </a:xfrm>
        </p:grpSpPr>
        <p:sp>
          <p:nvSpPr>
            <p:cNvPr id="17" name="Line 6">
              <a:extLst>
                <a:ext uri="{FF2B5EF4-FFF2-40B4-BE49-F238E27FC236}">
                  <a16:creationId xmlns:a16="http://schemas.microsoft.com/office/drawing/2014/main" id="{821A81ED-241A-826E-22D3-DFA2F8D553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62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Line 7">
              <a:extLst>
                <a:ext uri="{FF2B5EF4-FFF2-40B4-BE49-F238E27FC236}">
                  <a16:creationId xmlns:a16="http://schemas.microsoft.com/office/drawing/2014/main" id="{0702AACE-F9E8-A9DE-7074-895B7EC1C5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192"/>
              <a:ext cx="62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2" name="Text Box 11">
            <a:extLst>
              <a:ext uri="{FF2B5EF4-FFF2-40B4-BE49-F238E27FC236}">
                <a16:creationId xmlns:a16="http://schemas.microsoft.com/office/drawing/2014/main" id="{AA2A9FC0-501C-238D-D593-219B829EF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4860" y="4710975"/>
            <a:ext cx="679288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规定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          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BX, SI, DI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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隐含的段寄存器 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DS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BP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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隐含的段寄存器 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SS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dirty="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623392" y="281187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1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 8086汇编语言及寻址方式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96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DCDC00FF-939C-B60C-D4DC-AF6E038E7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594" y="1139365"/>
            <a:ext cx="99979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(2)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寄存器间接寻址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——EA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只能在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BX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BP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DI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005C9333-ABE6-08BB-52D0-D1D7B8F57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48" y="1988840"/>
            <a:ext cx="10945216" cy="3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注意：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sym typeface="Monotype Sorts" pitchFamily="2" charset="2"/>
              </a:rPr>
              <a:t>            </a:t>
            </a:r>
            <a:r>
              <a:rPr lang="zh-CN" altLang="zh-CN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*</a:t>
            </a:r>
            <a:r>
              <a:rPr lang="zh-CN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源操作数和目的操作数的字长一致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MOV     </a:t>
            </a:r>
            <a:r>
              <a:rPr lang="zh-CN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DL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BX]       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;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[BX]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指示一个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字节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单元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MOV     </a:t>
            </a:r>
            <a:r>
              <a:rPr lang="zh-CN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DX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BX]       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;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[BX]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指示一个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单元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[BX]-&gt;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DL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[BX+1]-&gt;DH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 *</a:t>
            </a:r>
            <a:r>
              <a:rPr lang="zh-CN" altLang="zh-CN" sz="24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适于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数组、字符串、表格的</a:t>
            </a:r>
            <a:r>
              <a:rPr lang="zh-CN" altLang="en-US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处理</a:t>
            </a:r>
            <a:endParaRPr lang="zh-CN" altLang="zh-CN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623392" y="281187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1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 8086汇编语言及寻址方式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838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7BB7672-192F-1F6B-ACCF-9EB65BE2A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1218065"/>
            <a:ext cx="556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（3）寄存器相对寻址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13648F-6678-64D3-F264-5243A1A74D68}"/>
              </a:ext>
            </a:extLst>
          </p:cNvPr>
          <p:cNvGrpSpPr>
            <a:grpSpLocks/>
          </p:cNvGrpSpPr>
          <p:nvPr/>
        </p:nvGrpSpPr>
        <p:grpSpPr bwMode="auto">
          <a:xfrm>
            <a:off x="1935783" y="1958752"/>
            <a:ext cx="7032625" cy="1936750"/>
            <a:chOff x="-302" y="0"/>
            <a:chExt cx="4430" cy="1220"/>
          </a:xfrm>
        </p:grpSpPr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6338ED89-60DC-5B95-8ADF-B352EBFD26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02" y="477"/>
              <a:ext cx="147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有效地址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EA</a:t>
              </a:r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=</a:t>
              </a:r>
            </a:p>
          </p:txBody>
        </p:sp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A0A969A5-3BC5-1836-4ACF-3FBEC8F9E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432"/>
              <a:ext cx="144" cy="38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D566C58D-D370-A119-D00F-4987F99CC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0"/>
              <a:ext cx="528" cy="1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BX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BP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SI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DI</a:t>
              </a: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03602AD1-8815-1228-8EEF-30EC50DA8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48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+</a:t>
              </a:r>
            </a:p>
          </p:txBody>
        </p:sp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id="{13F8BF78-238B-3A7B-2C38-A5752AE46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432"/>
              <a:ext cx="327" cy="384"/>
            </a:xfrm>
            <a:prstGeom prst="leftBrace">
              <a:avLst>
                <a:gd name="adj1" fmla="val 11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B07379E8-CA10-2376-772D-D65769E416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7" y="280"/>
              <a:ext cx="576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8位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16位</a:t>
              </a:r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CB19067D-C368-FA10-0268-8EAD97666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432"/>
              <a:ext cx="10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7030A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位移量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33469C62-3928-D4C2-0AC3-57714DA5C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408" y="4168552"/>
            <a:ext cx="91440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例： </a:t>
            </a:r>
            <a:r>
              <a:rPr lang="zh-CN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Batang" pitchFamily="18" charset="-127"/>
                <a:cs typeface="Times New Roman" panose="02020603050405020304" pitchFamily="18" charset="0"/>
              </a:rPr>
              <a:t>MOV  AX, COUNT[SI] </a:t>
            </a:r>
            <a:r>
              <a:rPr lang="zh-CN" altLang="zh-CN" sz="2400" dirty="0">
                <a:latin typeface="Times New Roman" panose="02020603050405020304" pitchFamily="18" charset="0"/>
                <a:ea typeface="Batang" pitchFamily="18" charset="-127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ea typeface="Batang" pitchFamily="18" charset="-127"/>
                <a:cs typeface="Times New Roman" panose="02020603050405020304" pitchFamily="18" charset="0"/>
              </a:rPr>
              <a:t>或  </a:t>
            </a:r>
            <a:r>
              <a:rPr lang="zh-CN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Batang" pitchFamily="18" charset="-127"/>
                <a:cs typeface="Times New Roman" panose="02020603050405020304" pitchFamily="18" charset="0"/>
              </a:rPr>
              <a:t>MOV  AX, [COUNT+SI]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假设</a:t>
            </a:r>
            <a:r>
              <a:rPr lang="zh-CN" altLang="zh-CN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DS=3000</a:t>
            </a:r>
            <a:r>
              <a:rPr lang="zh-CN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</a:t>
            </a:r>
            <a:r>
              <a:rPr lang="zh-CN" altLang="zh-CN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=2000</a:t>
            </a:r>
            <a:r>
              <a:rPr lang="zh-CN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COUNT</a:t>
            </a:r>
            <a:r>
              <a:rPr lang="zh-CN" altLang="zh-CN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=3000H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那么 </a:t>
            </a:r>
            <a:r>
              <a:rPr lang="zh-CN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 = 35000H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指令功能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zh-CN" altLang="zh-C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35000H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开始的两个单元内容送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AX</a:t>
            </a: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623392" y="281187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1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 8086汇编语言及寻址方式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326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E8C33F-691F-39D3-8E4D-F6BA354D6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288" y="1232194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（4）基址变址寻址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59BD321-FC2B-3B72-F3C2-DB0982B6FB72}"/>
              </a:ext>
            </a:extLst>
          </p:cNvPr>
          <p:cNvGrpSpPr>
            <a:grpSpLocks/>
          </p:cNvGrpSpPr>
          <p:nvPr/>
        </p:nvGrpSpPr>
        <p:grpSpPr bwMode="auto">
          <a:xfrm>
            <a:off x="2495550" y="1826058"/>
            <a:ext cx="4908551" cy="936625"/>
            <a:chOff x="-299" y="-12"/>
            <a:chExt cx="3092" cy="590"/>
          </a:xfrm>
        </p:grpSpPr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85BFBBC2-BDA5-28C3-536C-4924FD85A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99" y="144"/>
              <a:ext cx="135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有效地址</a:t>
              </a: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EA</a:t>
              </a:r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=</a:t>
              </a:r>
            </a:p>
          </p:txBody>
        </p:sp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8C867D84-6082-41A6-888E-55665FBE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" y="96"/>
              <a:ext cx="327" cy="384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441D7ED2-FDF7-40CD-B145-9D36FDB73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4" y="-8"/>
              <a:ext cx="528" cy="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BX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BP</a:t>
              </a: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2E983EE6-CAB8-47C0-CF4B-B0A05980CD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4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+</a:t>
              </a:r>
            </a:p>
          </p:txBody>
        </p:sp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id="{8D99F3D2-A08D-BD4B-FF95-103C5FE5F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96"/>
              <a:ext cx="327" cy="384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95FE1150-5BC2-0240-6D2D-C36E461F2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5" y="-12"/>
              <a:ext cx="528" cy="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SI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DI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D660CD3-03D4-D9A1-E764-8AB9448AE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88" y="5229657"/>
            <a:ext cx="9144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*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Monotype Sorts" pitchFamily="2" charset="2"/>
              </a:rPr>
              <a:t>必须是一个基址寄存器和一个变址寄存器的组合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sym typeface="Monotype Sorts" pitchFamily="2" charset="2"/>
              </a:rPr>
              <a:t>               </a:t>
            </a:r>
            <a:r>
              <a:rPr lang="zh-CN" altLang="zh-CN" sz="2000" dirty="0">
                <a:latin typeface="Times New Roman" panose="02020603050405020304" pitchFamily="18" charset="0"/>
                <a:ea typeface="楷体_GB2312" panose="02010609030101010101" pitchFamily="49" charset="-122"/>
                <a:sym typeface="Monotype Sorts" pitchFamily="2" charset="2"/>
              </a:rPr>
              <a:t>   </a:t>
            </a:r>
            <a:r>
              <a:rPr lang="en-US" altLang="zh-CN" sz="2000" dirty="0" smtClean="0">
                <a:latin typeface="Times New Roman" panose="02020603050405020304" pitchFamily="18" charset="0"/>
                <a:ea typeface="楷体_GB2312" panose="02010609030101010101" pitchFamily="49" charset="-122"/>
                <a:sym typeface="Monotype Sorts" pitchFamily="2" charset="2"/>
              </a:rPr>
              <a:t>     </a:t>
            </a:r>
            <a:r>
              <a:rPr lang="zh-CN" altLang="zh-CN" sz="2400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Monotype Sorts" pitchFamily="2" charset="2"/>
              </a:rPr>
              <a:t>MOV  </a:t>
            </a:r>
            <a:r>
              <a:rPr lang="zh-CN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Monotype Sorts" pitchFamily="2" charset="2"/>
              </a:rPr>
              <a:t>AX, [BX][BP]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Monotype Sorts" pitchFamily="2" charset="2"/>
              </a:rPr>
              <a:t>                      MOV  AX, [SI][DI]</a:t>
            </a:r>
          </a:p>
        </p:txBody>
      </p:sp>
      <p:sp>
        <p:nvSpPr>
          <p:cNvPr id="12" name="AutoShape 11" descr="花束">
            <a:extLst>
              <a:ext uri="{FF2B5EF4-FFF2-40B4-BE49-F238E27FC236}">
                <a16:creationId xmlns:a16="http://schemas.microsoft.com/office/drawing/2014/main" id="{F482721D-8FF0-2D62-B3D3-7EBE8D560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613" y="3142095"/>
            <a:ext cx="8069262" cy="506412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41211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1211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1211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121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121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121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121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121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121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3333CC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MOV AX, [BX+SI]	；AX←DS:[BX+SI]</a:t>
            </a: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F23F502D-D9F9-F4AF-3ED1-45EE0C38E2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638" y="3789796"/>
            <a:ext cx="0" cy="676275"/>
          </a:xfrm>
          <a:prstGeom prst="line">
            <a:avLst/>
          </a:prstGeom>
          <a:noFill/>
          <a:ln w="76200" cmpd="tri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AutoShape 13" descr="花束">
            <a:extLst>
              <a:ext uri="{FF2B5EF4-FFF2-40B4-BE49-F238E27FC236}">
                <a16:creationId xmlns:a16="http://schemas.microsoft.com/office/drawing/2014/main" id="{D61DDF94-EAEE-F6C7-D9EE-8AF60D2A6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614" y="4437495"/>
            <a:ext cx="3970337" cy="506412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41211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1211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1211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121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121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121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121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121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121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3333CC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MOV AX, [BX][SI]	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80ADA06-7B4B-6B71-38B0-DA982C90E547}"/>
              </a:ext>
            </a:extLst>
          </p:cNvPr>
          <p:cNvGrpSpPr>
            <a:grpSpLocks/>
          </p:cNvGrpSpPr>
          <p:nvPr/>
        </p:nvGrpSpPr>
        <p:grpSpPr bwMode="auto">
          <a:xfrm>
            <a:off x="4203956" y="5754304"/>
            <a:ext cx="914400" cy="914400"/>
            <a:chOff x="0" y="0"/>
            <a:chExt cx="576" cy="576"/>
          </a:xfrm>
        </p:grpSpPr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F4909679-0370-C5E3-9616-2A4B4B57D5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" y="0"/>
              <a:ext cx="432" cy="576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9EBBC44E-9491-18E9-0847-0F51E2B6C7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576" cy="576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标题 1"/>
          <p:cNvSpPr txBox="1">
            <a:spLocks/>
          </p:cNvSpPr>
          <p:nvPr/>
        </p:nvSpPr>
        <p:spPr>
          <a:xfrm>
            <a:off x="623392" y="281187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1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 8086汇编语言及寻址方式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190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745E86-65B7-3487-760A-83C9E087A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1" y="1293555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（5）相对基址变址寻址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901D03-35E8-1F54-C4B9-A02A191D9290}"/>
              </a:ext>
            </a:extLst>
          </p:cNvPr>
          <p:cNvGrpSpPr>
            <a:grpSpLocks/>
          </p:cNvGrpSpPr>
          <p:nvPr/>
        </p:nvGrpSpPr>
        <p:grpSpPr bwMode="auto">
          <a:xfrm>
            <a:off x="1992313" y="2167285"/>
            <a:ext cx="7796213" cy="1016000"/>
            <a:chOff x="-209" y="-10"/>
            <a:chExt cx="4911" cy="640"/>
          </a:xfrm>
        </p:grpSpPr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78A298C6-AE1E-C80B-21E5-28F0DAF2B2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09" y="192"/>
              <a:ext cx="136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有效地址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EA</a:t>
              </a:r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=</a:t>
              </a:r>
            </a:p>
          </p:txBody>
        </p:sp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197ABFFA-1351-F232-469A-9E88D1619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144"/>
              <a:ext cx="327" cy="384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565CB527-76B0-082D-ACDB-435BBA7B5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4" y="26"/>
              <a:ext cx="528" cy="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BX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BP</a:t>
              </a: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914459FF-D357-294B-5F39-398DF55A1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9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+</a:t>
              </a:r>
            </a:p>
          </p:txBody>
        </p:sp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id="{41484771-745C-EDF2-9D1D-1F30B7E0B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2" y="144"/>
              <a:ext cx="327" cy="384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21E882DF-C943-FD87-83B7-236DD00ED5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4" y="30"/>
              <a:ext cx="528" cy="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SI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DI</a:t>
              </a:r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D35A556A-226C-7FD2-0C3E-27F4E5E27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92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+</a:t>
              </a:r>
            </a:p>
          </p:txBody>
        </p:sp>
        <p:sp>
          <p:nvSpPr>
            <p:cNvPr id="12" name="AutoShape 11">
              <a:extLst>
                <a:ext uri="{FF2B5EF4-FFF2-40B4-BE49-F238E27FC236}">
                  <a16:creationId xmlns:a16="http://schemas.microsoft.com/office/drawing/2014/main" id="{4DCC3D81-CB62-FB2B-5DB2-8BA8A64DE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" y="144"/>
              <a:ext cx="327" cy="384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86FD3DAD-5AE0-7D5E-10DC-A3DB7D3151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7" y="-10"/>
              <a:ext cx="576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8位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16位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80F65024-3855-29F0-8B9C-4CD4955E6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6" y="144"/>
              <a:ext cx="10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7030A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位移量</a:t>
              </a:r>
            </a:p>
          </p:txBody>
        </p:sp>
      </p:grpSp>
      <p:sp>
        <p:nvSpPr>
          <p:cNvPr id="15" name="AutoShape 14" descr="花束">
            <a:extLst>
              <a:ext uri="{FF2B5EF4-FFF2-40B4-BE49-F238E27FC236}">
                <a16:creationId xmlns:a16="http://schemas.microsoft.com/office/drawing/2014/main" id="{CABCC52C-2ACC-1113-EEF1-4894D37BB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1" y="3326161"/>
            <a:ext cx="8659813" cy="525463"/>
          </a:xfrm>
          <a:prstGeom prst="flowChartAlternateProcess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41211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1211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1211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121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121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121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121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121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121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3333CC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MOV AX, [BX+DI+56]	；AX←DS:[BX+DI+56]</a:t>
            </a:r>
          </a:p>
        </p:txBody>
      </p:sp>
      <p:sp>
        <p:nvSpPr>
          <p:cNvPr id="16" name="AutoShape 15" descr="花束">
            <a:extLst>
              <a:ext uri="{FF2B5EF4-FFF2-40B4-BE49-F238E27FC236}">
                <a16:creationId xmlns:a16="http://schemas.microsoft.com/office/drawing/2014/main" id="{185EE356-072E-01FE-DBB2-4C5E19004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4621561"/>
            <a:ext cx="3962400" cy="506413"/>
          </a:xfrm>
          <a:prstGeom prst="flowChartAlternateProcess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41211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1211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1211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121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121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121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121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121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121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3333CC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MOV AX, 56[BX+DI]</a:t>
            </a: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EC67B324-C9E2-EA48-9FF8-499E4153CD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0" y="3935761"/>
            <a:ext cx="0" cy="676275"/>
          </a:xfrm>
          <a:prstGeom prst="line">
            <a:avLst/>
          </a:prstGeom>
          <a:noFill/>
          <a:ln w="76200" cmpd="tri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AutoShape 17" descr="花束">
            <a:extLst>
              <a:ext uri="{FF2B5EF4-FFF2-40B4-BE49-F238E27FC236}">
                <a16:creationId xmlns:a16="http://schemas.microsoft.com/office/drawing/2014/main" id="{DABBF53C-166C-C10A-4FDF-2BD51B453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560" y="5764561"/>
            <a:ext cx="3962400" cy="506413"/>
          </a:xfrm>
          <a:prstGeom prst="flowChartAlternateProcess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41211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1211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1211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121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121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121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121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121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121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3333CC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MOV AX, 56[BX][DI]</a:t>
            </a: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E7148F6F-4946-2B72-F3A9-597B0C3C6F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0" y="5078761"/>
            <a:ext cx="0" cy="676275"/>
          </a:xfrm>
          <a:prstGeom prst="line">
            <a:avLst/>
          </a:prstGeom>
          <a:noFill/>
          <a:ln w="76200" cmpd="tri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623392" y="281187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1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 8086汇编语言及寻址方式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91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3392" y="281187"/>
            <a:ext cx="9066212" cy="792162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 8086汇编语言及寻址方式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CABC5C-ACFE-F032-0040-BDE73F603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1196752"/>
            <a:ext cx="10329750" cy="242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hlink"/>
              </a:buClr>
              <a:buSzPct val="70000"/>
              <a:buNone/>
            </a:pPr>
            <a:r>
              <a:rPr lang="zh-CN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固定寻址（隐含寻址）</a:t>
            </a:r>
          </a:p>
          <a:p>
            <a:pPr eaLnBrk="1" hangingPunct="1">
              <a:lnSpc>
                <a:spcPct val="140000"/>
              </a:lnSpc>
              <a:spcBef>
                <a:spcPts val="700"/>
              </a:spcBef>
              <a:buClr>
                <a:schemeClr val="hlink"/>
              </a:buClr>
              <a:buSzPct val="70000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指令中已经默认对微处理器中的某寄存器进行操作，不用在指令中指明使用的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寄存器。</a:t>
            </a:r>
          </a:p>
          <a:p>
            <a:pPr eaLnBrk="1" hangingPunct="1">
              <a:lnSpc>
                <a:spcPct val="140000"/>
              </a:lnSpc>
              <a:spcBef>
                <a:spcPts val="700"/>
              </a:spcBef>
              <a:buClr>
                <a:schemeClr val="hlink"/>
              </a:buClr>
              <a:buSzPct val="70000"/>
              <a:buNone/>
            </a:pPr>
            <a:r>
              <a:rPr lang="zh-CN" altLang="en-US" sz="2400" dirty="0" smtClean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zh-CN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99656" y="3216722"/>
            <a:ext cx="6096000" cy="13219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40000"/>
              </a:lnSpc>
              <a:spcBef>
                <a:spcPts val="700"/>
              </a:spcBef>
              <a:buClr>
                <a:schemeClr val="hlink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DAA</a:t>
            </a:r>
            <a:endParaRPr lang="zh-CN" altLang="zh-CN" sz="2800" b="1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40000"/>
              </a:lnSpc>
              <a:spcBef>
                <a:spcPts val="700"/>
              </a:spcBef>
              <a:buClr>
                <a:schemeClr val="hlink"/>
              </a:buClr>
              <a:buSzPct val="70000"/>
              <a:buFont typeface="Arial" panose="020B0604020202020204" pitchFamily="34" charset="0"/>
              <a:buChar char="•"/>
            </a:pPr>
            <a:r>
              <a:rPr lang="zh-CN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LOOP    N1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</a:t>
            </a:r>
            <a:endParaRPr lang="zh-CN" altLang="zh-CN" sz="2800" b="1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67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9601" y="260574"/>
            <a:ext cx="9066212" cy="792162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 8086汇编语言及寻址方式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7448" y="1268760"/>
            <a:ext cx="9865096" cy="5108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700"/>
              </a:spcBef>
              <a:buClr>
                <a:schemeClr val="hlink"/>
              </a:buClr>
              <a:buSzPct val="70000"/>
            </a:pPr>
            <a:r>
              <a:rPr lang="zh-CN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端口操作数的寻址方式</a:t>
            </a:r>
            <a:endParaRPr lang="en-US" altLang="zh-CN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20000" indent="-457200">
              <a:lnSpc>
                <a:spcPct val="130000"/>
              </a:lnSpc>
              <a:spcBef>
                <a:spcPts val="700"/>
              </a:spcBef>
              <a:buClr>
                <a:schemeClr val="hlink"/>
              </a:buClr>
              <a:buSzPct val="70000"/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直接端口寻址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：端口地址由指令直接提供，是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位立即数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，访问端口号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00~FFH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，共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256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端口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262800">
              <a:lnSpc>
                <a:spcPct val="130000"/>
              </a:lnSpc>
              <a:spcBef>
                <a:spcPts val="700"/>
              </a:spcBef>
              <a:buClr>
                <a:schemeClr val="hlink"/>
              </a:buClr>
              <a:buSzPct val="70000"/>
            </a:pP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  AL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 63H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20000" indent="-457200">
              <a:lnSpc>
                <a:spcPct val="130000"/>
              </a:lnSpc>
              <a:spcBef>
                <a:spcPts val="700"/>
              </a:spcBef>
              <a:buClr>
                <a:schemeClr val="hlink"/>
              </a:buClr>
              <a:buSzPct val="70000"/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间接端口寻址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：寻址的端口号由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寄存器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DX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提供，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访问端口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号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0000~FFFFH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，共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64K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端口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262800">
              <a:lnSpc>
                <a:spcPct val="130000"/>
              </a:lnSpc>
              <a:spcBef>
                <a:spcPts val="700"/>
              </a:spcBef>
              <a:buClr>
                <a:schemeClr val="hlink"/>
              </a:buClr>
              <a:buSzPct val="70000"/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例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MOV 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DX,  213H</a:t>
            </a:r>
          </a:p>
          <a:p>
            <a:pPr marL="262800">
              <a:lnSpc>
                <a:spcPct val="130000"/>
              </a:lnSpc>
              <a:spcBef>
                <a:spcPts val="700"/>
              </a:spcBef>
              <a:buClr>
                <a:schemeClr val="hlink"/>
              </a:buClr>
              <a:buSzPct val="70000"/>
            </a:pP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 AL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 DX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676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1484784"/>
            <a:ext cx="11158415" cy="493417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3-1  8086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汇编语言及寻址方式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3-2 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数据传送类指令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3-3  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算术运算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指令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3-4 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逻辑运算指令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3-5 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串（数据块）处理指令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3-6 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控制转移指令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3-7 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处理机控制指令</a:t>
            </a:r>
          </a:p>
          <a:p>
            <a:pPr eaLnBrk="1" hangingPunct="1"/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4537" y="260648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 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8086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的寻址方式和指令系统</a:t>
            </a:r>
          </a:p>
        </p:txBody>
      </p:sp>
    </p:spTree>
    <p:extLst>
      <p:ext uri="{BB962C8B-B14F-4D97-AF65-F5344CB8AC3E}">
        <p14:creationId xmlns:p14="http://schemas.microsoft.com/office/powerpoint/2010/main" val="35862424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2A038CD3-7C81-92F4-8094-1F28F13EC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34042"/>
              </p:ext>
            </p:extLst>
          </p:nvPr>
        </p:nvGraphicFramePr>
        <p:xfrm>
          <a:off x="1605087" y="1236933"/>
          <a:ext cx="8991600" cy="5432427"/>
        </p:xfrm>
        <a:graphic>
          <a:graphicData uri="http://schemas.openxmlformats.org/drawingml/2006/table">
            <a:tbl>
              <a:tblPr/>
              <a:tblGrid>
                <a:gridCol w="164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寻址方式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操作数地址(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指令格式举例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立即寻址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操作数由指令给出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MOV  DX, 100H          ;DX←100H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寄存器寻址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操作数在寄存器中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ADD 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AX, BX                ; AX←AX+BX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直接寻址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操作数的有效地址由指令直接给出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MOV  AX, [2000H]      ;AX←(2000H)(2001H)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寄存器间接寻址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PA=DS×16+BX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或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SI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或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DI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PA=SS ×16+BP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MOV  AX, [BX]   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; 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(AX)←((DS)×16+(BX))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8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寄存器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相对寻址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PA=DS×16+BX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或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SI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或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DI+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位移量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PA=SS×16+BP+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位移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量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MOV  AL, MESS[SI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AL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←(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DS×16+SI+OFFSET 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MESS)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8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基址变址寻址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PA=DS×16+BX+SI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或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DI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PA=SS ×16+BP +SI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或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DI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MOV  AX, [BX+DI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]  ;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AX←(DS×16+BX+DI)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8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相对基址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变址寻址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PA=DS×16+BX+SI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或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DI+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位移量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PA=SS×16+BP +SI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或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DI+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位移量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MOV  AX, BUFF(BX+DI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AX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←(DS×16+BX+DI+OFFSET BUFF)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 Box 41">
            <a:extLst>
              <a:ext uri="{FF2B5EF4-FFF2-40B4-BE49-F238E27FC236}">
                <a16:creationId xmlns:a16="http://schemas.microsoft.com/office/drawing/2014/main" id="{C7BC1D7B-F138-AB45-BCC3-FA663B518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636" y="3678400"/>
            <a:ext cx="7315200" cy="295728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35000"/>
              </a:lnSpc>
              <a:defRPr/>
            </a:pPr>
            <a:r>
              <a:rPr lang="zh-CN" altLang="en-US" sz="480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仅允许</a:t>
            </a:r>
          </a:p>
          <a:p>
            <a:pPr algn="ctr" eaLnBrk="1" hangingPunct="1">
              <a:lnSpc>
                <a:spcPct val="135000"/>
              </a:lnSpc>
              <a:defRPr/>
            </a:pPr>
            <a:r>
              <a:rPr lang="zh-CN" altLang="en-US" sz="4800" dirty="0">
                <a:latin typeface="Tahoma" pitchFamily="34" charset="0"/>
                <a:ea typeface="黑体" panose="02010609060101010101" pitchFamily="49" charset="-122"/>
              </a:rPr>
              <a:t> </a:t>
            </a:r>
            <a:r>
              <a:rPr lang="en-US" altLang="zh-CN" sz="48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BX、BP、SI、DI</a:t>
            </a:r>
          </a:p>
          <a:p>
            <a:pPr algn="ctr" eaLnBrk="1" hangingPunct="1">
              <a:lnSpc>
                <a:spcPct val="135000"/>
              </a:lnSpc>
              <a:defRPr/>
            </a:pPr>
            <a:r>
              <a:rPr lang="zh-CN" altLang="en-US" sz="480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及其组合</a:t>
            </a:r>
            <a:endParaRPr lang="zh-CN" altLang="en-US" sz="4800" dirty="0">
              <a:solidFill>
                <a:schemeClr val="folHlink"/>
              </a:solidFill>
              <a:latin typeface="Tahoma" pitchFamily="34" charset="0"/>
              <a:ea typeface="黑体" panose="02010609060101010101" pitchFamily="49" charset="-122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CA52548B-54A4-4D0E-F595-83003D45A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5087" y="345049"/>
            <a:ext cx="8458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寻  址  方  式  小  结</a:t>
            </a:r>
          </a:p>
        </p:txBody>
      </p:sp>
    </p:spTree>
    <p:extLst>
      <p:ext uri="{BB962C8B-B14F-4D97-AF65-F5344CB8AC3E}">
        <p14:creationId xmlns:p14="http://schemas.microsoft.com/office/powerpoint/2010/main" val="15753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>
            <a:extLst>
              <a:ext uri="{FF2B5EF4-FFF2-40B4-BE49-F238E27FC236}">
                <a16:creationId xmlns:a16="http://schemas.microsoft.com/office/drawing/2014/main" id="{2815113D-A40E-EBEA-E2E5-554D6DAD4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362" y="1734095"/>
            <a:ext cx="8218917" cy="5004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90000"/>
              </a:lnSpc>
              <a:defRPr/>
            </a:pPr>
            <a:r>
              <a:rPr lang="zh-CN" altLang="en-US" sz="2400" dirty="0">
                <a:latin typeface="Tahoma" pitchFamily="34" charset="0"/>
                <a:ea typeface="黑体" panose="02010609060101010101" pitchFamily="49" charset="-122"/>
              </a:rPr>
              <a:t>(1) </a:t>
            </a:r>
            <a:r>
              <a:rPr lang="zh-CN" altLang="en-US" sz="2400" dirty="0">
                <a:latin typeface="Times New Roman" pitchFamily="18" charset="0"/>
                <a:ea typeface="黑体" panose="02010609060101010101" pitchFamily="49" charset="-122"/>
              </a:rPr>
              <a:t>正确书写各种寻址方式的</a:t>
            </a: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anose="02010609060101010101" pitchFamily="49" charset="-122"/>
              </a:rPr>
              <a:t>汇编格式</a:t>
            </a:r>
            <a:endParaRPr lang="zh-CN" altLang="en-US" sz="2400" dirty="0">
              <a:latin typeface="Tahoma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90000"/>
              </a:lnSpc>
              <a:defRPr/>
            </a:pPr>
            <a:r>
              <a:rPr lang="zh-CN" altLang="en-US" sz="2400" dirty="0">
                <a:latin typeface="Tahoma" pitchFamily="34" charset="0"/>
                <a:ea typeface="黑体" panose="02010609060101010101" pitchFamily="49" charset="-122"/>
              </a:rPr>
              <a:t>(2) </a:t>
            </a:r>
            <a:r>
              <a:rPr lang="zh-CN" altLang="en-US" sz="2400" dirty="0">
                <a:latin typeface="Times New Roman" pitchFamily="18" charset="0"/>
                <a:ea typeface="黑体" panose="02010609060101010101" pitchFamily="49" charset="-122"/>
              </a:rPr>
              <a:t>清楚各种寻址方式所指定的</a:t>
            </a: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anose="02010609060101010101" pitchFamily="49" charset="-122"/>
              </a:rPr>
              <a:t>操作数或操作数地址</a:t>
            </a:r>
            <a:r>
              <a:rPr lang="zh-CN" altLang="en-US" sz="2400" dirty="0">
                <a:latin typeface="Times New Roman" pitchFamily="18" charset="0"/>
                <a:ea typeface="黑体" panose="02010609060101010101" pitchFamily="49" charset="-122"/>
              </a:rPr>
              <a:t>在何处</a:t>
            </a:r>
            <a:r>
              <a:rPr lang="zh-CN" altLang="en-US" sz="2400" dirty="0">
                <a:latin typeface="Tahoma" pitchFamily="34" charset="0"/>
                <a:ea typeface="黑体" panose="02010609060101010101" pitchFamily="49" charset="-122"/>
              </a:rPr>
              <a:t>?</a:t>
            </a:r>
          </a:p>
          <a:p>
            <a:pPr eaLnBrk="1" hangingPunct="1">
              <a:lnSpc>
                <a:spcPct val="190000"/>
              </a:lnSpc>
              <a:defRPr/>
            </a:pPr>
            <a:r>
              <a:rPr lang="zh-CN" altLang="en-US" sz="2400" dirty="0">
                <a:latin typeface="Tahoma" pitchFamily="34" charset="0"/>
                <a:ea typeface="黑体" panose="02010609060101010101" pitchFamily="49" charset="-122"/>
              </a:rPr>
              <a:t>	( </a:t>
            </a:r>
            <a:r>
              <a:rPr lang="zh-CN" altLang="en-US" sz="2400" dirty="0">
                <a:latin typeface="Times New Roman" pitchFamily="18" charset="0"/>
                <a:ea typeface="黑体" panose="02010609060101010101" pitchFamily="49" charset="-122"/>
              </a:rPr>
              <a:t>指令中</a:t>
            </a:r>
            <a:r>
              <a:rPr lang="zh-CN" altLang="en-US" sz="2400" dirty="0">
                <a:latin typeface="Tahoma" pitchFamily="34" charset="0"/>
                <a:ea typeface="黑体" panose="02010609060101010101" pitchFamily="49" charset="-122"/>
              </a:rPr>
              <a:t> / </a:t>
            </a:r>
            <a:r>
              <a:rPr lang="zh-CN" altLang="en-US" sz="2400" dirty="0">
                <a:latin typeface="Times New Roman" pitchFamily="18" charset="0"/>
                <a:ea typeface="黑体" panose="02010609060101010101" pitchFamily="49" charset="-122"/>
              </a:rPr>
              <a:t>寄存器中</a:t>
            </a:r>
            <a:r>
              <a:rPr lang="zh-CN" altLang="en-US" sz="2400" dirty="0">
                <a:latin typeface="Tahoma" pitchFamily="34" charset="0"/>
                <a:ea typeface="黑体" panose="02010609060101010101" pitchFamily="49" charset="-122"/>
              </a:rPr>
              <a:t> / </a:t>
            </a:r>
            <a:r>
              <a:rPr lang="zh-CN" altLang="en-US" sz="2400" dirty="0">
                <a:latin typeface="Times New Roman" pitchFamily="18" charset="0"/>
                <a:ea typeface="黑体" panose="02010609060101010101" pitchFamily="49" charset="-122"/>
              </a:rPr>
              <a:t>存储器单元中</a:t>
            </a:r>
            <a:r>
              <a:rPr lang="zh-CN" altLang="en-US" sz="2400" dirty="0">
                <a:latin typeface="Tahoma" pitchFamily="34" charset="0"/>
                <a:ea typeface="黑体" panose="02010609060101010101" pitchFamily="49" charset="-122"/>
              </a:rPr>
              <a:t>)</a:t>
            </a:r>
          </a:p>
          <a:p>
            <a:pPr eaLnBrk="1" hangingPunct="1">
              <a:lnSpc>
                <a:spcPct val="190000"/>
              </a:lnSpc>
              <a:defRPr/>
            </a:pPr>
            <a:r>
              <a:rPr lang="zh-CN" altLang="en-US" sz="2400" dirty="0">
                <a:latin typeface="Tahoma" pitchFamily="34" charset="0"/>
                <a:ea typeface="黑体" panose="02010609060101010101" pitchFamily="49" charset="-122"/>
              </a:rPr>
              <a:t>(3) </a:t>
            </a:r>
            <a:r>
              <a:rPr lang="zh-CN" altLang="en-US" sz="2400" dirty="0">
                <a:latin typeface="Times New Roman" pitchFamily="18" charset="0"/>
                <a:ea typeface="黑体" panose="02010609060101010101" pitchFamily="49" charset="-122"/>
              </a:rPr>
              <a:t>各种存储器寻址方式是如何形成操作数的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ea typeface="黑体" panose="02010609060101010101" pitchFamily="49" charset="-122"/>
              </a:rPr>
              <a:t>物理地址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anose="02010609060101010101" pitchFamily="49" charset="-122"/>
              </a:rPr>
              <a:t>的</a:t>
            </a:r>
            <a:r>
              <a:rPr lang="zh-CN" altLang="en-US" sz="2400" dirty="0">
                <a:latin typeface="Tahoma" pitchFamily="34" charset="0"/>
                <a:ea typeface="黑体" panose="02010609060101010101" pitchFamily="49" charset="-122"/>
              </a:rPr>
              <a:t>?</a:t>
            </a:r>
          </a:p>
          <a:p>
            <a:pPr eaLnBrk="1" hangingPunct="1">
              <a:lnSpc>
                <a:spcPct val="190000"/>
              </a:lnSpc>
              <a:defRPr/>
            </a:pPr>
            <a:r>
              <a:rPr lang="zh-CN" altLang="en-US" sz="2400" dirty="0">
                <a:latin typeface="Tahoma" pitchFamily="34" charset="0"/>
                <a:ea typeface="黑体" panose="02010609060101010101" pitchFamily="49" charset="-122"/>
              </a:rPr>
              <a:t>  (</a:t>
            </a:r>
            <a:r>
              <a:rPr lang="zh-CN" altLang="en-US" sz="2400" dirty="0">
                <a:latin typeface="Times New Roman" pitchFamily="18" charset="0"/>
                <a:ea typeface="黑体" panose="02010609060101010101" pitchFamily="49" charset="-122"/>
              </a:rPr>
              <a:t>段寄存器</a:t>
            </a:r>
            <a:r>
              <a:rPr lang="zh-CN" altLang="en-US" sz="2400" dirty="0">
                <a:latin typeface="Tahoma" pitchFamily="34" charset="0"/>
                <a:ea typeface="黑体" panose="02010609060101010101" pitchFamily="49" charset="-122"/>
              </a:rPr>
              <a:t> / </a:t>
            </a:r>
            <a:r>
              <a:rPr lang="zh-CN" altLang="en-US" sz="2400" dirty="0">
                <a:latin typeface="Times New Roman" pitchFamily="18" charset="0"/>
                <a:ea typeface="黑体" panose="02010609060101010101" pitchFamily="49" charset="-122"/>
              </a:rPr>
              <a:t>基址、变址寄存器</a:t>
            </a:r>
            <a:r>
              <a:rPr lang="zh-CN" altLang="en-US" sz="2400" dirty="0">
                <a:latin typeface="Tahoma" pitchFamily="34" charset="0"/>
                <a:ea typeface="黑体" panose="02010609060101010101" pitchFamily="49" charset="-122"/>
              </a:rPr>
              <a:t> / </a:t>
            </a:r>
            <a:r>
              <a:rPr lang="zh-CN" altLang="en-US" sz="2400" dirty="0">
                <a:latin typeface="Times New Roman" pitchFamily="18" charset="0"/>
                <a:ea typeface="黑体" panose="02010609060101010101" pitchFamily="49" charset="-122"/>
              </a:rPr>
              <a:t>偏移量的组合关系</a:t>
            </a:r>
            <a:r>
              <a:rPr lang="zh-CN" altLang="en-US" sz="2400" dirty="0">
                <a:latin typeface="Tahoma" pitchFamily="34" charset="0"/>
                <a:ea typeface="黑体" panose="02010609060101010101" pitchFamily="49" charset="-122"/>
              </a:rPr>
              <a:t>)</a:t>
            </a:r>
          </a:p>
          <a:p>
            <a:pPr eaLnBrk="1" hangingPunct="1">
              <a:lnSpc>
                <a:spcPct val="190000"/>
              </a:lnSpc>
              <a:defRPr/>
            </a:pPr>
            <a:r>
              <a:rPr lang="zh-CN" altLang="en-US" sz="2400" dirty="0">
                <a:latin typeface="Tahoma" pitchFamily="34" charset="0"/>
                <a:ea typeface="黑体" panose="02010609060101010101" pitchFamily="49" charset="-122"/>
              </a:rPr>
              <a:t>(4</a:t>
            </a:r>
            <a:r>
              <a:rPr lang="zh-CN" altLang="en-US" sz="2400" dirty="0" smtClean="0">
                <a:latin typeface="Tahoma" pitchFamily="34" charset="0"/>
                <a:ea typeface="黑体" panose="02010609060101010101" pitchFamily="49" charset="-122"/>
              </a:rPr>
              <a:t>) </a:t>
            </a:r>
            <a:r>
              <a:rPr lang="zh-CN" altLang="en-US" sz="2400" dirty="0" smtClean="0">
                <a:latin typeface="Times New Roman" pitchFamily="18" charset="0"/>
                <a:ea typeface="黑体" panose="02010609060101010101" pitchFamily="49" charset="-122"/>
              </a:rPr>
              <a:t>各种</a:t>
            </a:r>
            <a:r>
              <a:rPr lang="zh-CN" altLang="en-US" sz="2400" dirty="0">
                <a:latin typeface="Times New Roman" pitchFamily="18" charset="0"/>
                <a:ea typeface="黑体" panose="02010609060101010101" pitchFamily="49" charset="-122"/>
              </a:rPr>
              <a:t>寻址方式</a:t>
            </a: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anose="02010609060101010101" pitchFamily="49" charset="-122"/>
              </a:rPr>
              <a:t>限定使用的寄存器</a:t>
            </a:r>
            <a:endParaRPr lang="zh-CN" altLang="en-US" sz="2400" dirty="0">
              <a:latin typeface="Tahoma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90000"/>
              </a:lnSpc>
              <a:defRPr/>
            </a:pPr>
            <a:endParaRPr lang="zh-CN" altLang="en-US" sz="2400" dirty="0">
              <a:latin typeface="Tahoma" pitchFamily="34" charset="0"/>
              <a:ea typeface="黑体" panose="02010609060101010101" pitchFamily="49" charset="-122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153216F-6E33-FE62-5ACA-6AE9DB82B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038" y="1196752"/>
            <a:ext cx="8964612" cy="65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学习寻址方式时要注意: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CA52548B-54A4-4D0E-F595-83003D45A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5087" y="345049"/>
            <a:ext cx="8458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寻  址  方  式  小  结</a:t>
            </a:r>
          </a:p>
        </p:txBody>
      </p:sp>
    </p:spTree>
    <p:extLst>
      <p:ext uri="{BB962C8B-B14F-4D97-AF65-F5344CB8AC3E}">
        <p14:creationId xmlns:p14="http://schemas.microsoft.com/office/powerpoint/2010/main" val="212737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1484784"/>
            <a:ext cx="11158415" cy="493417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3-1  8086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汇编语言及寻址方式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3-2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数据传送类指令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3-3  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算术运算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指令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3-4 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逻辑运算指令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3-5 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串（数据块）处理指令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3-6 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控制转移指令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3-7 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处理机控制指令</a:t>
            </a:r>
          </a:p>
          <a:p>
            <a:pPr eaLnBrk="1" hangingPunct="1"/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4537" y="260648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 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8086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的寻址方式和指令系统</a:t>
            </a:r>
          </a:p>
        </p:txBody>
      </p:sp>
    </p:spTree>
    <p:extLst>
      <p:ext uri="{BB962C8B-B14F-4D97-AF65-F5344CB8AC3E}">
        <p14:creationId xmlns:p14="http://schemas.microsoft.com/office/powerpoint/2010/main" val="35723037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6F2B0D-A158-AC7C-942A-3C98CB1B8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1732481"/>
            <a:ext cx="109452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8086微处理器指令系统中有</a:t>
            </a:r>
            <a:r>
              <a:rPr lang="zh-CN" altLang="en-US" sz="24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133条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指令，根据指令的操作性质可分为</a:t>
            </a:r>
            <a:r>
              <a:rPr lang="zh-CN" altLang="en-US" sz="24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六大类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7D32AE-36D4-3EFE-6426-27FDB6610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84" y="1231051"/>
            <a:ext cx="640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8086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指令系统的分类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701BE2-DAE4-4F5B-E430-16F574F6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568" y="3814093"/>
            <a:ext cx="23638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8086指令系统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3F37C7-4BCB-7592-1750-FFAFFC6C4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784" y="2429098"/>
            <a:ext cx="4572000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1、传送类指令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2、运算类指令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3、逻辑类指令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4、转移类指令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5、串操作指令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6、控制类指令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9F498001-D443-8177-73DC-CCA4A400FC6B}"/>
              </a:ext>
            </a:extLst>
          </p:cNvPr>
          <p:cNvSpPr>
            <a:spLocks/>
          </p:cNvSpPr>
          <p:nvPr/>
        </p:nvSpPr>
        <p:spPr bwMode="auto">
          <a:xfrm>
            <a:off x="4640777" y="3786966"/>
            <a:ext cx="609600" cy="609243"/>
          </a:xfrm>
          <a:prstGeom prst="leftBrace">
            <a:avLst>
              <a:gd name="adj1" fmla="val 37500"/>
              <a:gd name="adj2" fmla="val 50000"/>
            </a:avLst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BE3464-C46C-6C72-EABB-DCB0B258E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976" y="5306562"/>
            <a:ext cx="9144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注意：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指令的基本功能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2. 指令的执行对标志位的影响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3. 对寻址方式或寄存器使用的限制和隐含使用的情况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14537" y="260648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CN" altLang="en-US" sz="4000" b="1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4000" b="1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4000" b="1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 </a:t>
            </a:r>
            <a:r>
              <a:rPr lang="en-US" altLang="zh-CN" sz="4000" b="1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8086</a:t>
            </a:r>
            <a:r>
              <a:rPr lang="zh-CN" altLang="en-US" sz="4000" b="1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的寻址方式和指令系统</a:t>
            </a:r>
            <a:endParaRPr lang="zh-CN" altLang="en-US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564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1484784"/>
            <a:ext cx="11158415" cy="493417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3-1  8086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汇编语言及寻址方式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3-2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数据传送类指令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3-3  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算术运算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指令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3-4 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逻辑运算指令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3-5 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串（数据块）处理指令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3-6 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控制转移指令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3-7 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处理机控制指令</a:t>
            </a:r>
          </a:p>
          <a:p>
            <a:pPr eaLnBrk="1" hangingPunct="1"/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4537" y="260648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 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8086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的寻址方式和指令系统</a:t>
            </a:r>
          </a:p>
        </p:txBody>
      </p:sp>
    </p:spTree>
    <p:extLst>
      <p:ext uri="{BB962C8B-B14F-4D97-AF65-F5344CB8AC3E}">
        <p14:creationId xmlns:p14="http://schemas.microsoft.com/office/powerpoint/2010/main" val="16737327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1384" y="260648"/>
            <a:ext cx="9066212" cy="792162"/>
          </a:xfrm>
          <a:prstGeom prst="rect">
            <a:avLst/>
          </a:prstGeo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数据传送类指令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83C748-07FE-5E89-723B-28E1B5BB148B}"/>
              </a:ext>
            </a:extLst>
          </p:cNvPr>
          <p:cNvSpPr txBox="1"/>
          <p:nvPr/>
        </p:nvSpPr>
        <p:spPr>
          <a:xfrm>
            <a:off x="1343472" y="1916832"/>
            <a:ext cx="7244650" cy="256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eaLnBrk="1" hangingPunct="1">
              <a:lnSpc>
                <a:spcPct val="130000"/>
              </a:lnSpc>
              <a:spcBef>
                <a:spcPts val="1200"/>
              </a:spcBef>
              <a:buFontTx/>
              <a:buNone/>
            </a:pPr>
            <a:r>
              <a:rPr lang="zh-CN" altLang="en-US" sz="3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 </a:t>
            </a:r>
            <a:r>
              <a:rPr lang="zh-CN" altLang="en-US" sz="3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通用数据传送指令</a:t>
            </a:r>
          </a:p>
          <a:p>
            <a:pPr lvl="2" eaLnBrk="1" hangingPunct="1">
              <a:lnSpc>
                <a:spcPct val="130000"/>
              </a:lnSpc>
              <a:spcBef>
                <a:spcPts val="1200"/>
              </a:spcBef>
              <a:buFontTx/>
              <a:buNone/>
            </a:pPr>
            <a:r>
              <a:rPr lang="zh-CN" altLang="en-US" sz="3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 </a:t>
            </a:r>
            <a:r>
              <a:rPr lang="zh-CN" altLang="en-US" sz="3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地址传送指令</a:t>
            </a:r>
          </a:p>
          <a:p>
            <a:pPr lvl="2" eaLnBrk="1" hangingPunct="1">
              <a:lnSpc>
                <a:spcPct val="130000"/>
              </a:lnSpc>
              <a:spcBef>
                <a:spcPts val="1200"/>
              </a:spcBef>
              <a:buFontTx/>
              <a:buNone/>
            </a:pPr>
            <a:r>
              <a:rPr lang="zh-CN" altLang="en-US" sz="3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 </a:t>
            </a:r>
            <a:r>
              <a:rPr lang="zh-CN" altLang="en-US" sz="3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标志寄存器传送指令</a:t>
            </a:r>
          </a:p>
        </p:txBody>
      </p:sp>
    </p:spTree>
    <p:extLst>
      <p:ext uri="{BB962C8B-B14F-4D97-AF65-F5344CB8AC3E}">
        <p14:creationId xmlns:p14="http://schemas.microsoft.com/office/powerpoint/2010/main" val="373319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>
            <a:extLst>
              <a:ext uri="{FF2B5EF4-FFF2-40B4-BE49-F238E27FC236}">
                <a16:creationId xmlns:a16="http://schemas.microsoft.com/office/drawing/2014/main" id="{463B7AAD-CB89-1DCA-ACDC-19DE88E5E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882" y="1345137"/>
            <a:ext cx="4364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一、通用数据传送指令</a:t>
            </a:r>
            <a:endParaRPr lang="zh-CN" altLang="en-US" dirty="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A6FDBD69-F71B-9386-2BD8-D7447C796DD0}"/>
              </a:ext>
            </a:extLst>
          </p:cNvPr>
          <p:cNvGrpSpPr>
            <a:grpSpLocks/>
          </p:cNvGrpSpPr>
          <p:nvPr/>
        </p:nvGrpSpPr>
        <p:grpSpPr bwMode="auto">
          <a:xfrm>
            <a:off x="1847528" y="2276872"/>
            <a:ext cx="6416675" cy="3384550"/>
            <a:chOff x="0" y="0"/>
            <a:chExt cx="4042" cy="2132"/>
          </a:xfrm>
        </p:grpSpPr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6FC521BF-9906-E080-F084-88366E95B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3272" cy="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Blip>
                  <a:blip r:embed="rId2"/>
                </a:buBlip>
              </a:pPr>
              <a:r>
                <a:rPr lang="zh-CN" altLang="en-US" sz="28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提供</a:t>
              </a:r>
              <a:r>
                <a:rPr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方便灵活的通用传送操作</a:t>
              </a:r>
            </a:p>
            <a:p>
              <a:pPr eaLnBrk="1" hangingPunct="1">
                <a:buFontTx/>
                <a:buBlip>
                  <a:blip r:embed="rId2"/>
                </a:buBlip>
              </a:pPr>
              <a:endPara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eaLnBrk="1" hangingPunct="1">
                <a:buFontTx/>
                <a:buBlip>
                  <a:blip r:embed="rId2"/>
                </a:buBlip>
              </a:pPr>
              <a:r>
                <a:rPr lang="zh-CN" altLang="en-US" sz="28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有</a:t>
              </a:r>
              <a:r>
                <a:rPr lang="zh-CN" altLang="en-US" sz="28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种指令</a:t>
              </a: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EE374BF2-A8B6-02A7-23C2-4251D7F148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6" y="692"/>
              <a:ext cx="2016" cy="1440"/>
              <a:chOff x="0" y="0"/>
              <a:chExt cx="2016" cy="1440"/>
            </a:xfrm>
          </p:grpSpPr>
          <p:sp>
            <p:nvSpPr>
              <p:cNvPr id="8" name="Oval 6" descr="DI-43">
                <a:extLst>
                  <a:ext uri="{FF2B5EF4-FFF2-40B4-BE49-F238E27FC236}">
                    <a16:creationId xmlns:a16="http://schemas.microsoft.com/office/drawing/2014/main" id="{30D713D8-3BE8-088B-6805-FEE0B2E0B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48"/>
                <a:ext cx="576" cy="57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200" b="1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MOV</a:t>
                </a:r>
              </a:p>
            </p:txBody>
          </p:sp>
          <p:sp>
            <p:nvSpPr>
              <p:cNvPr id="9" name="Oval 7" descr="DI-43">
                <a:extLst>
                  <a:ext uri="{FF2B5EF4-FFF2-40B4-BE49-F238E27FC236}">
                    <a16:creationId xmlns:a16="http://schemas.microsoft.com/office/drawing/2014/main" id="{6F77AA1F-CFAF-B291-994F-6FFA9431A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864"/>
                <a:ext cx="576" cy="576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200" b="1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XCHG</a:t>
                </a:r>
              </a:p>
            </p:txBody>
          </p:sp>
          <p:sp>
            <p:nvSpPr>
              <p:cNvPr id="10" name="Oval 8" descr="DI-43">
                <a:extLst>
                  <a:ext uri="{FF2B5EF4-FFF2-40B4-BE49-F238E27FC236}">
                    <a16:creationId xmlns:a16="http://schemas.microsoft.com/office/drawing/2014/main" id="{D2A5C4FF-4BF9-B91C-E2C6-1258C968EB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576" cy="576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200" b="1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XLAT</a:t>
                </a:r>
              </a:p>
            </p:txBody>
          </p:sp>
          <p:sp>
            <p:nvSpPr>
              <p:cNvPr id="11" name="Oval 9" descr="DI-43">
                <a:extLst>
                  <a:ext uri="{FF2B5EF4-FFF2-40B4-BE49-F238E27FC236}">
                    <a16:creationId xmlns:a16="http://schemas.microsoft.com/office/drawing/2014/main" id="{3ADABCDA-64FE-3079-A52F-9E3FCA9C4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0"/>
                <a:ext cx="576" cy="57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200" b="1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PUSH</a:t>
                </a:r>
              </a:p>
              <a:p>
                <a:pPr algn="ctr" eaLnBrk="1" hangingPunct="1">
                  <a:defRPr/>
                </a:pPr>
                <a:r>
                  <a:rPr lang="en-US" altLang="zh-CN" sz="2200" b="1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POP</a:t>
                </a:r>
              </a:p>
            </p:txBody>
          </p:sp>
        </p:grpSp>
      </p:grpSp>
      <p:sp>
        <p:nvSpPr>
          <p:cNvPr id="12" name="标题 1"/>
          <p:cNvSpPr txBox="1">
            <a:spLocks/>
          </p:cNvSpPr>
          <p:nvPr/>
        </p:nvSpPr>
        <p:spPr>
          <a:xfrm>
            <a:off x="551384" y="260648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 b="1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数据传送类指令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469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>
            <a:extLst>
              <a:ext uri="{FF2B5EF4-FFF2-40B4-BE49-F238E27FC236}">
                <a16:creationId xmlns:a16="http://schemas.microsoft.com/office/drawing/2014/main" id="{9C275938-68BB-5B5A-07FB-1E051A545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304" y="1943174"/>
            <a:ext cx="10729192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MOV        </a:t>
            </a:r>
            <a:r>
              <a:rPr lang="zh-CN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DST, 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SRC       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 </a:t>
            </a:r>
            <a:r>
              <a:rPr lang="zh-CN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DST </a:t>
            </a:r>
            <a:r>
              <a:rPr lang="zh-CN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  </a:t>
            </a:r>
            <a:r>
              <a:rPr lang="zh-CN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SRC</a:t>
            </a:r>
            <a:endParaRPr lang="zh-CN" altLang="zh-CN" sz="2400" b="1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                      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*  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DST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不能是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CS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、立即数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          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                  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*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不影响标志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位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lvl="1">
              <a:spcBef>
                <a:spcPct val="50000"/>
              </a:spcBef>
              <a:buFontTx/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                       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    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*  DST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、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SRC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不能同时为段寄存器                    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                            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</a:t>
            </a:r>
            <a:r>
              <a:rPr lang="zh-CN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例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MOV  DS, ES    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                        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    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*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立即数不能直接送段寄存器   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                               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</a:t>
            </a:r>
            <a:r>
              <a:rPr lang="zh-CN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例：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zh-CN" sz="2400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MOV  DS, 2000H   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</a:p>
        </p:txBody>
      </p:sp>
      <p:grpSp>
        <p:nvGrpSpPr>
          <p:cNvPr id="25" name="Group 2"/>
          <p:cNvGrpSpPr>
            <a:grpSpLocks/>
          </p:cNvGrpSpPr>
          <p:nvPr/>
        </p:nvGrpSpPr>
        <p:grpSpPr bwMode="auto">
          <a:xfrm>
            <a:off x="1143124" y="2780928"/>
            <a:ext cx="5168900" cy="3708400"/>
            <a:chOff x="0" y="0"/>
            <a:chExt cx="3256" cy="2336"/>
          </a:xfrm>
        </p:grpSpPr>
        <p:sp>
          <p:nvSpPr>
            <p:cNvPr id="48" name="Rectangle 3"/>
            <p:cNvSpPr>
              <a:spLocks noChangeArrowheads="1"/>
            </p:cNvSpPr>
            <p:nvPr/>
          </p:nvSpPr>
          <p:spPr bwMode="auto">
            <a:xfrm>
              <a:off x="739" y="0"/>
              <a:ext cx="786" cy="353"/>
            </a:xfrm>
            <a:prstGeom prst="rect">
              <a:avLst/>
            </a:prstGeom>
            <a:noFill/>
            <a:ln w="38100">
              <a:solidFill>
                <a:srgbClr val="33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49" name="Rectangle 4"/>
            <p:cNvSpPr>
              <a:spLocks noChangeArrowheads="1"/>
            </p:cNvSpPr>
            <p:nvPr/>
          </p:nvSpPr>
          <p:spPr bwMode="auto">
            <a:xfrm>
              <a:off x="0" y="589"/>
              <a:ext cx="337" cy="802"/>
            </a:xfrm>
            <a:prstGeom prst="rect">
              <a:avLst/>
            </a:prstGeom>
            <a:noFill/>
            <a:ln w="38100">
              <a:solidFill>
                <a:srgbClr val="33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50" name="Rectangle 5"/>
            <p:cNvSpPr>
              <a:spLocks noChangeArrowheads="1"/>
            </p:cNvSpPr>
            <p:nvPr/>
          </p:nvSpPr>
          <p:spPr bwMode="auto">
            <a:xfrm>
              <a:off x="1796" y="589"/>
              <a:ext cx="1235" cy="802"/>
            </a:xfrm>
            <a:prstGeom prst="rect">
              <a:avLst/>
            </a:prstGeom>
            <a:noFill/>
            <a:ln w="38100">
              <a:solidFill>
                <a:srgbClr val="33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51" name="Rectangle 6"/>
            <p:cNvSpPr>
              <a:spLocks noChangeArrowheads="1"/>
            </p:cNvSpPr>
            <p:nvPr/>
          </p:nvSpPr>
          <p:spPr bwMode="auto">
            <a:xfrm>
              <a:off x="561" y="1723"/>
              <a:ext cx="1235" cy="613"/>
            </a:xfrm>
            <a:prstGeom prst="rect">
              <a:avLst/>
            </a:prstGeom>
            <a:noFill/>
            <a:ln w="38100">
              <a:solidFill>
                <a:srgbClr val="33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52" name="Line 7"/>
            <p:cNvSpPr>
              <a:spLocks noChangeShapeType="1"/>
            </p:cNvSpPr>
            <p:nvPr/>
          </p:nvSpPr>
          <p:spPr bwMode="auto">
            <a:xfrm>
              <a:off x="898" y="365"/>
              <a:ext cx="0" cy="31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8"/>
            <p:cNvSpPr>
              <a:spLocks noChangeShapeType="1"/>
            </p:cNvSpPr>
            <p:nvPr/>
          </p:nvSpPr>
          <p:spPr bwMode="auto">
            <a:xfrm flipH="1">
              <a:off x="337" y="684"/>
              <a:ext cx="56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9"/>
            <p:cNvSpPr>
              <a:spLocks noChangeShapeType="1"/>
            </p:cNvSpPr>
            <p:nvPr/>
          </p:nvSpPr>
          <p:spPr bwMode="auto">
            <a:xfrm>
              <a:off x="337" y="921"/>
              <a:ext cx="1459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37" y="1155"/>
              <a:ext cx="56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1"/>
            <p:cNvSpPr>
              <a:spLocks noChangeShapeType="1"/>
            </p:cNvSpPr>
            <p:nvPr/>
          </p:nvSpPr>
          <p:spPr bwMode="auto">
            <a:xfrm>
              <a:off x="1347" y="365"/>
              <a:ext cx="0" cy="31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12"/>
            <p:cNvSpPr>
              <a:spLocks noChangeShapeType="1"/>
            </p:cNvSpPr>
            <p:nvPr/>
          </p:nvSpPr>
          <p:spPr bwMode="auto">
            <a:xfrm>
              <a:off x="1347" y="684"/>
              <a:ext cx="449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898" y="1156"/>
              <a:ext cx="0" cy="588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14"/>
            <p:cNvSpPr>
              <a:spLocks noChangeShapeType="1"/>
            </p:cNvSpPr>
            <p:nvPr/>
          </p:nvSpPr>
          <p:spPr bwMode="auto">
            <a:xfrm>
              <a:off x="1347" y="1155"/>
              <a:ext cx="449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15"/>
            <p:cNvSpPr>
              <a:spLocks noChangeShapeType="1"/>
            </p:cNvSpPr>
            <p:nvPr/>
          </p:nvSpPr>
          <p:spPr bwMode="auto">
            <a:xfrm>
              <a:off x="3031" y="684"/>
              <a:ext cx="225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 type="stealth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16"/>
            <p:cNvSpPr>
              <a:spLocks noChangeShapeType="1"/>
            </p:cNvSpPr>
            <p:nvPr/>
          </p:nvSpPr>
          <p:spPr bwMode="auto">
            <a:xfrm>
              <a:off x="3031" y="1155"/>
              <a:ext cx="225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 type="stealth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>
              <a:off x="3247" y="684"/>
              <a:ext cx="0" cy="471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8"/>
            <p:cNvSpPr>
              <a:spLocks noChangeShapeType="1"/>
            </p:cNvSpPr>
            <p:nvPr/>
          </p:nvSpPr>
          <p:spPr bwMode="auto">
            <a:xfrm>
              <a:off x="1347" y="1156"/>
              <a:ext cx="0" cy="588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Text Box 19"/>
            <p:cNvSpPr txBox="1">
              <a:spLocks noChangeArrowheads="1"/>
            </p:cNvSpPr>
            <p:nvPr/>
          </p:nvSpPr>
          <p:spPr bwMode="auto">
            <a:xfrm>
              <a:off x="768" y="0"/>
              <a:ext cx="6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CC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立即数</a:t>
              </a:r>
            </a:p>
          </p:txBody>
        </p:sp>
        <p:sp>
          <p:nvSpPr>
            <p:cNvPr id="65" name="Text Box 20"/>
            <p:cNvSpPr txBox="1">
              <a:spLocks noChangeArrowheads="1"/>
            </p:cNvSpPr>
            <p:nvPr/>
          </p:nvSpPr>
          <p:spPr bwMode="auto">
            <a:xfrm>
              <a:off x="576" y="1728"/>
              <a:ext cx="1201" cy="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CC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段寄存器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CC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CS DS ES SS</a:t>
              </a:r>
            </a:p>
          </p:txBody>
        </p:sp>
        <p:sp>
          <p:nvSpPr>
            <p:cNvPr id="66" name="Text Box 21"/>
            <p:cNvSpPr txBox="1">
              <a:spLocks noChangeArrowheads="1"/>
            </p:cNvSpPr>
            <p:nvPr/>
          </p:nvSpPr>
          <p:spPr bwMode="auto">
            <a:xfrm>
              <a:off x="1806" y="624"/>
              <a:ext cx="121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CC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AX BX CX DX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CC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BP SP SI DI</a:t>
              </a:r>
            </a:p>
          </p:txBody>
        </p:sp>
        <p:sp>
          <p:nvSpPr>
            <p:cNvPr id="67" name="Text Box 22"/>
            <p:cNvSpPr txBox="1">
              <a:spLocks noChangeArrowheads="1"/>
            </p:cNvSpPr>
            <p:nvPr/>
          </p:nvSpPr>
          <p:spPr bwMode="auto">
            <a:xfrm>
              <a:off x="0" y="633"/>
              <a:ext cx="271" cy="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CC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存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CC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储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CC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器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850141" y="1244226"/>
            <a:ext cx="27879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、传送指令：   </a:t>
            </a:r>
          </a:p>
        </p:txBody>
      </p:sp>
      <p:sp>
        <p:nvSpPr>
          <p:cNvPr id="68" name="标题 1"/>
          <p:cNvSpPr txBox="1">
            <a:spLocks/>
          </p:cNvSpPr>
          <p:nvPr/>
        </p:nvSpPr>
        <p:spPr>
          <a:xfrm>
            <a:off x="551384" y="260648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 b="1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数据传送类指令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87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3">
            <a:extLst>
              <a:ext uri="{FF2B5EF4-FFF2-40B4-BE49-F238E27FC236}">
                <a16:creationId xmlns:a16="http://schemas.microsoft.com/office/drawing/2014/main" id="{63C0D33D-3855-7EBC-C1C3-04514A964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38306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dirty="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Rectangle 24">
            <a:extLst>
              <a:ext uri="{FF2B5EF4-FFF2-40B4-BE49-F238E27FC236}">
                <a16:creationId xmlns:a16="http://schemas.microsoft.com/office/drawing/2014/main" id="{40C85C64-C286-5D53-9D25-8297B5B93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916832"/>
            <a:ext cx="7632700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两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个操作数的类型不一致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MOV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CX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AL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无法确定是字节量还是字量操作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MOV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1004H], 05H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  <a:buNone/>
            </a:pPr>
            <a:r>
              <a:rPr lang="zh-CN" alt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正确</a:t>
            </a:r>
            <a:r>
              <a:rPr lang="en-US" altLang="zh-CN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MOV SI,   1004H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  <a:buNone/>
            </a:pPr>
            <a:r>
              <a:rPr lang="en-US" altLang="zh-CN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MOV AL,   05H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  <a:buNone/>
            </a:pPr>
            <a:r>
              <a:rPr lang="en-US" altLang="zh-CN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MOV </a:t>
            </a:r>
            <a:r>
              <a:rPr lang="en-US" altLang="zh-CN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[SI],   AL</a:t>
            </a:r>
            <a:endParaRPr lang="zh-CN" altLang="en-US" sz="2400" b="1" dirty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" name="Rectangle 25">
            <a:extLst>
              <a:ext uri="{FF2B5EF4-FFF2-40B4-BE49-F238E27FC236}">
                <a16:creationId xmlns:a16="http://schemas.microsoft.com/office/drawing/2014/main" id="{A514C563-D777-797E-60E3-A1D3668C0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791" y="1268760"/>
            <a:ext cx="7745413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MOV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指令并非任意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传送！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非法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指令的主要现象：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BA5C080-E8DA-DFC1-90E7-CAA22D3E8F3D}"/>
              </a:ext>
            </a:extLst>
          </p:cNvPr>
          <p:cNvSpPr txBox="1">
            <a:spLocks/>
          </p:cNvSpPr>
          <p:nvPr/>
        </p:nvSpPr>
        <p:spPr>
          <a:xfrm>
            <a:off x="623392" y="167502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数据传送类指令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55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>
            <a:extLst>
              <a:ext uri="{FF2B5EF4-FFF2-40B4-BE49-F238E27FC236}">
                <a16:creationId xmlns:a16="http://schemas.microsoft.com/office/drawing/2014/main" id="{B71E2C87-5789-79B6-8D82-C37CA5013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517" y="2636912"/>
            <a:ext cx="10297219" cy="283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9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如：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MOV       [BX+SI], 54H	；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非法指令，</a:t>
            </a:r>
          </a:p>
          <a:p>
            <a:pPr eaLnBrk="1" hangingPunct="1">
              <a:spcBef>
                <a:spcPts val="2400"/>
              </a:spcBef>
              <a:buSzPct val="9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修正：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SzPct val="9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MOV</a:t>
            </a:r>
            <a:r>
              <a:rPr lang="en-US" altLang="zh-CN" sz="2400" dirty="0" smtClean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dirty="0" smtClean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BYTE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PTR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[BX+SI],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54H ； </a:t>
            </a:r>
            <a:r>
              <a:rPr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BYTE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PTR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说明是字节操作</a:t>
            </a:r>
          </a:p>
          <a:p>
            <a:pPr eaLnBrk="1" hangingPunct="1">
              <a:buSzPct val="90000"/>
              <a:buFont typeface="Wingdings" panose="05000000000000000000" pitchFamily="2" charset="2"/>
              <a:buNone/>
            </a:pP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SzPct val="9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en-US" sz="2400" dirty="0" smtClean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MOV </a:t>
            </a:r>
            <a:r>
              <a:rPr lang="en-US" altLang="zh-CN" sz="240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WORD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PTR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[BX+SI],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54H；</a:t>
            </a:r>
            <a:r>
              <a:rPr lang="en-US" altLang="zh-CN" sz="2400" dirty="0" smtClean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WORD</a:t>
            </a:r>
            <a:r>
              <a:rPr lang="en-US" altLang="zh-CN" sz="2400" dirty="0" smtClean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PTR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说明是字操作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509B2AF9-65FA-6A19-7ECA-B30947B56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448" y="1077461"/>
            <a:ext cx="10297144" cy="126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当一个操作数的操作类型无法确定时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，需要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利用汇编语言的操作符显式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指明。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51384" y="260648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 b="1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数据传送类指令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375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839416" y="1628800"/>
            <a:ext cx="9066212" cy="359117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None/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rows1" pitchFamily="34" charset="2"/>
              </a:rPr>
              <a:t>通过对本章的学习，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应该能够达到下列要求：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68000">
              <a:lnSpc>
                <a:spcPct val="130000"/>
              </a:lnSpc>
            </a:pPr>
            <a:endParaRPr lang="zh-CN" altLang="en-US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5400" y="188640"/>
            <a:ext cx="9066212" cy="792162"/>
          </a:xfrm>
        </p:spPr>
        <p:txBody>
          <a:bodyPr/>
          <a:lstStyle/>
          <a:p>
            <a:r>
              <a:rPr lang="zh-CN" altLang="en-US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 习 目 的</a:t>
            </a:r>
            <a:endParaRPr lang="zh-CN" altLang="en-US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9416" y="2636912"/>
            <a:ext cx="6096000" cy="13080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了解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8086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的寻址方式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掌握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8086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的指令系统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275859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3">
            <a:extLst>
              <a:ext uri="{FF2B5EF4-FFF2-40B4-BE49-F238E27FC236}">
                <a16:creationId xmlns:a16="http://schemas.microsoft.com/office/drawing/2014/main" id="{63C0D33D-3855-7EBC-C1C3-04514A964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38306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dirty="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Rectangle 24">
            <a:extLst>
              <a:ext uri="{FF2B5EF4-FFF2-40B4-BE49-F238E27FC236}">
                <a16:creationId xmlns:a16="http://schemas.microsoft.com/office/drawing/2014/main" id="{40C85C64-C286-5D53-9D25-8297B5B93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916832"/>
            <a:ext cx="9721080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两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个操作数都是存储器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  <a:spcAft>
                <a:spcPts val="2400"/>
              </a:spcAft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MOV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[2000H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],    [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3000H]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段寄存器的操作有一些限制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MOV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DS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 2000H      </a:t>
            </a:r>
            <a:r>
              <a:rPr lang="zh-CN" altLang="en-US" sz="2400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</a:t>
            </a:r>
            <a:r>
              <a:rPr lang="zh-CN" altLang="en-US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允许立即数传送给段寄存器 </a:t>
            </a:r>
            <a:endParaRPr lang="en-US" altLang="zh-CN" sz="2400" b="1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MOV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DS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  ES           </a:t>
            </a:r>
            <a:r>
              <a:rPr lang="zh-CN" altLang="en-US" sz="2400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</a:t>
            </a:r>
            <a:r>
              <a:rPr lang="zh-CN" altLang="en-US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允许段寄存器之间的直接数据传送 </a:t>
            </a:r>
            <a:endParaRPr lang="en-US" altLang="zh-CN" sz="2400" b="1" dirty="0" smtClean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MOV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CS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  [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SI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]         </a:t>
            </a:r>
            <a:r>
              <a:rPr lang="zh-CN" altLang="en-US" sz="2400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</a:t>
            </a:r>
            <a:r>
              <a:rPr lang="zh-CN" altLang="en-US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允许直接改变</a:t>
            </a:r>
            <a:r>
              <a:rPr lang="en-US" altLang="zh-CN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</a:t>
            </a:r>
            <a:r>
              <a:rPr lang="zh-CN" altLang="en-US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值 </a:t>
            </a:r>
          </a:p>
        </p:txBody>
      </p:sp>
      <p:sp>
        <p:nvSpPr>
          <p:cNvPr id="8" name="Rectangle 25">
            <a:extLst>
              <a:ext uri="{FF2B5EF4-FFF2-40B4-BE49-F238E27FC236}">
                <a16:creationId xmlns:a16="http://schemas.microsoft.com/office/drawing/2014/main" id="{A514C563-D777-797E-60E3-A1D3668C0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791" y="1268760"/>
            <a:ext cx="7745413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MOV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指令并非任意传送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!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非法指令的主要现象：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defRPr/>
            </a:pP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BA5C080-E8DA-DFC1-90E7-CAA22D3E8F3D}"/>
              </a:ext>
            </a:extLst>
          </p:cNvPr>
          <p:cNvSpPr txBox="1">
            <a:spLocks/>
          </p:cNvSpPr>
          <p:nvPr/>
        </p:nvSpPr>
        <p:spPr>
          <a:xfrm>
            <a:off x="623392" y="167502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数据传送类指令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740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5A47FA-D863-F5AE-BB6F-6974C313C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440" y="1257638"/>
            <a:ext cx="10585176" cy="2939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将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AX、BX、SI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寄存器清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零，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将数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FF11H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送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CX、DX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寄存器。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法1: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MOV          AX，0000H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MOV          BX，0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MOV       </a:t>
            </a:r>
            <a:r>
              <a:rPr lang="en-US" altLang="zh-CN" sz="2400" dirty="0" smtClean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SI</a:t>
            </a:r>
            <a:r>
              <a:rPr lang="en-US" altLang="zh-CN" sz="2400" dirty="0" smtClean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 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MOV          CX，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FF11H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MOV          DX，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FF11H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837A12A5-8A61-94EA-6D8F-1B5B68902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4535" y="2132856"/>
            <a:ext cx="3529013" cy="1079500"/>
          </a:xfrm>
          <a:prstGeom prst="wedgeRoundRectCallout">
            <a:avLst>
              <a:gd name="adj1" fmla="val -97773"/>
              <a:gd name="adj2" fmla="val 65884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送的数第一个为字母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时，要用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隔开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B3638E2-0BDC-7D78-E6E6-44C26A86A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272" y="4401732"/>
            <a:ext cx="8640763" cy="23780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法2: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sz="1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MOV          AX，0</a:t>
            </a:r>
            <a:endParaRPr lang="en-US" altLang="zh-CN" sz="2400" dirty="0">
              <a:solidFill>
                <a:srgbClr val="66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66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MOV          BX，AX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66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</a:t>
            </a:r>
            <a:r>
              <a:rPr lang="en-US" altLang="zh-CN" sz="1800" dirty="0" smtClean="0">
                <a:solidFill>
                  <a:srgbClr val="66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66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MOV          SI</a:t>
            </a:r>
            <a:r>
              <a:rPr lang="en-US" altLang="zh-CN" sz="2400" dirty="0">
                <a:solidFill>
                  <a:srgbClr val="66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 AX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66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MOV          CX，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zh-CN" sz="2400" dirty="0">
                <a:solidFill>
                  <a:srgbClr val="66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FF11H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66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MOV          DX，CX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51384" y="260648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 b="1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数据传送类指令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480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5CD614-67F2-A6F0-90DE-7028558B9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564264"/>
            <a:ext cx="8126413" cy="2382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法1: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MOV          AX，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2000H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		 MOV          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DS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，AX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		 MOV          SI，1000H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		 MOV         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BYTE  PTR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[SI]，50H       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		 MOV         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BYTE  PTR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[SI+6]，51H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00DFC2F-6704-FFAE-FCA5-A1B836BC2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456" y="1094292"/>
            <a:ext cx="95638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将字节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50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H、51H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分别存入存储器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21000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21006H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单元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DFA882A-3DA9-4AE8-2FA7-87433AD6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305" y="3940583"/>
            <a:ext cx="8893175" cy="28622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法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2:  </a:t>
            </a:r>
            <a:r>
              <a:rPr lang="zh-CN" altLang="en-US" sz="2400" dirty="0">
                <a:solidFill>
                  <a:srgbClr val="66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  </a:t>
            </a:r>
            <a:r>
              <a:rPr lang="en-US" altLang="zh-CN" sz="2400" dirty="0">
                <a:solidFill>
                  <a:srgbClr val="66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MOV          AX，2000H	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CN" sz="2400" dirty="0">
                <a:solidFill>
                  <a:srgbClr val="66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              MOV          DS，AX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CN" sz="2400" dirty="0">
                <a:solidFill>
                  <a:srgbClr val="66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  </a:t>
            </a:r>
            <a:r>
              <a:rPr lang="en-US" altLang="zh-CN" sz="2400" dirty="0" smtClean="0">
                <a:solidFill>
                  <a:srgbClr val="66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MOV          </a:t>
            </a:r>
            <a:r>
              <a:rPr lang="en-US" altLang="zh-CN" sz="2400" dirty="0">
                <a:solidFill>
                  <a:srgbClr val="66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BL，50H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CN" sz="2400" dirty="0">
                <a:solidFill>
                  <a:srgbClr val="66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	 	</a:t>
            </a:r>
            <a:r>
              <a:rPr lang="en-US" altLang="zh-CN" sz="2400" dirty="0" smtClean="0">
                <a:solidFill>
                  <a:srgbClr val="66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rgbClr val="66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MOV          BH，51H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CN" sz="2400" dirty="0">
                <a:solidFill>
                  <a:srgbClr val="66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		</a:t>
            </a:r>
            <a:r>
              <a:rPr lang="en-US" altLang="zh-CN" sz="2400" dirty="0" smtClean="0">
                <a:solidFill>
                  <a:srgbClr val="66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rgbClr val="66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MOV          DS: [1000H]，BL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CN" sz="2400" dirty="0">
                <a:solidFill>
                  <a:srgbClr val="66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</a:t>
            </a:r>
            <a:r>
              <a:rPr lang="en-US" altLang="zh-CN" sz="2400" dirty="0" smtClean="0">
                <a:solidFill>
                  <a:srgbClr val="66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en-US" altLang="zh-CN" sz="2400" dirty="0">
                <a:solidFill>
                  <a:srgbClr val="66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MOV          DS: [1006H]，BH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DBA5C080-E8DA-DFC1-90E7-CAA22D3E8F3D}"/>
              </a:ext>
            </a:extLst>
          </p:cNvPr>
          <p:cNvSpPr txBox="1">
            <a:spLocks/>
          </p:cNvSpPr>
          <p:nvPr/>
        </p:nvSpPr>
        <p:spPr>
          <a:xfrm>
            <a:off x="623392" y="167502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数据传送类指令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746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6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C84649-4680-3E02-4AAE-F7F8D8195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0" y="2204864"/>
            <a:ext cx="8137525" cy="311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MOV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SI，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OFFSET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BUF1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MOV          DI，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OFFSET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BUF2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MOV          AL，[SI]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MOV          AH，[DI]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MOV          [SI]，AH</a:t>
            </a:r>
          </a:p>
          <a:p>
            <a:pPr eaLnBrk="1" hangingPunct="1">
              <a:lnSpc>
                <a:spcPct val="125000"/>
              </a:lnSpc>
              <a:spcBef>
                <a:spcPct val="25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MOV          [DI]，AL        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29F46BA8-B2C2-EC14-F600-B40491139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40" y="4869160"/>
            <a:ext cx="2743200" cy="1066800"/>
          </a:xfrm>
          <a:prstGeom prst="wedgeRoundRectCallout">
            <a:avLst>
              <a:gd name="adj1" fmla="val -76273"/>
              <a:gd name="adj2" fmla="val -22708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6633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说明</a:t>
            </a:r>
            <a:r>
              <a:rPr lang="en-US" altLang="zh-CN" sz="2400" dirty="0">
                <a:solidFill>
                  <a:srgbClr val="6633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BUF1</a:t>
            </a:r>
            <a:r>
              <a:rPr lang="zh-CN" altLang="en-US" sz="2400" dirty="0">
                <a:solidFill>
                  <a:srgbClr val="6633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srgbClr val="6633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BUF2</a:t>
            </a:r>
            <a:r>
              <a:rPr lang="zh-CN" altLang="en-US" sz="2400" dirty="0">
                <a:solidFill>
                  <a:srgbClr val="6633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为</a:t>
            </a:r>
            <a:r>
              <a:rPr lang="zh-CN" altLang="en-US" sz="2400" dirty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地址的偏移量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433EE10-B55D-CB61-B74A-E054CC2E1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852" y="1349485"/>
            <a:ext cx="711925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例：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交换</a:t>
            </a:r>
            <a:r>
              <a:rPr lang="en-US" altLang="zh-CN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BUF1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BUF2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两单元的内容。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827F9DB-3220-02B6-B939-C87055219A5E}"/>
              </a:ext>
            </a:extLst>
          </p:cNvPr>
          <p:cNvSpPr txBox="1">
            <a:spLocks/>
          </p:cNvSpPr>
          <p:nvPr/>
        </p:nvSpPr>
        <p:spPr>
          <a:xfrm>
            <a:off x="623392" y="167502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数据传送类指令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0846133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9D7F8D27-CADF-C95B-891E-91D4894E3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4390" y="2276948"/>
            <a:ext cx="9868233" cy="392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Blip>
                <a:blip r:embed="rId2"/>
              </a:buBlip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堆栈是一个“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先进后出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”的主存区域，位于堆栈段中；    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spcAft>
                <a:spcPts val="1800"/>
              </a:spcAft>
              <a:buFontTx/>
              <a:buNone/>
            </a:pP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SS——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段地址</a:t>
            </a:r>
          </a:p>
          <a:p>
            <a:pPr eaLnBrk="1" hangingPunct="1">
              <a:lnSpc>
                <a:spcPct val="120000"/>
              </a:lnSpc>
              <a:buFontTx/>
              <a:buBlip>
                <a:blip r:embed="rId2"/>
              </a:buBlip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堆栈指针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永远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栈顶</a:t>
            </a:r>
          </a:p>
          <a:p>
            <a:pPr eaLnBrk="1" hangingPunct="1">
              <a:lnSpc>
                <a:spcPct val="120000"/>
              </a:lnSpc>
              <a:buNone/>
            </a:pP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Blip>
                <a:blip r:embed="rId2"/>
              </a:buBlip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堆栈只有两种基本操作： 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进栈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PUSH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                 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出栈 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POP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5B47EAD-A088-6A83-EAB9-75E9F885F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389306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2、栈传送指令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628B349-0536-B825-97A9-933B36F367FA}"/>
              </a:ext>
            </a:extLst>
          </p:cNvPr>
          <p:cNvSpPr txBox="1">
            <a:spLocks/>
          </p:cNvSpPr>
          <p:nvPr/>
        </p:nvSpPr>
        <p:spPr>
          <a:xfrm>
            <a:off x="623392" y="167502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数据传送类指令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882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CD24B54-E32F-1439-033F-55AA5C750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44824"/>
            <a:ext cx="9144000" cy="338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81000" indent="79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进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栈指令：    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PUSH    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SRC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PUSH    AX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； (SP-1)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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AH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                               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( SP-2)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 AL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, SP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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SP -2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sym typeface="Webdings" panose="05030102010509060703" pitchFamily="18" charset="2"/>
            </a:endParaRPr>
          </a:p>
          <a:p>
            <a:pPr lvl="2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出栈指令：     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POP      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DST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  <a:p>
            <a:pPr lvl="2">
              <a:spcBef>
                <a:spcPct val="5000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  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POP     BX </a:t>
            </a:r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；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BL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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(SP) ，BH 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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 (SP+1)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                                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SP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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SP + 2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A190F2D-006A-2110-04ED-77B5D1EC9BEB}"/>
              </a:ext>
            </a:extLst>
          </p:cNvPr>
          <p:cNvSpPr txBox="1">
            <a:spLocks/>
          </p:cNvSpPr>
          <p:nvPr/>
        </p:nvSpPr>
        <p:spPr>
          <a:xfrm>
            <a:off x="623392" y="167502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数据传送类指令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688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1D3DECA-EBE0-3695-2C1E-351D7304CC92}"/>
              </a:ext>
            </a:extLst>
          </p:cNvPr>
          <p:cNvGrpSpPr>
            <a:grpSpLocks/>
          </p:cNvGrpSpPr>
          <p:nvPr/>
        </p:nvGrpSpPr>
        <p:grpSpPr bwMode="auto">
          <a:xfrm>
            <a:off x="1616309" y="1257172"/>
            <a:ext cx="8686800" cy="5632450"/>
            <a:chOff x="0" y="0"/>
            <a:chExt cx="5232" cy="3548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F8AFA3F0-F256-C800-4CA0-5666F966E6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232" cy="3548"/>
              <a:chOff x="0" y="0"/>
              <a:chExt cx="5232" cy="3548"/>
            </a:xfrm>
          </p:grpSpPr>
          <p:sp>
            <p:nvSpPr>
              <p:cNvPr id="9" name="Text Box 4">
                <a:extLst>
                  <a:ext uri="{FF2B5EF4-FFF2-40B4-BE49-F238E27FC236}">
                    <a16:creationId xmlns:a16="http://schemas.microsoft.com/office/drawing/2014/main" id="{C048A9ED-ECE5-F84F-7CEF-6CAAAF8533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" y="0"/>
                <a:ext cx="4704" cy="3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例：   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假设 </a:t>
                </a:r>
                <a:r>
                  <a:rPr lang="zh-CN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AX = 2107 H , 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执行  </a:t>
                </a:r>
                <a:r>
                  <a:rPr lang="zh-CN" altLang="zh-CN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PUSH  AX</a:t>
                </a: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endParaRPr lang="zh-CN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2" algn="just">
                  <a:spcBef>
                    <a:spcPct val="0"/>
                  </a:spcBef>
                  <a:buFontTx/>
                  <a:buNone/>
                </a:pPr>
                <a:endParaRPr lang="zh-CN" altLang="zh-CN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2" algn="just">
                  <a:spcBef>
                    <a:spcPct val="0"/>
                  </a:spcBef>
                  <a:buFontTx/>
                  <a:buNone/>
                </a:pPr>
                <a:endParaRPr lang="zh-CN" altLang="zh-CN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2" algn="just">
                  <a:spcBef>
                    <a:spcPct val="0"/>
                  </a:spcBef>
                  <a:buFontTx/>
                  <a:buNone/>
                </a:pPr>
                <a:endParaRPr lang="zh-CN" altLang="zh-CN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2" algn="just">
                  <a:spcBef>
                    <a:spcPct val="0"/>
                  </a:spcBef>
                  <a:buFontTx/>
                  <a:buNone/>
                </a:pPr>
                <a:endParaRPr lang="zh-CN" altLang="zh-CN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2" algn="just">
                  <a:spcBef>
                    <a:spcPct val="0"/>
                  </a:spcBef>
                  <a:buFontTx/>
                  <a:buNone/>
                </a:pPr>
                <a:endParaRPr lang="zh-CN" altLang="zh-CN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2" algn="just">
                  <a:spcBef>
                    <a:spcPct val="0"/>
                  </a:spcBef>
                  <a:buFontTx/>
                  <a:buNone/>
                </a:pPr>
                <a:endParaRPr lang="zh-CN" altLang="zh-CN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2" algn="just">
                  <a:spcBef>
                    <a:spcPct val="0"/>
                  </a:spcBef>
                  <a:buFontTx/>
                  <a:buNone/>
                </a:pPr>
                <a:endParaRPr lang="zh-CN" altLang="zh-CN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2" algn="just">
                  <a:spcBef>
                    <a:spcPct val="0"/>
                  </a:spcBef>
                  <a:buFontTx/>
                  <a:buNone/>
                </a:pPr>
                <a:endParaRPr lang="zh-CN" altLang="zh-CN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2" algn="just">
                  <a:spcBef>
                    <a:spcPct val="0"/>
                  </a:spcBef>
                  <a:buFontTx/>
                  <a:buNone/>
                </a:pPr>
                <a:endParaRPr lang="zh-CN" altLang="zh-CN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2" algn="just">
                  <a:spcBef>
                    <a:spcPct val="0"/>
                  </a:spcBef>
                  <a:buFontTx/>
                  <a:buNone/>
                </a:pPr>
                <a:endParaRPr lang="zh-CN" altLang="zh-CN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endParaRPr lang="zh-CN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endParaRPr lang="zh-CN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endParaRPr lang="zh-CN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" name="Rectangle 5">
                <a:extLst>
                  <a:ext uri="{FF2B5EF4-FFF2-40B4-BE49-F238E27FC236}">
                    <a16:creationId xmlns:a16="http://schemas.microsoft.com/office/drawing/2014/main" id="{3B3ADD95-C219-43EA-FCF4-E94908E0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587"/>
                <a:ext cx="111" cy="3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1" name="Line 6">
                <a:extLst>
                  <a:ext uri="{FF2B5EF4-FFF2-40B4-BE49-F238E27FC236}">
                    <a16:creationId xmlns:a16="http://schemas.microsoft.com/office/drawing/2014/main" id="{E40D1094-8BEB-DDC9-294D-95FEAFA87F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24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2" name="Line 7">
                <a:extLst>
                  <a:ext uri="{FF2B5EF4-FFF2-40B4-BE49-F238E27FC236}">
                    <a16:creationId xmlns:a16="http://schemas.microsoft.com/office/drawing/2014/main" id="{B35F8EB3-106D-87BC-87C2-7C968FE3E1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48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3" name="Line 8">
                <a:extLst>
                  <a:ext uri="{FF2B5EF4-FFF2-40B4-BE49-F238E27FC236}">
                    <a16:creationId xmlns:a16="http://schemas.microsoft.com/office/drawing/2014/main" id="{15AD1664-FCF1-A63F-BE9C-ED033D441A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72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4" name="Line 9">
                <a:extLst>
                  <a:ext uri="{FF2B5EF4-FFF2-40B4-BE49-F238E27FC236}">
                    <a16:creationId xmlns:a16="http://schemas.microsoft.com/office/drawing/2014/main" id="{1AD6761F-EAA1-A785-86A3-292A10B04A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96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5" name="Line 10">
                <a:extLst>
                  <a:ext uri="{FF2B5EF4-FFF2-40B4-BE49-F238E27FC236}">
                    <a16:creationId xmlns:a16="http://schemas.microsoft.com/office/drawing/2014/main" id="{CE93543E-450C-C902-3D62-D5EC8497DF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220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6" name="Text Box 11">
                <a:extLst>
                  <a:ext uri="{FF2B5EF4-FFF2-40B4-BE49-F238E27FC236}">
                    <a16:creationId xmlns:a16="http://schemas.microsoft.com/office/drawing/2014/main" id="{2CB4F1D6-3EFD-2F38-7ABD-117A43B4B1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728"/>
                <a:ext cx="86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    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SP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</a:t>
                </a:r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7" name="Text Box 12">
                <a:extLst>
                  <a:ext uri="{FF2B5EF4-FFF2-40B4-BE49-F238E27FC236}">
                    <a16:creationId xmlns:a16="http://schemas.microsoft.com/office/drawing/2014/main" id="{87E98B00-B190-342F-2EC5-A0E9CD9385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864"/>
                <a:ext cx="11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低地址</a:t>
                </a:r>
                <a:endPara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8" name="Text Box 13">
                <a:extLst>
                  <a:ext uri="{FF2B5EF4-FFF2-40B4-BE49-F238E27FC236}">
                    <a16:creationId xmlns:a16="http://schemas.microsoft.com/office/drawing/2014/main" id="{1F292710-FD8B-A5A5-3978-3FC9357E26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2400"/>
                <a:ext cx="11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高地址</a:t>
                </a:r>
                <a:endPara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9" name="Rectangle 14">
                <a:extLst>
                  <a:ext uri="{FF2B5EF4-FFF2-40B4-BE49-F238E27FC236}">
                    <a16:creationId xmlns:a16="http://schemas.microsoft.com/office/drawing/2014/main" id="{475498C5-E9D0-0ED7-ECD9-8818CF4F7F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587"/>
                <a:ext cx="111" cy="3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0" name="Line 15">
                <a:extLst>
                  <a:ext uri="{FF2B5EF4-FFF2-40B4-BE49-F238E27FC236}">
                    <a16:creationId xmlns:a16="http://schemas.microsoft.com/office/drawing/2014/main" id="{A6F7263E-4596-4AE3-779D-86CA5B4606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124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Line 16">
                <a:extLst>
                  <a:ext uri="{FF2B5EF4-FFF2-40B4-BE49-F238E27FC236}">
                    <a16:creationId xmlns:a16="http://schemas.microsoft.com/office/drawing/2014/main" id="{350C7E7E-2FC4-8900-CD67-AC0529235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148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2" name="Line 17">
                <a:extLst>
                  <a:ext uri="{FF2B5EF4-FFF2-40B4-BE49-F238E27FC236}">
                    <a16:creationId xmlns:a16="http://schemas.microsoft.com/office/drawing/2014/main" id="{AC2F67EC-4AE7-2F16-5C6A-CF5634E43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172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3" name="Line 18">
                <a:extLst>
                  <a:ext uri="{FF2B5EF4-FFF2-40B4-BE49-F238E27FC236}">
                    <a16:creationId xmlns:a16="http://schemas.microsoft.com/office/drawing/2014/main" id="{0B2EC640-E9AE-9F99-8EB3-6D41D006F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196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4" name="Line 19">
                <a:extLst>
                  <a:ext uri="{FF2B5EF4-FFF2-40B4-BE49-F238E27FC236}">
                    <a16:creationId xmlns:a16="http://schemas.microsoft.com/office/drawing/2014/main" id="{CC669423-9B4B-12C2-75FB-F75AEC6686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20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5" name="Text Box 20">
                <a:extLst>
                  <a:ext uri="{FF2B5EF4-FFF2-40B4-BE49-F238E27FC236}">
                    <a16:creationId xmlns:a16="http://schemas.microsoft.com/office/drawing/2014/main" id="{A156B5F8-6CAD-E613-10D9-DFE7A0A293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1248"/>
                <a:ext cx="86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SP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</a:t>
                </a:r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6" name="Text Box 21">
                <a:extLst>
                  <a:ext uri="{FF2B5EF4-FFF2-40B4-BE49-F238E27FC236}">
                    <a16:creationId xmlns:a16="http://schemas.microsoft.com/office/drawing/2014/main" id="{040AD6D7-04EE-ED37-49F1-5034900F6A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" y="1248"/>
                <a:ext cx="768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07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H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21H</a:t>
                </a:r>
              </a:p>
            </p:txBody>
          </p:sp>
          <p:sp>
            <p:nvSpPr>
              <p:cNvPr id="27" name="Text Box 22">
                <a:extLst>
                  <a:ext uri="{FF2B5EF4-FFF2-40B4-BE49-F238E27FC236}">
                    <a16:creationId xmlns:a16="http://schemas.microsoft.com/office/drawing/2014/main" id="{217D8346-7C20-8727-B77D-10663BDCA5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912"/>
                <a:ext cx="11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低地址</a:t>
                </a:r>
                <a:endPara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8" name="Text Box 23">
                <a:extLst>
                  <a:ext uri="{FF2B5EF4-FFF2-40B4-BE49-F238E27FC236}">
                    <a16:creationId xmlns:a16="http://schemas.microsoft.com/office/drawing/2014/main" id="{670C3056-9D96-A412-4E96-73BD19FF8B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2400"/>
                <a:ext cx="11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高地址</a:t>
                </a:r>
                <a:endPara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9" name="Line 24">
                <a:extLst>
                  <a:ext uri="{FF2B5EF4-FFF2-40B4-BE49-F238E27FC236}">
                    <a16:creationId xmlns:a16="http://schemas.microsoft.com/office/drawing/2014/main" id="{3FA33151-5DA6-B357-4AC2-B22ED39D3C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8" y="1536"/>
                <a:ext cx="0" cy="528"/>
              </a:xfrm>
              <a:prstGeom prst="line">
                <a:avLst/>
              </a:prstGeom>
              <a:noFill/>
              <a:ln w="44450">
                <a:solidFill>
                  <a:srgbClr val="C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0" name="Text Box 25">
                <a:extLst>
                  <a:ext uri="{FF2B5EF4-FFF2-40B4-BE49-F238E27FC236}">
                    <a16:creationId xmlns:a16="http://schemas.microsoft.com/office/drawing/2014/main" id="{75039C37-03EF-6511-A403-B25868E8EE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1728"/>
                <a:ext cx="11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进栈方向</a:t>
                </a:r>
                <a:endParaRPr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1" name="Line 26">
                <a:extLst>
                  <a:ext uri="{FF2B5EF4-FFF2-40B4-BE49-F238E27FC236}">
                    <a16:creationId xmlns:a16="http://schemas.microsoft.com/office/drawing/2014/main" id="{CCF181F6-97D1-39E9-882C-253EE2812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208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2" name="Line 27">
                <a:extLst>
                  <a:ext uri="{FF2B5EF4-FFF2-40B4-BE49-F238E27FC236}">
                    <a16:creationId xmlns:a16="http://schemas.microsoft.com/office/drawing/2014/main" id="{56485338-5F9D-C159-991E-CC99105896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1728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3" name="Line 28">
                <a:extLst>
                  <a:ext uri="{FF2B5EF4-FFF2-40B4-BE49-F238E27FC236}">
                    <a16:creationId xmlns:a16="http://schemas.microsoft.com/office/drawing/2014/main" id="{1CBDAC88-2575-3A94-B694-400D68A37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1248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4" name="Text Box 29">
                <a:extLst>
                  <a:ext uri="{FF2B5EF4-FFF2-40B4-BE49-F238E27FC236}">
                    <a16:creationId xmlns:a16="http://schemas.microsoft.com/office/drawing/2014/main" id="{DBFDA6CE-CB15-5DC0-6418-64AF5BB221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" y="1728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* *</a:t>
                </a:r>
              </a:p>
            </p:txBody>
          </p:sp>
          <p:sp>
            <p:nvSpPr>
              <p:cNvPr id="35" name="Text Box 30">
                <a:extLst>
                  <a:ext uri="{FF2B5EF4-FFF2-40B4-BE49-F238E27FC236}">
                    <a16:creationId xmlns:a16="http://schemas.microsoft.com/office/drawing/2014/main" id="{8F845A68-63C1-3BFD-5878-A389F38666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" y="1968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* *</a:t>
                </a:r>
              </a:p>
            </p:txBody>
          </p:sp>
          <p:sp>
            <p:nvSpPr>
              <p:cNvPr id="36" name="Text Box 31">
                <a:extLst>
                  <a:ext uri="{FF2B5EF4-FFF2-40B4-BE49-F238E27FC236}">
                    <a16:creationId xmlns:a16="http://schemas.microsoft.com/office/drawing/2014/main" id="{82EA3556-CF25-4550-9150-D2D6438B7A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" y="1728"/>
                <a:ext cx="38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* *</a:t>
                </a:r>
              </a:p>
            </p:txBody>
          </p:sp>
          <p:sp>
            <p:nvSpPr>
              <p:cNvPr id="37" name="Text Box 32">
                <a:extLst>
                  <a:ext uri="{FF2B5EF4-FFF2-40B4-BE49-F238E27FC236}">
                    <a16:creationId xmlns:a16="http://schemas.microsoft.com/office/drawing/2014/main" id="{6D63E8F2-EC78-916C-229C-B524A495F0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" y="1968"/>
                <a:ext cx="38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* *</a:t>
                </a:r>
              </a:p>
            </p:txBody>
          </p:sp>
          <p:sp>
            <p:nvSpPr>
              <p:cNvPr id="38" name="Text Box 33">
                <a:extLst>
                  <a:ext uri="{FF2B5EF4-FFF2-40B4-BE49-F238E27FC236}">
                    <a16:creationId xmlns:a16="http://schemas.microsoft.com/office/drawing/2014/main" id="{4CC89C0F-0120-0ECA-32F3-1CA733FD29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" y="2966"/>
                <a:ext cx="131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zh-CN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PUSH  AX 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执行前</a:t>
                </a:r>
                <a:endPara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9" name="Text Box 34">
                <a:extLst>
                  <a:ext uri="{FF2B5EF4-FFF2-40B4-BE49-F238E27FC236}">
                    <a16:creationId xmlns:a16="http://schemas.microsoft.com/office/drawing/2014/main" id="{57B2C11A-523E-6157-B2C2-C5E9741E3C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976"/>
                <a:ext cx="13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zh-CN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PUSH  AX 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执行后</a:t>
                </a:r>
                <a:endPara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8" name="Text Box 35">
              <a:extLst>
                <a:ext uri="{FF2B5EF4-FFF2-40B4-BE49-F238E27FC236}">
                  <a16:creationId xmlns:a16="http://schemas.microsoft.com/office/drawing/2014/main" id="{77130AA8-4D29-F3A0-35EB-32636E755A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4" y="465"/>
              <a:ext cx="1651" cy="25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rgbClr val="FF0000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注意：高对高，低对低</a:t>
              </a:r>
            </a:p>
          </p:txBody>
        </p:sp>
      </p:grpSp>
      <p:sp>
        <p:nvSpPr>
          <p:cNvPr id="5" name="标题 1">
            <a:extLst>
              <a:ext uri="{FF2B5EF4-FFF2-40B4-BE49-F238E27FC236}">
                <a16:creationId xmlns:a16="http://schemas.microsoft.com/office/drawing/2014/main" id="{97CACF27-EED0-67DE-C183-DB30F965505F}"/>
              </a:ext>
            </a:extLst>
          </p:cNvPr>
          <p:cNvSpPr txBox="1">
            <a:spLocks/>
          </p:cNvSpPr>
          <p:nvPr/>
        </p:nvSpPr>
        <p:spPr>
          <a:xfrm>
            <a:off x="623392" y="167502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数据传送类指令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874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>
            <a:extLst>
              <a:ext uri="{FF2B5EF4-FFF2-40B4-BE49-F238E27FC236}">
                <a16:creationId xmlns:a16="http://schemas.microsoft.com/office/drawing/2014/main" id="{377EBB78-7651-A6C3-C358-E7BD92EB3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5520" y="1935996"/>
            <a:ext cx="9289032" cy="464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-457200" eaLnBrk="1" hangingPunct="1">
              <a:lnSpc>
                <a:spcPct val="130000"/>
              </a:lnSpc>
              <a:buSzPct val="90000"/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堆栈操作必须以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为单位。           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PUSH    AL 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endParaRPr lang="zh-CN" altLang="zh-CN" sz="24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-457200" eaLnBrk="1" hangingPunct="1">
              <a:lnSpc>
                <a:spcPct val="130000"/>
              </a:lnSpc>
              <a:buSzPct val="90000"/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字量数据从栈顶压入和弹出时，都是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低地址字节送低字节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高地址字节送高字节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。（</a:t>
            </a:r>
            <a:r>
              <a:rPr lang="zh-CN" altLang="en-US" sz="28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高对高，低对低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indent="-457200" eaLnBrk="1" hangingPunct="1">
              <a:lnSpc>
                <a:spcPct val="130000"/>
              </a:lnSpc>
              <a:buSzPct val="90000"/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堆栈操作遵循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先进后出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原则。</a:t>
            </a:r>
          </a:p>
          <a:p>
            <a:pPr indent="-457200" eaLnBrk="1" hangingPunct="1">
              <a:lnSpc>
                <a:spcPct val="130000"/>
              </a:lnSpc>
              <a:buSzPct val="90000"/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不能用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立即寻址方式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。          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zh-CN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PUSH     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2600H  </a:t>
            </a:r>
            <a:r>
              <a:rPr lang="zh-CN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sz="18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indent="-457200" eaLnBrk="1" hangingPunct="1">
              <a:lnSpc>
                <a:spcPct val="130000"/>
              </a:lnSpc>
              <a:buSzPct val="90000"/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不影响标志位。</a:t>
            </a:r>
          </a:p>
          <a:p>
            <a:pPr indent="-457200" eaLnBrk="1" hangingPunct="1">
              <a:lnSpc>
                <a:spcPct val="130000"/>
              </a:lnSpc>
              <a:buSzPct val="90000"/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出栈指令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DST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不能是</a:t>
            </a:r>
            <a:r>
              <a:rPr lang="zh-CN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CS</a:t>
            </a: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         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POP   CS </a:t>
            </a:r>
            <a:r>
              <a:rPr lang="zh-CN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</a:p>
          <a:p>
            <a:pPr eaLnBrk="1" hangingPunct="1">
              <a:lnSpc>
                <a:spcPct val="130000"/>
              </a:lnSpc>
              <a:buSzPct val="90000"/>
              <a:buFont typeface="Wingdings" panose="05000000000000000000" pitchFamily="2" charset="2"/>
              <a:buChar char="Ø"/>
            </a:pPr>
            <a:endParaRPr lang="zh-CN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6814059F-7126-C2D0-B00D-B8CEFE78F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456" y="1412776"/>
            <a:ext cx="2819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堆栈操作的特点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71454F2-CB2C-C803-C179-D305A5D92B91}"/>
              </a:ext>
            </a:extLst>
          </p:cNvPr>
          <p:cNvSpPr txBox="1">
            <a:spLocks/>
          </p:cNvSpPr>
          <p:nvPr/>
        </p:nvSpPr>
        <p:spPr>
          <a:xfrm>
            <a:off x="623392" y="167502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数据传送类指令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563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9FFECF36-B924-F25A-6217-982DA17B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9496" y="1700808"/>
            <a:ext cx="9073007" cy="277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-457200" eaLnBrk="1" hangingPunct="1">
              <a:lnSpc>
                <a:spcPct val="130000"/>
              </a:lnSpc>
              <a:buSzPct val="90000"/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堆栈段是程序中不可缺少的一个内存区，常用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来：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684000" lvl="1" indent="-457200" eaLnBrk="1" hangingPunct="1">
              <a:lnSpc>
                <a:spcPct val="13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临时存放数据</a:t>
            </a:r>
          </a:p>
          <a:p>
            <a:pPr marL="684000" lvl="1" indent="-457200" eaLnBrk="1" hangingPunct="1">
              <a:lnSpc>
                <a:spcPct val="13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传递参数</a:t>
            </a:r>
          </a:p>
          <a:p>
            <a:pPr marL="648000" lvl="1" indent="-457200" eaLnBrk="1" hangingPunct="1">
              <a:lnSpc>
                <a:spcPct val="13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保存和恢复寄存器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9739815-4334-8F76-F3F9-83E66CAD4BD7}"/>
              </a:ext>
            </a:extLst>
          </p:cNvPr>
          <p:cNvSpPr txBox="1">
            <a:spLocks/>
          </p:cNvSpPr>
          <p:nvPr/>
        </p:nvSpPr>
        <p:spPr>
          <a:xfrm>
            <a:off x="623392" y="167502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数据传送类指令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421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ABDB2B2-9BF3-9FDD-486D-C27C7561D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2060849"/>
            <a:ext cx="8153400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PUSH  AX        ；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保护现场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 eaLnBrk="1" hangingPunct="1">
              <a:buClr>
                <a:schemeClr val="tx1"/>
              </a:buClr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PUSH  BX</a:t>
            </a:r>
          </a:p>
          <a:p>
            <a:pPr lvl="2" eaLnBrk="1" hangingPunct="1">
              <a:buClr>
                <a:schemeClr val="tx1"/>
              </a:buClr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…         </a:t>
            </a:r>
            <a:r>
              <a:rPr lang="en-US" altLang="zh-CN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r>
              <a:rPr lang="zh-CN" altLang="en-US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此期间用到</a:t>
            </a:r>
            <a:r>
              <a:rPr lang="en-US" altLang="zh-CN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AX</a:t>
            </a:r>
            <a:r>
              <a:rPr lang="zh-CN" altLang="en-US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BX</a:t>
            </a:r>
            <a:r>
              <a:rPr lang="zh-CN" altLang="en-US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寄存器</a:t>
            </a:r>
          </a:p>
          <a:p>
            <a:pPr lvl="2" eaLnBrk="1" hangingPunct="1">
              <a:buClr>
                <a:schemeClr val="tx1"/>
              </a:buClr>
              <a:buFontTx/>
              <a:buNone/>
            </a:pP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…</a:t>
            </a:r>
          </a:p>
          <a:p>
            <a:pPr lvl="2" eaLnBrk="1" hangingPunct="1">
              <a:buClr>
                <a:schemeClr val="tx1"/>
              </a:buClr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POP  BX           ；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恢复现场</a:t>
            </a:r>
          </a:p>
          <a:p>
            <a:pPr lvl="2" eaLnBrk="1" hangingPunct="1">
              <a:buClr>
                <a:schemeClr val="tx1"/>
              </a:buClr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POP  AX</a:t>
            </a:r>
          </a:p>
          <a:p>
            <a:pPr lvl="2" eaLnBrk="1" hangingPunct="1">
              <a:buClr>
                <a:schemeClr val="tx1"/>
              </a:buClr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RET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DA36093-57DA-770C-32BA-B1F22D81426D}"/>
              </a:ext>
            </a:extLst>
          </p:cNvPr>
          <p:cNvSpPr txBox="1">
            <a:spLocks/>
          </p:cNvSpPr>
          <p:nvPr/>
        </p:nvSpPr>
        <p:spPr>
          <a:xfrm>
            <a:off x="623392" y="167502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数据传送类指令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832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5440" y="1926232"/>
            <a:ext cx="9066212" cy="4934173"/>
          </a:xfrm>
        </p:spPr>
        <p:txBody>
          <a:bodyPr/>
          <a:lstStyle/>
          <a:p>
            <a:pPr marL="540000" indent="-360000">
              <a:lnSpc>
                <a:spcPct val="10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altLang="zh-CN" kern="120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+mn-ea"/>
                <a:sym typeface="+mn-ea"/>
              </a:rPr>
              <a:t>8086</a:t>
            </a:r>
            <a:r>
              <a:rPr kumimoji="1" lang="zh-CN" altLang="en-US" kern="120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+mn-ea"/>
                <a:sym typeface="+mn-ea"/>
              </a:rPr>
              <a:t>寻址方式</a:t>
            </a:r>
            <a:endParaRPr kumimoji="1" lang="zh-CN" altLang="en-US" kern="1200" dirty="0">
              <a:effectLst>
                <a:outerShdw blurRad="38100" dist="38100" dir="2700000" algn="tl">
                  <a:srgbClr val="C0C0C0"/>
                </a:outerShdw>
              </a:effectLst>
              <a:ea typeface="+mn-ea"/>
            </a:endParaRPr>
          </a:p>
          <a:p>
            <a:pPr marL="540000" indent="-360000">
              <a:lnSpc>
                <a:spcPct val="10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sym typeface="+mn-ea"/>
              </a:rPr>
              <a:t>数据传送类指令</a:t>
            </a:r>
            <a:endParaRPr kumimoji="1"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  <a:ea typeface="+mn-ea"/>
              <a:sym typeface="+mn-ea"/>
            </a:endParaRPr>
          </a:p>
          <a:p>
            <a:pPr marL="540000" indent="-360000">
              <a:lnSpc>
                <a:spcPct val="10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sym typeface="+mn-ea"/>
              </a:rPr>
              <a:t>算术运算指令</a:t>
            </a:r>
            <a:endParaRPr kumimoji="1"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  <a:ea typeface="+mn-ea"/>
              <a:sym typeface="+mn-ea"/>
            </a:endParaRPr>
          </a:p>
          <a:p>
            <a:pPr marL="540000" indent="-360000">
              <a:lnSpc>
                <a:spcPct val="10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zh-CN" altLang="en-US" kern="12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sym typeface="+mn-ea"/>
              </a:rPr>
              <a:t>逻辑运算类指令</a:t>
            </a:r>
            <a:endParaRPr kumimoji="1" lang="en-US" altLang="zh-CN" kern="1200" dirty="0" smtClean="0">
              <a:effectLst>
                <a:outerShdw blurRad="38100" dist="38100" dir="2700000" algn="tl">
                  <a:srgbClr val="C0C0C0"/>
                </a:outerShdw>
              </a:effectLst>
              <a:ea typeface="+mn-ea"/>
              <a:sym typeface="+mn-ea"/>
            </a:endParaRPr>
          </a:p>
          <a:p>
            <a:pPr marL="540000" indent="-360000">
              <a:lnSpc>
                <a:spcPct val="10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zh-CN" altLang="en-US" kern="12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sym typeface="+mn-ea"/>
              </a:rPr>
              <a:t>控制转移指令</a:t>
            </a:r>
            <a:endParaRPr kumimoji="1" lang="en-US" altLang="zh-CN" kern="1200" dirty="0" smtClean="0">
              <a:effectLst>
                <a:outerShdw blurRad="38100" dist="38100" dir="2700000" algn="tl">
                  <a:srgbClr val="C0C0C0"/>
                </a:outerShdw>
              </a:effectLst>
              <a:ea typeface="+mn-ea"/>
              <a:sym typeface="+mn-ea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zh-CN" sz="4000" dirty="0" err="1" smtClean="0">
                <a:solidFill>
                  <a:srgbClr val="0000FF"/>
                </a:solidFill>
                <a:cs typeface="+mj-cs"/>
                <a:sym typeface="+mn-ea"/>
              </a:rPr>
              <a:t>难点</a:t>
            </a:r>
            <a:endParaRPr lang="en-US" altLang="zh-CN" sz="4000" dirty="0">
              <a:solidFill>
                <a:srgbClr val="0000FF"/>
              </a:solidFill>
              <a:cs typeface="+mj-cs"/>
            </a:endParaRPr>
          </a:p>
          <a:p>
            <a:pPr marL="540000" indent="-360000">
              <a:lnSpc>
                <a:spcPct val="10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altLang="zh-CN" kern="12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sym typeface="+mn-ea"/>
              </a:rPr>
              <a:t>8086</a:t>
            </a:r>
            <a:r>
              <a:rPr kumimoji="1" lang="zh-CN" altLang="en-US" kern="12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sym typeface="+mn-ea"/>
              </a:rPr>
              <a:t>寻址方式</a:t>
            </a:r>
            <a:endParaRPr kumimoji="1" lang="zh-CN" altLang="en-US" kern="1200" dirty="0">
              <a:effectLst>
                <a:outerShdw blurRad="38100" dist="38100" dir="2700000" algn="tl">
                  <a:srgbClr val="C0C0C0"/>
                </a:outerShdw>
              </a:effectLst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990228" y="1134069"/>
            <a:ext cx="9066212" cy="792163"/>
          </a:xfrm>
        </p:spPr>
        <p:txBody>
          <a:bodyPr/>
          <a:lstStyle/>
          <a:p>
            <a:r>
              <a:rPr lang="en-US" altLang="zh-CN" sz="40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重点</a:t>
            </a:r>
            <a:endParaRPr lang="en-US" altLang="zh-CN" sz="40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23392" y="188640"/>
            <a:ext cx="906621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4401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 习 目 的</a:t>
            </a:r>
            <a:endParaRPr lang="zh-CN" altLang="en-US" sz="440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220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A7B199E-A458-88DA-F4C0-5BF5A7C77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262" y="1196753"/>
            <a:ext cx="9144000" cy="601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3、交换指令：   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XCHG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OPR1, OPR2 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;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OPR1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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OPR2</a:t>
            </a:r>
          </a:p>
          <a:p>
            <a:pPr marL="360000" algn="just" eaLnBrk="1" hangingPunct="1">
              <a:lnSpc>
                <a:spcPct val="130000"/>
              </a:lnSpc>
              <a:buFontTx/>
              <a:buBlip>
                <a:blip r:embed="rId3"/>
              </a:buBlip>
            </a:pPr>
            <a:r>
              <a:rPr lang="zh-CN" altLang="en-US" sz="2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允许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寄存器与寄存器之间交换数据</a:t>
            </a:r>
          </a:p>
          <a:p>
            <a:pPr marL="360000" algn="just" eaLnBrk="1" hangingPunct="1">
              <a:lnSpc>
                <a:spcPct val="130000"/>
              </a:lnSpc>
              <a:buFontTx/>
              <a:buBlip>
                <a:blip r:embed="rId3"/>
              </a:buBlip>
            </a:pPr>
            <a:r>
              <a:rPr lang="zh-CN" altLang="en-US" sz="2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允许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寄存器与存储器之间交换数据</a:t>
            </a:r>
          </a:p>
          <a:p>
            <a:pPr marL="360000" algn="just" eaLnBrk="1" hangingPunct="1">
              <a:lnSpc>
                <a:spcPct val="130000"/>
              </a:lnSpc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注意: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幼圆" panose="02010509060101010101" pitchFamily="49" charset="-122"/>
            </a:endParaRPr>
          </a:p>
          <a:p>
            <a:pPr marL="360000" algn="just" eaLnBrk="1" hangingPunct="1">
              <a:lnSpc>
                <a:spcPct val="130000"/>
              </a:lnSpc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 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不影响标志位</a:t>
            </a:r>
          </a:p>
          <a:p>
            <a:pPr marL="360000" algn="just" eaLnBrk="1" hangingPunct="1">
              <a:lnSpc>
                <a:spcPct val="130000"/>
              </a:lnSpc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* 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不允许在存储器与存储器之间交换数据</a:t>
            </a:r>
          </a:p>
          <a:p>
            <a:pPr marL="360000">
              <a:spcBef>
                <a:spcPct val="50000"/>
              </a:spcBef>
              <a:buFontTx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* 不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允许使用段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寄存器</a:t>
            </a:r>
            <a:endParaRPr lang="zh-CN" altLang="en-US" sz="2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60000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例：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XCHG        BX, [BP+SI]             XCHG       AL, BH </a:t>
            </a:r>
          </a:p>
          <a:p>
            <a:pPr marL="360000">
              <a:spcBef>
                <a:spcPct val="50000"/>
              </a:spcBef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XCHG       [BX], [BP+SI]   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   </a:t>
            </a:r>
            <a:r>
              <a:rPr lang="en-US" altLang="zh-CN" sz="2400" dirty="0" smtClean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XCHG       BX, DS          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4E75D077-D3EA-D405-AC23-FDC7AB4DF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4355" y="4869160"/>
            <a:ext cx="9717" cy="148712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D3D33F2-7BCF-9194-1402-F06DF3CEEEAD}"/>
              </a:ext>
            </a:extLst>
          </p:cNvPr>
          <p:cNvSpPr txBox="1">
            <a:spLocks/>
          </p:cNvSpPr>
          <p:nvPr/>
        </p:nvSpPr>
        <p:spPr>
          <a:xfrm>
            <a:off x="623392" y="167502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数据传送类指令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295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5AA595-4EF6-2E17-064F-11C9F3E95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48" y="1142420"/>
            <a:ext cx="8642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4、 换码指令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将一个字节从一种代码换成另一种代码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9C8F3827-8498-5BFE-27B4-F9114CCA8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80" y="2619682"/>
            <a:ext cx="9793088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  <a:buFontTx/>
              <a:buBlip>
                <a:blip r:embed="rId2"/>
              </a:buBlip>
            </a:pP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指定的缓冲区中、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指定的位移处的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一个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字节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取出赋给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AL。</a:t>
            </a:r>
          </a:p>
        </p:txBody>
      </p:sp>
      <p:sp>
        <p:nvSpPr>
          <p:cNvPr id="5" name="AutoShape 4" descr="DI-02">
            <a:extLst>
              <a:ext uri="{FF2B5EF4-FFF2-40B4-BE49-F238E27FC236}">
                <a16:creationId xmlns:a16="http://schemas.microsoft.com/office/drawing/2014/main" id="{23EE4850-13A8-999F-B686-A96794484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0" y="1849052"/>
            <a:ext cx="5786437" cy="578882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prstShdw prst="shdw13" dist="53882" dir="13500000">
              <a:srgbClr val="808080"/>
            </a:prstShdw>
          </a:effectLst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9175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9175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91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91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91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91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91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91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91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XLAT	；AL←DS:[BX+AL]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1EC2E43F-A194-9F85-26B8-29B5EB89C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80" y="3367814"/>
            <a:ext cx="6983412" cy="320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Blip>
                <a:blip r:embed="rId2"/>
              </a:buBlip>
            </a:pPr>
            <a:r>
              <a:rPr lang="zh-CN" altLang="en-US" sz="2400" dirty="0" smtClean="0">
                <a:solidFill>
                  <a:srgbClr val="008000"/>
                </a:solidFill>
                <a:latin typeface="黑体" panose="020106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换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码指令执行前：</a:t>
            </a:r>
          </a:p>
          <a:p>
            <a:pPr lvl="1" eaLnBrk="1" hangingPunct="1">
              <a:buFontTx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 造表 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 表格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首地址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----&gt;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BX</a:t>
            </a:r>
          </a:p>
          <a:p>
            <a:pPr lvl="1" eaLnBrk="1" hangingPunct="1"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相对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表格首地址的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位移量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----&gt;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</a:t>
            </a:r>
            <a:endParaRPr lang="en-US" altLang="zh-CN" sz="2400" dirty="0">
              <a:solidFill>
                <a:srgbClr val="008000"/>
              </a:solidFill>
              <a:latin typeface="黑体" panose="02010609060101010101" pitchFamily="49" charset="-122"/>
              <a:ea typeface="幼圆" panose="02010509060101010101" pitchFamily="49" charset="-122"/>
            </a:endParaRPr>
          </a:p>
          <a:p>
            <a:pPr indent="-342900">
              <a:spcBef>
                <a:spcPts val="1800"/>
              </a:spcBef>
              <a:buBlip>
                <a:blip r:embed="rId2"/>
              </a:buBlip>
            </a:pPr>
            <a:r>
              <a:rPr lang="zh-CN" altLang="en-US" sz="2400" b="1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换码指令执行后：</a:t>
            </a:r>
          </a:p>
          <a:p>
            <a:pPr lvl="1" eaLnBrk="1" hangingPunct="1"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中的值已转换为内存表格中的某一值。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dirty="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22CDD20B-3B33-12DD-CC79-20930B59E6FD}"/>
              </a:ext>
            </a:extLst>
          </p:cNvPr>
          <p:cNvSpPr txBox="1">
            <a:spLocks/>
          </p:cNvSpPr>
          <p:nvPr/>
        </p:nvSpPr>
        <p:spPr>
          <a:xfrm>
            <a:off x="623392" y="167502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数据传送类指令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178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430A903B-EDEA-9623-2994-68266B24C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512" y="1124744"/>
            <a:ext cx="8104188" cy="652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例：试用</a:t>
            </a:r>
            <a:r>
              <a:rPr lang="en-US" altLang="zh-CN" sz="2800" b="1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XLAT</a:t>
            </a:r>
            <a:r>
              <a:rPr lang="zh-CN" altLang="en-US" sz="2800" b="1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指令求</a:t>
            </a:r>
            <a:r>
              <a:rPr lang="en-US" altLang="zh-CN" sz="2800" b="1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的平方。</a:t>
            </a:r>
            <a:endParaRPr lang="en-US" altLang="zh-CN" sz="2800" b="1" dirty="0">
              <a:solidFill>
                <a:srgbClr val="0000FF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Tahoma" panose="020B0604030504040204" pitchFamily="34" charset="0"/>
                <a:ea typeface="黑体" panose="02010609060101010101" pitchFamily="49" charset="-122"/>
              </a:rPr>
              <a:t>   1</a:t>
            </a:r>
            <a:r>
              <a:rPr lang="zh-CN" altLang="en-US" sz="2400" dirty="0">
                <a:latin typeface="Tahoma" panose="020B0604030504040204" pitchFamily="34" charset="0"/>
                <a:ea typeface="黑体" panose="02010609060101010101" pitchFamily="49" charset="-122"/>
              </a:rPr>
              <a:t>：构造表</a:t>
            </a:r>
            <a:endParaRPr lang="en-US" altLang="zh-CN" sz="2400" dirty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Tahoma" panose="020B0604030504040204" pitchFamily="34" charset="0"/>
                <a:ea typeface="黑体" panose="02010609060101010101" pitchFamily="49" charset="-122"/>
              </a:rPr>
              <a:t>   2</a:t>
            </a:r>
            <a:r>
              <a:rPr lang="zh-CN" altLang="en-US" sz="2400" dirty="0">
                <a:latin typeface="Tahoma" panose="020B0604030504040204" pitchFamily="34" charset="0"/>
                <a:ea typeface="黑体" panose="02010609060101010101" pitchFamily="49" charset="-122"/>
              </a:rPr>
              <a:t>：设置</a:t>
            </a:r>
            <a:r>
              <a:rPr lang="en-US" altLang="zh-CN" sz="2400" dirty="0">
                <a:latin typeface="Tahoma" panose="020B0604030504040204" pitchFamily="34" charset="0"/>
                <a:ea typeface="黑体" panose="02010609060101010101" pitchFamily="49" charset="-122"/>
              </a:rPr>
              <a:t>BX</a:t>
            </a:r>
            <a:r>
              <a:rPr lang="zh-CN" altLang="en-US" sz="2400" dirty="0">
                <a:latin typeface="Tahoma" panose="020B0604030504040204" pitchFamily="34" charset="0"/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latin typeface="Tahoma" panose="020B0604030504040204" pitchFamily="34" charset="0"/>
                <a:ea typeface="黑体" panose="02010609060101010101" pitchFamily="49" charset="-122"/>
              </a:rPr>
              <a:t>AL</a:t>
            </a:r>
            <a:r>
              <a:rPr lang="zh-CN" altLang="en-US" sz="2400" dirty="0">
                <a:latin typeface="Tahoma" panose="020B0604030504040204" pitchFamily="34" charset="0"/>
                <a:ea typeface="黑体" panose="02010609060101010101" pitchFamily="49" charset="-122"/>
              </a:rPr>
              <a:t>的初始值</a:t>
            </a:r>
            <a:endParaRPr lang="en-US" altLang="zh-CN" sz="2400" dirty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Tahoma" panose="020B0604030504040204" pitchFamily="34" charset="0"/>
                <a:ea typeface="黑体" panose="02010609060101010101" pitchFamily="49" charset="-122"/>
              </a:rPr>
              <a:t>   3</a:t>
            </a:r>
            <a:r>
              <a:rPr lang="zh-CN" altLang="en-US" sz="2400" dirty="0">
                <a:latin typeface="Tahoma" panose="020B0604030504040204" pitchFamily="34" charset="0"/>
                <a:ea typeface="黑体" panose="02010609060101010101" pitchFamily="49" charset="-122"/>
              </a:rPr>
              <a:t>：使用</a:t>
            </a:r>
            <a:r>
              <a:rPr lang="en-US" altLang="zh-CN" sz="2400" dirty="0">
                <a:latin typeface="Tahoma" panose="020B0604030504040204" pitchFamily="34" charset="0"/>
                <a:ea typeface="黑体" panose="02010609060101010101" pitchFamily="49" charset="-122"/>
              </a:rPr>
              <a:t>XLAT</a:t>
            </a:r>
            <a:r>
              <a:rPr lang="zh-CN" altLang="en-US" sz="2400" dirty="0">
                <a:latin typeface="Tahoma" panose="020B0604030504040204" pitchFamily="34" charset="0"/>
                <a:ea typeface="黑体" panose="02010609060101010101" pitchFamily="49" charset="-122"/>
              </a:rPr>
              <a:t>指令</a:t>
            </a:r>
            <a:endParaRPr lang="en-US" altLang="zh-CN" sz="2400" dirty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marL="576000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7030A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DATA SEGMENT</a:t>
            </a:r>
          </a:p>
          <a:p>
            <a:pPr marL="576000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7030A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   PF DB 0</a:t>
            </a:r>
            <a:r>
              <a:rPr lang="zh-CN" altLang="en-US" sz="2400" dirty="0">
                <a:solidFill>
                  <a:srgbClr val="7030A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rgbClr val="7030A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7030A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rgbClr val="7030A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4</a:t>
            </a:r>
            <a:r>
              <a:rPr lang="zh-CN" altLang="en-US" sz="2400" dirty="0">
                <a:solidFill>
                  <a:srgbClr val="7030A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rgbClr val="7030A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9</a:t>
            </a:r>
            <a:r>
              <a:rPr lang="zh-CN" altLang="en-US" sz="2400" dirty="0">
                <a:solidFill>
                  <a:srgbClr val="7030A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rgbClr val="7030A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16</a:t>
            </a:r>
            <a:r>
              <a:rPr lang="zh-CN" altLang="en-US" sz="2400" dirty="0">
                <a:solidFill>
                  <a:srgbClr val="7030A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rgbClr val="7030A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25</a:t>
            </a:r>
            <a:r>
              <a:rPr lang="zh-CN" altLang="en-US" sz="2400" dirty="0">
                <a:solidFill>
                  <a:srgbClr val="7030A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rgbClr val="7030A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36</a:t>
            </a:r>
            <a:r>
              <a:rPr lang="zh-CN" altLang="en-US" sz="2400" dirty="0">
                <a:solidFill>
                  <a:srgbClr val="7030A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rgbClr val="7030A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49</a:t>
            </a:r>
            <a:r>
              <a:rPr lang="zh-CN" altLang="en-US" sz="2400" dirty="0">
                <a:solidFill>
                  <a:srgbClr val="7030A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rgbClr val="7030A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64</a:t>
            </a:r>
            <a:r>
              <a:rPr lang="zh-CN" altLang="en-US" sz="2400" dirty="0">
                <a:solidFill>
                  <a:srgbClr val="7030A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rgbClr val="7030A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81</a:t>
            </a:r>
          </a:p>
          <a:p>
            <a:pPr marL="576000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7030A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DATA ENDS</a:t>
            </a:r>
          </a:p>
          <a:p>
            <a:pPr marL="576000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CODE SEGMENT</a:t>
            </a:r>
          </a:p>
          <a:p>
            <a:pPr marL="576000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ahoma" panose="020B0604030504040204" pitchFamily="34" charset="0"/>
                <a:ea typeface="黑体" panose="02010609060101010101" pitchFamily="49" charset="-122"/>
              </a:rPr>
              <a:t>……</a:t>
            </a:r>
          </a:p>
          <a:p>
            <a:pPr marL="576000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MOV BX,OFFSET PF  </a:t>
            </a:r>
            <a:r>
              <a:rPr lang="zh-CN" altLang="en-US" sz="2400" dirty="0">
                <a:solidFill>
                  <a:srgbClr val="0070C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或 </a:t>
            </a:r>
            <a:r>
              <a:rPr lang="en-US" altLang="zh-CN" sz="2400" dirty="0">
                <a:solidFill>
                  <a:srgbClr val="0070C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LEA BX,PF</a:t>
            </a:r>
          </a:p>
          <a:p>
            <a:pPr marL="576000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MOV AL,03H</a:t>
            </a:r>
          </a:p>
          <a:p>
            <a:pPr marL="576000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XLAT</a:t>
            </a:r>
          </a:p>
          <a:p>
            <a:pPr marL="576000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ahoma" panose="020B0604030504040204" pitchFamily="34" charset="0"/>
                <a:ea typeface="黑体" panose="02010609060101010101" pitchFamily="49" charset="-122"/>
              </a:rPr>
              <a:t>……</a:t>
            </a:r>
          </a:p>
          <a:p>
            <a:pPr marL="576000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RET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dirty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dirty="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2789341-7EBB-8D3C-77EA-0EA26B31F8C7}"/>
              </a:ext>
            </a:extLst>
          </p:cNvPr>
          <p:cNvSpPr txBox="1">
            <a:spLocks/>
          </p:cNvSpPr>
          <p:nvPr/>
        </p:nvSpPr>
        <p:spPr>
          <a:xfrm>
            <a:off x="623392" y="167502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数据传送类指令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06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>
            <a:extLst>
              <a:ext uri="{FF2B5EF4-FFF2-40B4-BE49-F238E27FC236}">
                <a16:creationId xmlns:a16="http://schemas.microsoft.com/office/drawing/2014/main" id="{463B7AAD-CB89-1DCA-ACDC-19DE88E5E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882" y="1345137"/>
            <a:ext cx="4364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</a:t>
            </a:r>
            <a:r>
              <a:rPr lang="zh-CN" altLang="en-US" dirty="0" smtClean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、目标地址传送指令</a:t>
            </a:r>
            <a:endParaRPr lang="zh-CN" altLang="en-US" dirty="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551384" y="260648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 b="1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数据传送类指令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31504" y="2216902"/>
            <a:ext cx="95050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1、有效地址送寄存器指令：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例：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MOV  SI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0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 smtClean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LEA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AX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[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SI+2728H] ； AX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SI+2728H  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有效地址，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不是存储值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LEA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BX, [BP+SI] 	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；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BX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BP+SI</a:t>
            </a:r>
          </a:p>
        </p:txBody>
      </p:sp>
    </p:spTree>
    <p:extLst>
      <p:ext uri="{BB962C8B-B14F-4D97-AF65-F5344CB8AC3E}">
        <p14:creationId xmlns:p14="http://schemas.microsoft.com/office/powerpoint/2010/main" val="5791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>
            <a:extLst>
              <a:ext uri="{FF2B5EF4-FFF2-40B4-BE49-F238E27FC236}">
                <a16:creationId xmlns:a16="http://schemas.microsoft.com/office/drawing/2014/main" id="{463B7AAD-CB89-1DCA-ACDC-19DE88E5E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882" y="1345137"/>
            <a:ext cx="4364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</a:t>
            </a:r>
            <a:r>
              <a:rPr lang="zh-CN" altLang="en-US" dirty="0" smtClean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、目标地址传送指令</a:t>
            </a:r>
            <a:endParaRPr lang="zh-CN" altLang="en-US" dirty="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551384" y="260648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 b="1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数据传送类指令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31504" y="2216902"/>
            <a:ext cx="95050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2、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地址指针送寄存器和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DS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注意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：取的是存储值 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例： 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LDS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DI,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[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SI+2728H] ； DI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([SI+2728H]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[SI+2728H+1])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；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DS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([SI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2728H+2]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[SI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2728H+3]）                                                          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3、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指针送寄存器和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ES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注意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：取的是存储值 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LES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DI,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[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SI+2728H] ；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即：4个相继字节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寄存器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DI、ES</a:t>
            </a:r>
          </a:p>
        </p:txBody>
      </p:sp>
    </p:spTree>
    <p:extLst>
      <p:ext uri="{BB962C8B-B14F-4D97-AF65-F5344CB8AC3E}">
        <p14:creationId xmlns:p14="http://schemas.microsoft.com/office/powerpoint/2010/main" val="144697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698863F-78E2-D2F4-C46A-468DCD109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00" y="1110208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761B89-63A3-DE8B-1B94-25A621183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38" y="1693317"/>
            <a:ext cx="5580062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MOV     BX, OFFSET TABLE    ; BX=1000H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LEA      BX, TABLE                     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BX=1000H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MOV	SI, 0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LEA      BX,  [SI+1000H]              ;BX=1000H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US" altLang="zh-CN" sz="2000" dirty="0">
              <a:latin typeface="Times New Roman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>
                <a:latin typeface="Times New Roman" pitchFamily="18" charset="0"/>
                <a:ea typeface="黑体" panose="02010609060101010101" pitchFamily="49" charset="-122"/>
              </a:rPr>
              <a:t>LDS      BX, [SI+1000H]               ; BX=0040H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>
                <a:latin typeface="Times New Roman" pitchFamily="18" charset="0"/>
                <a:ea typeface="黑体" panose="02010609060101010101" pitchFamily="49" charset="-122"/>
              </a:rPr>
              <a:t>                                                        ; DS=3000H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>
                <a:latin typeface="Times New Roman" pitchFamily="18" charset="0"/>
                <a:ea typeface="黑体" panose="02010609060101010101" pitchFamily="49" charset="-122"/>
              </a:rPr>
              <a:t>LES      BX, [SI+1000H]               ; BX=0040H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>
                <a:latin typeface="Times New Roman" pitchFamily="18" charset="0"/>
                <a:ea typeface="黑体" panose="02010609060101010101" pitchFamily="49" charset="-122"/>
              </a:rPr>
              <a:t>                                                        ; ES=3000H</a:t>
            </a:r>
          </a:p>
        </p:txBody>
      </p:sp>
      <p:pic>
        <p:nvPicPr>
          <p:cNvPr id="5" name="Picture 4" descr="snap62">
            <a:extLst>
              <a:ext uri="{FF2B5EF4-FFF2-40B4-BE49-F238E27FC236}">
                <a16:creationId xmlns:a16="http://schemas.microsoft.com/office/drawing/2014/main" id="{5E07A3E1-D5DD-1D47-8283-E12BDEE96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893168"/>
            <a:ext cx="3048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24DA71-F04B-2C73-3972-7769D0CA9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5396955"/>
            <a:ext cx="6912768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注意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  </a:t>
            </a:r>
            <a:r>
              <a:rPr lang="zh-CN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*  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不影响标志位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zh-CN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目的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操作数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不能是段寄存器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　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* 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源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操作数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必须为存储器寻址方式</a:t>
            </a:r>
          </a:p>
          <a:p>
            <a:pPr lvl="1">
              <a:spcBef>
                <a:spcPct val="50000"/>
              </a:spcBef>
              <a:buFontTx/>
              <a:buNone/>
            </a:pP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ACA1CC-CFB5-FD48-6995-299CA440B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536" y="2636912"/>
            <a:ext cx="574675" cy="2873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rgbClr val="6699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DS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AFE0F198-CA59-6171-B11F-43B9E04359C1}"/>
              </a:ext>
            </a:extLst>
          </p:cNvPr>
          <p:cNvSpPr txBox="1">
            <a:spLocks/>
          </p:cNvSpPr>
          <p:nvPr/>
        </p:nvSpPr>
        <p:spPr>
          <a:xfrm>
            <a:off x="623392" y="167502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数据传送类指令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49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3">
            <a:extLst>
              <a:ext uri="{FF2B5EF4-FFF2-40B4-BE49-F238E27FC236}">
                <a16:creationId xmlns:a16="http://schemas.microsoft.com/office/drawing/2014/main" id="{5ADBAFA0-705A-9E5E-915D-FA0A63DAB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682" y="4725144"/>
            <a:ext cx="68294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87F19EEC-7023-D7D7-E68B-BFF219D85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682" y="1094297"/>
            <a:ext cx="4859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三、标志寄存器传送指令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39138FE-11F1-A92A-9715-56E071A95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1809083"/>
            <a:ext cx="91440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anose="02010609060101010101" pitchFamily="49" charset="-122"/>
              </a:rPr>
              <a:t>标志送</a:t>
            </a:r>
            <a:r>
              <a:rPr lang="zh-CN" altLang="zh-CN" sz="2400" dirty="0">
                <a:solidFill>
                  <a:srgbClr val="0000FF"/>
                </a:solidFill>
                <a:latin typeface="Times New Roman" pitchFamily="18" charset="0"/>
                <a:ea typeface="黑体" panose="02010609060101010101" pitchFamily="49" charset="-122"/>
              </a:rPr>
              <a:t>AH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anose="02010609060101010101" pitchFamily="49" charset="-122"/>
              </a:rPr>
              <a:t>指令：       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anose="02010609060101010101" pitchFamily="49" charset="-122"/>
              </a:rPr>
              <a:t>       </a:t>
            </a:r>
            <a:r>
              <a:rPr lang="zh-CN" altLang="zh-CN" sz="2400" dirty="0">
                <a:solidFill>
                  <a:srgbClr val="0000FF"/>
                </a:solidFill>
                <a:latin typeface="Times New Roman" pitchFamily="18" charset="0"/>
                <a:ea typeface="黑体" panose="02010609060101010101" pitchFamily="49" charset="-122"/>
              </a:rPr>
              <a:t>LAHF </a:t>
            </a:r>
            <a:r>
              <a:rPr lang="zh-CN" altLang="en-US" sz="2400" dirty="0">
                <a:latin typeface="Times New Roman" pitchFamily="18" charset="0"/>
                <a:ea typeface="黑体" panose="02010609060101010101" pitchFamily="49" charset="-122"/>
              </a:rPr>
              <a:t>；  </a:t>
            </a:r>
            <a:r>
              <a:rPr lang="zh-CN" altLang="zh-CN" sz="2400" dirty="0">
                <a:latin typeface="Times New Roman" pitchFamily="18" charset="0"/>
                <a:ea typeface="黑体" panose="02010609060101010101" pitchFamily="49" charset="-122"/>
              </a:rPr>
              <a:t>AH</a:t>
            </a:r>
            <a:r>
              <a:rPr lang="zh-CN" altLang="zh-CN" sz="2400" dirty="0">
                <a:latin typeface="Times New Roman" pitchFamily="18" charset="0"/>
                <a:ea typeface="黑体" panose="02010609060101010101" pitchFamily="49" charset="-122"/>
                <a:sym typeface="Symbol" pitchFamily="18" charset="2"/>
              </a:rPr>
              <a:t></a:t>
            </a:r>
            <a:r>
              <a:rPr lang="zh-CN" altLang="en-US" sz="2400" dirty="0">
                <a:latin typeface="Times New Roman" pitchFamily="18" charset="0"/>
                <a:ea typeface="黑体" panose="02010609060101010101" pitchFamily="49" charset="-122"/>
              </a:rPr>
              <a:t>标志寄存器的低字节</a:t>
            </a:r>
          </a:p>
          <a:p>
            <a:pPr>
              <a:spcBef>
                <a:spcPct val="50000"/>
              </a:spcBef>
              <a:defRPr/>
            </a:pPr>
            <a:r>
              <a:rPr lang="zh-CN" altLang="zh-CN" sz="2400" dirty="0">
                <a:solidFill>
                  <a:srgbClr val="0000FF"/>
                </a:solidFill>
                <a:latin typeface="Times New Roman" pitchFamily="18" charset="0"/>
                <a:ea typeface="黑体" panose="02010609060101010101" pitchFamily="49" charset="-122"/>
                <a:sym typeface="Webdings" pitchFamily="18" charset="2"/>
              </a:rPr>
              <a:t>AH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anose="02010609060101010101" pitchFamily="49" charset="-122"/>
              </a:rPr>
              <a:t>送标志寄存器指令：   </a:t>
            </a:r>
            <a:r>
              <a:rPr lang="zh-CN" altLang="zh-CN" sz="2400" dirty="0">
                <a:solidFill>
                  <a:srgbClr val="0000FF"/>
                </a:solidFill>
                <a:latin typeface="Times New Roman" pitchFamily="18" charset="0"/>
                <a:ea typeface="黑体" panose="02010609060101010101" pitchFamily="49" charset="-122"/>
              </a:rPr>
              <a:t>SAHF </a:t>
            </a:r>
            <a:r>
              <a:rPr lang="zh-CN" altLang="en-US" sz="2400" dirty="0" smtClean="0">
                <a:latin typeface="Times New Roman" pitchFamily="18" charset="0"/>
                <a:ea typeface="黑体" panose="02010609060101010101" pitchFamily="49" charset="-122"/>
              </a:rPr>
              <a:t>；  </a:t>
            </a:r>
            <a:r>
              <a:rPr lang="en-US" altLang="zh-CN" sz="2400" dirty="0">
                <a:latin typeface="Times New Roman" pitchFamily="18" charset="0"/>
                <a:ea typeface="黑体" panose="02010609060101010101" pitchFamily="49" charset="-122"/>
              </a:rPr>
              <a:t>PSW</a:t>
            </a:r>
            <a:r>
              <a:rPr lang="zh-CN" altLang="en-US" sz="2400" dirty="0">
                <a:latin typeface="Times New Roman" pitchFamily="18" charset="0"/>
                <a:ea typeface="黑体" panose="02010609060101010101" pitchFamily="49" charset="-122"/>
              </a:rPr>
              <a:t>的低字节 </a:t>
            </a:r>
            <a:r>
              <a:rPr lang="zh-CN" altLang="en-US" sz="2400" dirty="0">
                <a:latin typeface="Times New Roman" pitchFamily="18" charset="0"/>
                <a:ea typeface="黑体" panose="02010609060101010101" pitchFamily="49" charset="-122"/>
                <a:sym typeface="Symbol" pitchFamily="18" charset="2"/>
              </a:rPr>
              <a:t> </a:t>
            </a:r>
            <a:r>
              <a:rPr lang="zh-CN" altLang="zh-CN" sz="2400" dirty="0">
                <a:latin typeface="Times New Roman" pitchFamily="18" charset="0"/>
                <a:ea typeface="黑体" panose="02010609060101010101" pitchFamily="49" charset="-122"/>
              </a:rPr>
              <a:t>AH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2400" dirty="0" smtClean="0">
                <a:solidFill>
                  <a:srgbClr val="0000FF"/>
                </a:solidFill>
                <a:latin typeface="Times New Roman" pitchFamily="18" charset="0"/>
                <a:ea typeface="黑体" panose="02010609060101010101" pitchFamily="49" charset="-122"/>
              </a:rPr>
              <a:t>标志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anose="02010609060101010101" pitchFamily="49" charset="-122"/>
              </a:rPr>
              <a:t>进栈指令：                 </a:t>
            </a:r>
            <a:r>
              <a:rPr lang="zh-CN" altLang="zh-CN" sz="2400" dirty="0" smtClean="0">
                <a:solidFill>
                  <a:srgbClr val="0000FF"/>
                </a:solidFill>
                <a:latin typeface="Times New Roman" pitchFamily="18" charset="0"/>
                <a:ea typeface="黑体" panose="02010609060101010101" pitchFamily="49" charset="-122"/>
              </a:rPr>
              <a:t>PUSHF</a:t>
            </a:r>
            <a:r>
              <a:rPr lang="en-US" altLang="zh-CN" sz="2400" dirty="0" smtClean="0">
                <a:latin typeface="Times New Roman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Times New Roman" pitchFamily="18" charset="0"/>
                <a:ea typeface="黑体" panose="02010609060101010101" pitchFamily="49" charset="-122"/>
              </a:rPr>
              <a:t>；  </a:t>
            </a:r>
            <a:r>
              <a:rPr lang="en-US" altLang="zh-CN" sz="2400" dirty="0">
                <a:latin typeface="Times New Roman" pitchFamily="18" charset="0"/>
                <a:ea typeface="黑体" panose="02010609060101010101" pitchFamily="49" charset="-122"/>
              </a:rPr>
              <a:t>PSW</a:t>
            </a:r>
            <a:r>
              <a:rPr lang="zh-CN" altLang="en-US" sz="2400" dirty="0">
                <a:latin typeface="Times New Roman" pitchFamily="18" charset="0"/>
                <a:ea typeface="黑体" panose="02010609060101010101" pitchFamily="49" charset="-122"/>
              </a:rPr>
              <a:t>入栈       　  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2400" dirty="0" smtClean="0">
                <a:solidFill>
                  <a:srgbClr val="0000FF"/>
                </a:solidFill>
                <a:latin typeface="Times New Roman" pitchFamily="18" charset="0"/>
                <a:ea typeface="黑体" panose="02010609060101010101" pitchFamily="49" charset="-122"/>
                <a:sym typeface="Webdings" pitchFamily="18" charset="2"/>
              </a:rPr>
              <a:t>标志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anose="02010609060101010101" pitchFamily="49" charset="-122"/>
                <a:sym typeface="Webdings" pitchFamily="18" charset="2"/>
              </a:rPr>
              <a:t>出栈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anose="02010609060101010101" pitchFamily="49" charset="-122"/>
              </a:rPr>
              <a:t>指令：                 </a:t>
            </a:r>
            <a:r>
              <a:rPr lang="zh-CN" altLang="zh-CN" sz="2400" dirty="0">
                <a:solidFill>
                  <a:srgbClr val="0000FF"/>
                </a:solidFill>
                <a:latin typeface="Times New Roman" pitchFamily="18" charset="0"/>
                <a:ea typeface="黑体" panose="02010609060101010101" pitchFamily="49" charset="-122"/>
              </a:rPr>
              <a:t>POPF  </a:t>
            </a:r>
            <a:r>
              <a:rPr lang="zh-CN" altLang="en-US" sz="2400" dirty="0" smtClean="0">
                <a:latin typeface="Times New Roman" pitchFamily="18" charset="0"/>
                <a:ea typeface="黑体" panose="02010609060101010101" pitchFamily="49" charset="-122"/>
              </a:rPr>
              <a:t>；  </a:t>
            </a:r>
            <a:r>
              <a:rPr lang="en-US" altLang="zh-CN" sz="2400" dirty="0">
                <a:latin typeface="Times New Roman" pitchFamily="18" charset="0"/>
                <a:ea typeface="黑体" panose="02010609060101010101" pitchFamily="49" charset="-122"/>
              </a:rPr>
              <a:t>PSW</a:t>
            </a:r>
            <a:r>
              <a:rPr lang="zh-CN" altLang="en-US" sz="2400" dirty="0">
                <a:latin typeface="Times New Roman" pitchFamily="18" charset="0"/>
                <a:ea typeface="黑体" panose="02010609060101010101" pitchFamily="49" charset="-122"/>
              </a:rPr>
              <a:t>出栈 </a:t>
            </a:r>
          </a:p>
          <a:p>
            <a:pPr marL="190500" lvl="1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zh-CN" sz="2400" dirty="0">
                <a:solidFill>
                  <a:srgbClr val="C00000"/>
                </a:solidFill>
                <a:latin typeface="Times New Roman" pitchFamily="18" charset="0"/>
                <a:ea typeface="黑体" panose="02010609060101010101" pitchFamily="49" charset="-122"/>
              </a:rPr>
              <a:t>* SAHF</a:t>
            </a:r>
            <a:r>
              <a:rPr lang="zh-CN" altLang="en-US" sz="2400" dirty="0">
                <a:solidFill>
                  <a:srgbClr val="C00000"/>
                </a:solidFill>
                <a:latin typeface="Times New Roman" pitchFamily="18" charset="0"/>
                <a:ea typeface="黑体" panose="02010609060101010101" pitchFamily="49" charset="-122"/>
              </a:rPr>
              <a:t>和 </a:t>
            </a:r>
            <a:r>
              <a:rPr lang="zh-CN" altLang="zh-CN" sz="2400" dirty="0">
                <a:solidFill>
                  <a:srgbClr val="C00000"/>
                </a:solidFill>
                <a:latin typeface="Times New Roman" pitchFamily="18" charset="0"/>
                <a:ea typeface="黑体" panose="02010609060101010101" pitchFamily="49" charset="-122"/>
              </a:rPr>
              <a:t>POPF</a:t>
            </a:r>
            <a:r>
              <a:rPr lang="zh-CN" altLang="en-US" sz="2400" dirty="0">
                <a:solidFill>
                  <a:srgbClr val="C00000"/>
                </a:solidFill>
                <a:latin typeface="Times New Roman" pitchFamily="18" charset="0"/>
                <a:ea typeface="黑体" panose="02010609060101010101" pitchFamily="49" charset="-122"/>
                <a:sym typeface="Symbol" pitchFamily="18" charset="2"/>
              </a:rPr>
              <a:t>影响标志位</a:t>
            </a:r>
          </a:p>
          <a:p>
            <a:pPr marL="190500" lvl="1" eaLnBrk="1" hangingPunct="1">
              <a:lnSpc>
                <a:spcPct val="150000"/>
              </a:lnSpc>
              <a:defRPr/>
            </a:pPr>
            <a:r>
              <a:rPr lang="zh-CN" altLang="zh-CN" sz="2400" dirty="0">
                <a:solidFill>
                  <a:srgbClr val="C00000"/>
                </a:solidFill>
                <a:latin typeface="Times New Roman" pitchFamily="18" charset="0"/>
                <a:ea typeface="黑体" panose="02010609060101010101" pitchFamily="49" charset="-122"/>
              </a:rPr>
              <a:t>* LAHF</a:t>
            </a:r>
            <a:r>
              <a:rPr lang="zh-CN" altLang="en-US" sz="2400" dirty="0">
                <a:solidFill>
                  <a:srgbClr val="C00000"/>
                </a:solidFill>
                <a:latin typeface="Times New Roman" pitchFamily="18" charset="0"/>
                <a:ea typeface="黑体" panose="02010609060101010101" pitchFamily="49" charset="-122"/>
              </a:rPr>
              <a:t>和</a:t>
            </a:r>
            <a:r>
              <a:rPr lang="zh-CN" altLang="zh-CN" sz="2400" dirty="0">
                <a:solidFill>
                  <a:srgbClr val="C00000"/>
                </a:solidFill>
                <a:latin typeface="Times New Roman" pitchFamily="18" charset="0"/>
                <a:ea typeface="黑体" panose="02010609060101010101" pitchFamily="49" charset="-122"/>
              </a:rPr>
              <a:t>PUSHF</a:t>
            </a:r>
            <a:r>
              <a:rPr lang="zh-CN" altLang="en-US" sz="2400" dirty="0">
                <a:solidFill>
                  <a:srgbClr val="C00000"/>
                </a:solidFill>
                <a:latin typeface="Times New Roman" pitchFamily="18" charset="0"/>
                <a:ea typeface="黑体" panose="02010609060101010101" pitchFamily="49" charset="-122"/>
                <a:sym typeface="Symbol" pitchFamily="18" charset="2"/>
              </a:rPr>
              <a:t>不影响标志位。</a:t>
            </a:r>
            <a:endParaRPr lang="zh-CN" altLang="en-US" sz="2400" dirty="0">
              <a:solidFill>
                <a:srgbClr val="C00000"/>
              </a:solidFill>
              <a:latin typeface="Times New Roman" pitchFamily="18" charset="0"/>
              <a:ea typeface="黑体" panose="02010609060101010101" pitchFamily="49" charset="-122"/>
            </a:endParaRPr>
          </a:p>
          <a:p>
            <a:pPr marL="190500" lvl="1" eaLnBrk="1" hangingPunct="1">
              <a:defRPr/>
            </a:pPr>
            <a:endParaRPr lang="zh-CN" altLang="en-US" sz="2400" dirty="0">
              <a:latin typeface="Times New Roman" pitchFamily="18" charset="0"/>
              <a:ea typeface="黑体" panose="02010609060101010101" pitchFamily="49" charset="-122"/>
              <a:sym typeface="Symbol" pitchFamily="18" charset="2"/>
            </a:endParaRPr>
          </a:p>
          <a:p>
            <a:pPr marL="190500" lvl="1" eaLnBrk="1" hangingPunct="1">
              <a:defRPr/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5EF593DE-3301-F4B3-B134-56D8D7370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389" y="5305654"/>
            <a:ext cx="513153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传送类指令</a:t>
            </a:r>
            <a:r>
              <a:rPr lang="zh-CN" altLang="en-US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不影响标志位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（</a:t>
            </a:r>
            <a:r>
              <a:rPr lang="zh-CN" altLang="en-US" dirty="0" smtClean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除了往</a:t>
            </a:r>
            <a:r>
              <a:rPr lang="en-US" altLang="zh-CN" dirty="0" smtClean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PSW</a:t>
            </a:r>
            <a:r>
              <a:rPr lang="zh-CN" altLang="en-US" dirty="0" smtClean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送</a:t>
            </a:r>
            <a:r>
              <a:rPr lang="zh-CN" altLang="en-US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数的指令）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AFE0F198-CA59-6171-B11F-43B9E04359C1}"/>
              </a:ext>
            </a:extLst>
          </p:cNvPr>
          <p:cNvSpPr txBox="1">
            <a:spLocks/>
          </p:cNvSpPr>
          <p:nvPr/>
        </p:nvSpPr>
        <p:spPr>
          <a:xfrm>
            <a:off x="623392" y="167502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数据传送类指令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944" y="6281380"/>
            <a:ext cx="895350" cy="1835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210" y="6169973"/>
            <a:ext cx="8953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7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1484784"/>
            <a:ext cx="11158415" cy="493417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3-1  8086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汇编语言及寻址方式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3-2 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数据传送类指令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3-3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算术运算指令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3-4 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逻辑运算指令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3-5 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串（数据块）处理指令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3-6 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控制转移指令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3-7 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处理机控制指令</a:t>
            </a:r>
          </a:p>
          <a:p>
            <a:pPr eaLnBrk="1" hangingPunct="1"/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4537" y="260648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 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8086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的寻址方式和指令系统</a:t>
            </a:r>
          </a:p>
        </p:txBody>
      </p:sp>
    </p:spTree>
    <p:extLst>
      <p:ext uri="{BB962C8B-B14F-4D97-AF65-F5344CB8AC3E}">
        <p14:creationId xmlns:p14="http://schemas.microsoft.com/office/powerpoint/2010/main" val="17903379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3392" y="188640"/>
            <a:ext cx="9066212" cy="792162"/>
          </a:xfrm>
          <a:prstGeom prst="rect">
            <a:avLst/>
          </a:prstGeo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算数运算指令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4013A2-498C-68CD-C978-14FD52C11FF4}"/>
              </a:ext>
            </a:extLst>
          </p:cNvPr>
          <p:cNvSpPr txBox="1"/>
          <p:nvPr/>
        </p:nvSpPr>
        <p:spPr>
          <a:xfrm>
            <a:off x="911424" y="1556792"/>
            <a:ext cx="600373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   </a:t>
            </a:r>
            <a:r>
              <a:rPr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加法指令</a:t>
            </a:r>
          </a:p>
          <a:p>
            <a:pPr lvl="2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   </a:t>
            </a:r>
            <a:r>
              <a:rPr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减法指令</a:t>
            </a:r>
            <a:endParaRPr lang="zh-CN" altLang="en-US" sz="36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hlinkClick r:id="rId2" action="ppaction://hlinksldjump"/>
            </a:endParaRPr>
          </a:p>
          <a:p>
            <a:pPr lvl="2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   </a:t>
            </a:r>
            <a:r>
              <a:rPr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乘法指令</a:t>
            </a:r>
            <a:endParaRPr lang="zh-CN" altLang="en-US" sz="36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hlinkClick r:id="rId2" action="ppaction://hlinksldjump"/>
            </a:endParaRPr>
          </a:p>
          <a:p>
            <a:pPr lvl="2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   </a:t>
            </a:r>
            <a:r>
              <a:rPr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除法指令</a:t>
            </a:r>
          </a:p>
          <a:p>
            <a:pPr lvl="2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   </a:t>
            </a:r>
            <a:r>
              <a:rPr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十进制调整指令</a:t>
            </a:r>
          </a:p>
        </p:txBody>
      </p:sp>
    </p:spTree>
    <p:extLst>
      <p:ext uri="{BB962C8B-B14F-4D97-AF65-F5344CB8AC3E}">
        <p14:creationId xmlns:p14="http://schemas.microsoft.com/office/powerpoint/2010/main" val="221959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61BF6B8-0AA1-F693-CA17-2F0E5387B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275" y="1196753"/>
            <a:ext cx="9220200" cy="273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一、加法指令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Webdings" panose="05030102010509060703" pitchFamily="18" charset="2"/>
              </a:rPr>
              <a:t>不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带进位加法指令：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ADD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DST, SRC  ；   DST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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SRC + DST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带进位加法指令：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ADC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DST, SRC  ； DST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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SRC + DST + </a:t>
            </a:r>
            <a:r>
              <a:rPr lang="en-US" altLang="zh-CN" sz="2400" dirty="0">
                <a:solidFill>
                  <a:srgbClr val="CC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CF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加1指令：            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INC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OPR            ；  OPR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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OPR + 1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Webdings" panose="05030102010509060703" pitchFamily="18" charset="2"/>
              </a:rPr>
              <a:t>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B97F00-2F74-AAAE-683F-3CC4DC7B1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406" y="3376152"/>
            <a:ext cx="914400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二、减法指令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Webdings" panose="05030102010509060703" pitchFamily="18" charset="2"/>
              </a:rPr>
              <a:t>不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带借位的减法指令：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SUB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DST, SRC  	；DST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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DST - SRC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带借位的减法指令：   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SBB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DST, SRC  	；DST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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DST - SRC - CF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减1指令：       	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DEC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OPR          	； OPR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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OPR - 1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求补指令：       	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NEG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OPR          	； OPR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 0 -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OPR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比较指令：      	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CMP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OPR1, OPR2  ；OPR1 - OPR2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1936867-3203-D171-260C-789DC058A5E9}"/>
              </a:ext>
            </a:extLst>
          </p:cNvPr>
          <p:cNvSpPr txBox="1">
            <a:spLocks/>
          </p:cNvSpPr>
          <p:nvPr/>
        </p:nvSpPr>
        <p:spPr>
          <a:xfrm>
            <a:off x="623392" y="188640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算数运算指令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757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1484784"/>
            <a:ext cx="11158415" cy="493417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3-1  8086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汇编语言及寻址方式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3-2 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数据传送类指令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3-3  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算术运算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指令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3-4 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逻辑运算指令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3-5 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串（数据块）处理指令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3-6 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控制转移指令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3-7 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处理机控制指令</a:t>
            </a:r>
          </a:p>
          <a:p>
            <a:pPr eaLnBrk="1" hangingPunct="1"/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4537" y="260648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 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8086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的寻址方式和指令系统</a:t>
            </a:r>
          </a:p>
        </p:txBody>
      </p:sp>
    </p:spTree>
    <p:extLst>
      <p:ext uri="{BB962C8B-B14F-4D97-AF65-F5344CB8AC3E}">
        <p14:creationId xmlns:p14="http://schemas.microsoft.com/office/powerpoint/2010/main" val="2280120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9B4E3D7-19EC-9FD2-3B1A-0952CA53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016" y="1178051"/>
            <a:ext cx="4667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 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无符号双字加法和减法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5F865010-AEAF-1EAC-84E5-B82EFC767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552" y="330609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dirty="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C43D01-9832-4560-B6F1-08D59A2C5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4915" y="2493294"/>
            <a:ext cx="8229600" cy="34305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/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32321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2321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2321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232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232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32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32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32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321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MOV   AX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  7856H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;  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AX＝7856H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MOV   DX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  8234H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;  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DX＝8234H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ADD  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AX,    8998H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;  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AX＝01EEH，CF＝1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ADC  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DX,    1234H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;   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DX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＝9469H，CF＝0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SUB  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AX,    4491H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;  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AX＝BD5DH，CF＝1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SBB  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DX,    8000H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;   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DX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＝1468H，CF＝0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0126A048-E1C2-0FED-80C0-3EE8FD6C4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478" y="5996906"/>
            <a:ext cx="8569026" cy="672454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8234 7856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＋1234 8998H－8000 4491H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1468 BD5DH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A5479750-9695-DC60-0DDF-6EDD47CC8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478" y="1844006"/>
            <a:ext cx="8404225" cy="576263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8234 7856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＋1234 8998H－8000 4491H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＝？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53AA894C-3BA0-FF7A-A602-3AA1B747BC82}"/>
              </a:ext>
            </a:extLst>
          </p:cNvPr>
          <p:cNvSpPr txBox="1">
            <a:spLocks/>
          </p:cNvSpPr>
          <p:nvPr/>
        </p:nvSpPr>
        <p:spPr>
          <a:xfrm>
            <a:off x="623392" y="188640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算数运算指令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134915" y="3429000"/>
            <a:ext cx="8229600" cy="0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134915" y="4293096"/>
            <a:ext cx="8229600" cy="0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47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4112CCE-551C-7577-5E81-390BB3C16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123" y="1255068"/>
            <a:ext cx="49567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比较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CMP（compare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F5EF96F5-6974-4DB7-D868-99BBE9171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632" y="2204864"/>
            <a:ext cx="3598862" cy="931862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99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CMP 	     AX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,  BX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CMP      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AL,  100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EB70AFE-4C40-4943-F21B-A1ABF9C3A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448" y="3563302"/>
            <a:ext cx="11424592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eaLnBrk="1" hangingPunct="1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做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减法运算：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DST－SRC</a:t>
            </a:r>
          </a:p>
          <a:p>
            <a:pPr marL="342900" eaLnBrk="1" hangingPunct="1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CMP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指令将目的操作数减去源操作数，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但差值不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回送目的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操作数</a:t>
            </a:r>
          </a:p>
          <a:p>
            <a:pPr marL="342900" eaLnBrk="1" hangingPunct="1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 3" panose="05040102010807070707" pitchFamily="18" charset="2"/>
              </a:rPr>
              <a:t>  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比较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指令通过减法运算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影响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状态标志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，用于比较两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个操作数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的大小关系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D6027165-AD53-1C6D-96BB-C9ADE05E83A7}"/>
              </a:ext>
            </a:extLst>
          </p:cNvPr>
          <p:cNvSpPr txBox="1">
            <a:spLocks/>
          </p:cNvSpPr>
          <p:nvPr/>
        </p:nvSpPr>
        <p:spPr>
          <a:xfrm>
            <a:off x="623392" y="188640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算数运算指令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197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61B99E-4B02-0B9B-7831-DCE7E0D26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456" y="1225302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增量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和减量指令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5F9A5F9F-9334-1E4A-54FE-81EFE7EE6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495" y="1988915"/>
            <a:ext cx="7497842" cy="123190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tabLst>
                <a:tab pos="3043238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04323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0432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0432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0432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0432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0432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0432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0432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INC       SI	             ；SI←SI＋1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DEC      BYTE PTR [SI]	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[SI]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←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[SI]－1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4DB73C9-488E-A6CB-D867-852669273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2388" y="3516313"/>
            <a:ext cx="10513168" cy="3182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200150" lvl="1" indent="-457200">
              <a:lnSpc>
                <a:spcPct val="140000"/>
              </a:lnSpc>
              <a:buClr>
                <a:srgbClr val="C00000"/>
              </a:buClr>
              <a:buSzPct val="60000"/>
              <a:buFont typeface="Wingdings" panose="05000000000000000000" pitchFamily="2" charset="2"/>
              <a:buChar char="p"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INC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指令和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DEC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指令是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单操作数指令</a:t>
            </a:r>
          </a:p>
          <a:p>
            <a:pPr marL="1200150" lvl="1" indent="-457200">
              <a:lnSpc>
                <a:spcPct val="140000"/>
              </a:lnSpc>
              <a:buClr>
                <a:srgbClr val="C00000"/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与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加法和减法指令实现的加1和减1不同的是：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INC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DEC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不影响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标志。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例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ADD		AL</a:t>
            </a:r>
            <a:r>
              <a:rPr lang="en-US" altLang="zh-CN" sz="2800" dirty="0" smtClean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 1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INC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	AL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1398B97-DBFD-F2B7-220A-3334B891BC11}"/>
              </a:ext>
            </a:extLst>
          </p:cNvPr>
          <p:cNvSpPr txBox="1">
            <a:spLocks/>
          </p:cNvSpPr>
          <p:nvPr/>
        </p:nvSpPr>
        <p:spPr>
          <a:xfrm>
            <a:off x="623392" y="188640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算数运算指令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103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3ECAE8F-0D8C-15D2-2A57-67A269EC4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822" y="1156777"/>
            <a:ext cx="46842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求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补指令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NEG（negtive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E0209C8-7BEC-87D3-A2CB-2FEC69160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512" y="1884101"/>
            <a:ext cx="9721080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>
                <a:srgbClr val="C00000"/>
              </a:buClr>
              <a:buSzPct val="60000"/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NEG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指令对操作数执行求补运算，即用零减去操作数，然后结果返回操作数。</a:t>
            </a:r>
          </a:p>
          <a:p>
            <a:pPr marL="457200" indent="-457200" eaLnBrk="1" hangingPunct="1">
              <a:lnSpc>
                <a:spcPct val="150000"/>
              </a:lnSpc>
              <a:buClr>
                <a:srgbClr val="C00000"/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求补运算也可以表达成：将操作数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按位取反后加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1。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buClr>
                <a:srgbClr val="C00000"/>
              </a:buClr>
              <a:buSzPct val="60000"/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NEG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指令对标志的影响与用零作减法的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SUB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一样。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191343A-6F6A-9E90-23C0-77E02F9CD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6118" y="4457700"/>
            <a:ext cx="8382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800" dirty="0">
                <a:solidFill>
                  <a:srgbClr val="CC0099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MOV     AL</a:t>
            </a:r>
            <a:r>
              <a:rPr lang="en-US" altLang="zh-CN" sz="2800" dirty="0" smtClean="0">
                <a:solidFill>
                  <a:srgbClr val="CC0099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,   64H</a:t>
            </a:r>
            <a:endParaRPr lang="en-US" altLang="zh-CN" sz="2800" dirty="0">
              <a:solidFill>
                <a:srgbClr val="CC0099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800" dirty="0">
                <a:solidFill>
                  <a:srgbClr val="CC0099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NEG     AL </a:t>
            </a:r>
            <a:r>
              <a:rPr lang="en-US" altLang="zh-CN" sz="2800" dirty="0" smtClean="0">
                <a:solidFill>
                  <a:srgbClr val="CC0099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         </a:t>
            </a:r>
            <a:r>
              <a:rPr lang="en-US" altLang="zh-CN" sz="2800" dirty="0" smtClean="0">
                <a:solidFill>
                  <a:srgbClr val="0099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;    AL</a:t>
            </a:r>
            <a:r>
              <a:rPr lang="en-US" altLang="zh-CN" sz="2800" dirty="0">
                <a:solidFill>
                  <a:srgbClr val="0099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＝0－64H＝9CH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800" dirty="0">
                <a:solidFill>
                  <a:srgbClr val="0099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	        </a:t>
            </a:r>
            <a:r>
              <a:rPr lang="en-US" altLang="zh-CN" sz="2800" dirty="0" smtClean="0">
                <a:solidFill>
                  <a:srgbClr val="0099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               </a:t>
            </a:r>
            <a:r>
              <a:rPr lang="en-US" altLang="zh-CN" sz="2800" dirty="0">
                <a:solidFill>
                  <a:srgbClr val="0099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; </a:t>
            </a:r>
            <a:r>
              <a:rPr lang="en-US" altLang="zh-CN" sz="2800" dirty="0" smtClean="0">
                <a:solidFill>
                  <a:srgbClr val="0099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CF</a:t>
            </a:r>
            <a:r>
              <a:rPr lang="en-US" altLang="zh-CN" sz="2800" dirty="0">
                <a:solidFill>
                  <a:srgbClr val="0099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＝1  SF＝1 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800" dirty="0">
                <a:solidFill>
                  <a:srgbClr val="0099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           </a:t>
            </a:r>
            <a:r>
              <a:rPr lang="en-US" altLang="zh-CN" sz="2800" dirty="0" smtClean="0">
                <a:solidFill>
                  <a:srgbClr val="0099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          ;    ZF</a:t>
            </a:r>
            <a:r>
              <a:rPr lang="en-US" altLang="zh-CN" sz="2800" dirty="0">
                <a:solidFill>
                  <a:srgbClr val="0099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＝0   PF＝1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D5D4A73B-3399-5852-F5A8-66D703B4888F}"/>
              </a:ext>
            </a:extLst>
          </p:cNvPr>
          <p:cNvSpPr txBox="1">
            <a:spLocks/>
          </p:cNvSpPr>
          <p:nvPr/>
        </p:nvSpPr>
        <p:spPr>
          <a:xfrm>
            <a:off x="623392" y="188640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算数运算指令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678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9FA792-9181-9369-E544-483061191CFD}"/>
              </a:ext>
            </a:extLst>
          </p:cNvPr>
          <p:cNvSpPr txBox="1">
            <a:spLocks noChangeArrowheads="1"/>
          </p:cNvSpPr>
          <p:nvPr/>
        </p:nvSpPr>
        <p:spPr>
          <a:xfrm>
            <a:off x="912379" y="1153685"/>
            <a:ext cx="10729192" cy="8382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 smtClean="0">
                <a:solidFill>
                  <a:srgbClr val="0000FF"/>
                </a:solidFill>
              </a:rPr>
              <a:t>例：</a:t>
            </a:r>
            <a:r>
              <a:rPr lang="zh-CN" altLang="en-US" sz="2400" b="0" kern="0" dirty="0" smtClean="0">
                <a:solidFill>
                  <a:srgbClr val="0000FF"/>
                </a:solidFill>
              </a:rPr>
              <a:t>将</a:t>
            </a:r>
            <a:r>
              <a:rPr lang="zh-CN" altLang="en-US" sz="2400" b="0" kern="0" dirty="0">
                <a:solidFill>
                  <a:srgbClr val="0000FF"/>
                </a:solidFill>
              </a:rPr>
              <a:t>22000</a:t>
            </a:r>
            <a:r>
              <a:rPr lang="en-US" altLang="zh-CN" sz="2400" b="0" kern="0" dirty="0">
                <a:solidFill>
                  <a:srgbClr val="0000FF"/>
                </a:solidFill>
              </a:rPr>
              <a:t>H</a:t>
            </a:r>
            <a:r>
              <a:rPr lang="zh-CN" altLang="en-US" sz="2400" b="0" kern="0" dirty="0">
                <a:solidFill>
                  <a:srgbClr val="0000FF"/>
                </a:solidFill>
              </a:rPr>
              <a:t>和23000</a:t>
            </a:r>
            <a:r>
              <a:rPr lang="en-US" altLang="zh-CN" sz="2400" b="0" kern="0" dirty="0">
                <a:solidFill>
                  <a:srgbClr val="0000FF"/>
                </a:solidFill>
              </a:rPr>
              <a:t>H</a:t>
            </a:r>
            <a:r>
              <a:rPr lang="zh-CN" altLang="en-US" sz="2400" b="0" kern="0" dirty="0">
                <a:solidFill>
                  <a:srgbClr val="0000FF"/>
                </a:solidFill>
              </a:rPr>
              <a:t>开始的4个字节相加，和送存24000</a:t>
            </a:r>
            <a:r>
              <a:rPr lang="en-US" altLang="zh-CN" sz="2400" b="0" kern="0" dirty="0">
                <a:solidFill>
                  <a:srgbClr val="0000FF"/>
                </a:solidFill>
              </a:rPr>
              <a:t>H</a:t>
            </a:r>
            <a:r>
              <a:rPr lang="zh-CN" altLang="en-US" sz="2400" b="0" kern="0" dirty="0">
                <a:solidFill>
                  <a:srgbClr val="0000FF"/>
                </a:solidFill>
              </a:rPr>
              <a:t>开始的单元。</a:t>
            </a:r>
            <a:r>
              <a:rPr lang="zh-CN" altLang="en-US" sz="2400" b="0" kern="0" dirty="0">
                <a:solidFill>
                  <a:srgbClr val="C00000"/>
                </a:solidFill>
              </a:rPr>
              <a:t>（高</a:t>
            </a:r>
            <a:br>
              <a:rPr lang="zh-CN" altLang="en-US" sz="2400" b="0" kern="0" dirty="0">
                <a:solidFill>
                  <a:srgbClr val="C00000"/>
                </a:solidFill>
              </a:rPr>
            </a:br>
            <a:r>
              <a:rPr lang="zh-CN" altLang="en-US" sz="2400" b="0" kern="0" dirty="0">
                <a:solidFill>
                  <a:srgbClr val="C00000"/>
                </a:solidFill>
              </a:rPr>
              <a:t>       位对应高地址，低位对应低地址）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4A4FFA-9C81-B6C2-F5D4-E822F6DB5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0512" y="2470720"/>
            <a:ext cx="4859338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kern="0" dirty="0">
                <a:latin typeface="Times New Roman" panose="02020603050405020304" pitchFamily="18" charset="0"/>
              </a:rPr>
              <a:t>MOV      AX，2000H 	；</a:t>
            </a:r>
            <a:r>
              <a:rPr lang="zh-CN" altLang="en-US" sz="2000" kern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置段地址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kern="0" dirty="0">
                <a:latin typeface="Times New Roman" panose="02020603050405020304" pitchFamily="18" charset="0"/>
              </a:rPr>
              <a:t>MOV      DS，AX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kern="0" dirty="0">
                <a:latin typeface="Times New Roman" panose="02020603050405020304" pitchFamily="18" charset="0"/>
              </a:rPr>
              <a:t>MOV	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 ES，AX</a:t>
            </a:r>
            <a:endParaRPr lang="en-US" altLang="zh-CN" sz="2000" kern="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kern="0" dirty="0">
                <a:latin typeface="Times New Roman" panose="02020603050405020304" pitchFamily="18" charset="0"/>
              </a:rPr>
              <a:t>MOV	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 SI，2000H      ；</a:t>
            </a:r>
            <a:r>
              <a:rPr lang="zh-CN" altLang="en-US" sz="2000" kern="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置被加数首址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kern="0" dirty="0" smtClean="0">
                <a:latin typeface="Times New Roman" panose="02020603050405020304" pitchFamily="18" charset="0"/>
              </a:rPr>
              <a:t>MOV	 DI，3000H      ；</a:t>
            </a:r>
            <a:r>
              <a:rPr lang="zh-CN" altLang="en-US" sz="2000" kern="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置加数首址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kern="0" dirty="0" smtClean="0">
                <a:latin typeface="Times New Roman" panose="02020603050405020304" pitchFamily="18" charset="0"/>
              </a:rPr>
              <a:t>MOV</a:t>
            </a:r>
            <a:r>
              <a:rPr lang="en-US" altLang="zh-CN" sz="2000" kern="0" dirty="0">
                <a:latin typeface="Times New Roman" panose="02020603050405020304" pitchFamily="18" charset="0"/>
              </a:rPr>
              <a:t>	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 BX，4000H    </a:t>
            </a:r>
            <a:r>
              <a:rPr lang="en-US" altLang="zh-CN" sz="2000" kern="0" dirty="0">
                <a:latin typeface="Times New Roman" panose="02020603050405020304" pitchFamily="18" charset="0"/>
              </a:rPr>
              <a:t>；</a:t>
            </a:r>
            <a:r>
              <a:rPr lang="zh-CN" altLang="en-US" sz="2000" kern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置和首址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kern="0" dirty="0">
                <a:latin typeface="Times New Roman" panose="02020603050405020304" pitchFamily="18" charset="0"/>
              </a:rPr>
              <a:t>MOV	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 AX</a:t>
            </a:r>
            <a:r>
              <a:rPr lang="en-US" altLang="zh-CN" sz="2000" kern="0" dirty="0">
                <a:latin typeface="Times New Roman" panose="02020603050405020304" pitchFamily="18" charset="0"/>
              </a:rPr>
              <a:t>，[SI]        ；</a:t>
            </a:r>
            <a:r>
              <a:rPr lang="zh-CN" altLang="en-US" sz="2000" kern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取被加数低16位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kern="0" dirty="0">
                <a:latin typeface="Times New Roman" panose="02020603050405020304" pitchFamily="18" charset="0"/>
              </a:rPr>
              <a:t>ADD	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 AX，ES:[DI</a:t>
            </a:r>
            <a:r>
              <a:rPr lang="en-US" altLang="zh-CN" sz="2000" kern="0" dirty="0">
                <a:latin typeface="Times New Roman" panose="02020603050405020304" pitchFamily="18" charset="0"/>
              </a:rPr>
              <a:t>]  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；</a:t>
            </a:r>
            <a:r>
              <a:rPr lang="zh-CN" altLang="en-US" sz="2000" kern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低16位部分和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kern="0" dirty="0">
                <a:latin typeface="Times New Roman" panose="02020603050405020304" pitchFamily="18" charset="0"/>
              </a:rPr>
              <a:t>MOV	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 [</a:t>
            </a:r>
            <a:r>
              <a:rPr lang="en-US" altLang="zh-CN" sz="2000" kern="0" dirty="0">
                <a:latin typeface="Times New Roman" panose="02020603050405020304" pitchFamily="18" charset="0"/>
              </a:rPr>
              <a:t>BX]，AX       ；</a:t>
            </a:r>
            <a:r>
              <a:rPr lang="zh-CN" altLang="en-US" sz="2000" kern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存低16位部分和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000" kern="0" dirty="0">
                <a:latin typeface="Times New Roman" panose="02020603050405020304" pitchFamily="18" charset="0"/>
              </a:rPr>
              <a:t>		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687B6-89CF-103E-3324-1C854AD43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863" y="2495695"/>
            <a:ext cx="4427537" cy="37449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MOV	AX，[SI+2]	；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高16位计算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ADC	</a:t>
            </a: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AX，ES:[DI+2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MOV	[BX+2]，AX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MOV	AX，0     	 ；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取高位进位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ADC	AX，0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MOV	[BX+4]，AX</a:t>
            </a:r>
            <a:r>
              <a:rPr lang="en-US" altLang="zh-CN" sz="2000" dirty="0">
                <a:solidFill>
                  <a:srgbClr val="66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1796F06E-C7A3-36BC-F956-B4B05CA022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6975" y="2276872"/>
            <a:ext cx="0" cy="410527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76ACE355-EBA8-0ADA-3FC8-429B5541984B}"/>
              </a:ext>
            </a:extLst>
          </p:cNvPr>
          <p:cNvSpPr txBox="1">
            <a:spLocks/>
          </p:cNvSpPr>
          <p:nvPr/>
        </p:nvSpPr>
        <p:spPr>
          <a:xfrm>
            <a:off x="623392" y="188640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算数运算指令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23392" y="3787699"/>
            <a:ext cx="554461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23392" y="5083843"/>
            <a:ext cx="5544616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67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 autoUpdateAnimBg="0"/>
      <p:bldP spid="5" grpId="1" animBg="1"/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AD7BD33-3110-6C32-930A-A394DC69C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16" y="1271311"/>
            <a:ext cx="10873208" cy="3237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三、  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乘法指令 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无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符号数乘法指令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MUL       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SRC 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		         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 ；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字节操作数 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AX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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AL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SRC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		        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  ；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字操作数     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DX, AX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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AX 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SRC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带符号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数乘法指令: 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IMUL       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SRC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			 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    ；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字节操作数、字操作数同上。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A5D9D5-EBD9-3BEA-0DBB-F0D6ABD62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4797152"/>
            <a:ext cx="8915400" cy="1686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注意:  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AL(AX)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为隐含的乘数寄存器。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zh-CN" altLang="en-US" sz="2800" dirty="0" smtClean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AX(DX,AX)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为隐含的乘积寄存器。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zh-CN" altLang="en-US" sz="2800" dirty="0" smtClean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SRC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不能为立即数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349F9B7-0E46-0686-BBE3-F909A8E83861}"/>
              </a:ext>
            </a:extLst>
          </p:cNvPr>
          <p:cNvSpPr txBox="1">
            <a:spLocks/>
          </p:cNvSpPr>
          <p:nvPr/>
        </p:nvSpPr>
        <p:spPr>
          <a:xfrm>
            <a:off x="623392" y="188640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算数运算指令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615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6D88E55-3F23-E693-3573-29D73AFA3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730" y="1484784"/>
            <a:ext cx="9144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AX = 16A5H，BX = 0611H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(1)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MUL       BX     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; 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DX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AX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 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AX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BX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      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163D83-8E3F-6DCE-A66E-0821717B6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2930" y="2761134"/>
            <a:ext cx="365760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1 6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A 5 H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0 6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1 H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BCCDE0-76DF-40C1-ABDE-8EF68927C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696" y="3804916"/>
            <a:ext cx="464552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 1 6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A 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1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6 A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B69C2280-15A6-AE4C-2A6D-BB58155336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9130" y="3675534"/>
            <a:ext cx="335280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A586B4AC-5308-D19D-B3D8-7C090096ED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2930" y="5085184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7FB7C963-728E-96CF-3001-14E9DC38AC7C}"/>
              </a:ext>
            </a:extLst>
          </p:cNvPr>
          <p:cNvSpPr txBox="1">
            <a:spLocks/>
          </p:cNvSpPr>
          <p:nvPr/>
        </p:nvSpPr>
        <p:spPr>
          <a:xfrm>
            <a:off x="623392" y="188640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算数运算指令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64375" y="5095236"/>
            <a:ext cx="2420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 0 8 9 5 E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 H</a:t>
            </a:r>
          </a:p>
        </p:txBody>
      </p:sp>
      <p:sp>
        <p:nvSpPr>
          <p:cNvPr id="9" name="矩形 8"/>
          <p:cNvSpPr/>
          <p:nvPr/>
        </p:nvSpPr>
        <p:spPr>
          <a:xfrm>
            <a:off x="4491265" y="4623519"/>
            <a:ext cx="1537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+   8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7 D E</a:t>
            </a:r>
          </a:p>
        </p:txBody>
      </p:sp>
    </p:spTree>
    <p:extLst>
      <p:ext uri="{BB962C8B-B14F-4D97-AF65-F5344CB8AC3E}">
        <p14:creationId xmlns:p14="http://schemas.microsoft.com/office/powerpoint/2010/main" val="120728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82573F-3276-365D-539F-076B4520E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16" y="1196752"/>
            <a:ext cx="11161240" cy="551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ts val="300"/>
              </a:spcBef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四、除法指令</a:t>
            </a:r>
          </a:p>
          <a:p>
            <a:pPr>
              <a:lnSpc>
                <a:spcPct val="130000"/>
              </a:lnSpc>
              <a:spcBef>
                <a:spcPts val="300"/>
              </a:spcBef>
              <a:buNone/>
            </a:pPr>
            <a:r>
              <a:rPr lang="zh-CN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ebdings" panose="05030102010509060703" pitchFamily="18" charset="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无符号数除法指令：          </a:t>
            </a:r>
            <a:r>
              <a:rPr lang="zh-CN" altLang="zh-C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DIV         SRC</a:t>
            </a:r>
          </a:p>
          <a:p>
            <a:pPr>
              <a:lnSpc>
                <a:spcPct val="130000"/>
              </a:lnSpc>
              <a:spcBef>
                <a:spcPts val="300"/>
              </a:spcBef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Webdings" panose="05030102010509060703" pitchFamily="18" charset="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带符号数除法指令：          </a:t>
            </a:r>
            <a:r>
              <a:rPr lang="zh-CN" altLang="zh-C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IDIV        SRC</a:t>
            </a:r>
          </a:p>
          <a:p>
            <a:pPr>
              <a:lnSpc>
                <a:spcPct val="130000"/>
              </a:lnSpc>
              <a:spcBef>
                <a:spcPts val="300"/>
              </a:spcBef>
              <a:buNone/>
            </a:pP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执行操作：  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字节操作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AL 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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AX / SRC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的商</a:t>
            </a:r>
          </a:p>
          <a:p>
            <a:pPr>
              <a:lnSpc>
                <a:spcPct val="130000"/>
              </a:lnSpc>
              <a:spcBef>
                <a:spcPts val="300"/>
              </a:spcBef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               AH 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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AX / SRC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的余数</a:t>
            </a:r>
          </a:p>
          <a:p>
            <a:pPr>
              <a:lnSpc>
                <a:spcPct val="130000"/>
              </a:lnSpc>
              <a:spcBef>
                <a:spcPts val="300"/>
              </a:spcBef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字操作     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AX 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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DX, AX / SRC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的商</a:t>
            </a:r>
          </a:p>
          <a:p>
            <a:pPr>
              <a:lnSpc>
                <a:spcPct val="130000"/>
              </a:lnSpc>
              <a:spcBef>
                <a:spcPts val="300"/>
              </a:spcBef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               </a:t>
            </a:r>
            <a:r>
              <a:rPr lang="zh-CN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DX 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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DX, AX / SRC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的余数</a:t>
            </a:r>
          </a:p>
          <a:p>
            <a:pPr>
              <a:lnSpc>
                <a:spcPct val="130000"/>
              </a:lnSpc>
              <a:spcBef>
                <a:spcPts val="300"/>
              </a:spcBef>
              <a:buNone/>
            </a:pP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</a:t>
            </a:r>
            <a:r>
              <a:rPr lang="zh-CN" altLang="zh-CN" sz="20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 </a:t>
            </a:r>
            <a:r>
              <a:rPr lang="zh-CN" altLang="zh-CN" sz="20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</a:t>
            </a:r>
            <a:r>
              <a:rPr lang="en-US" altLang="zh-CN" sz="2000" dirty="0" smtClean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zh-CN" sz="2000" dirty="0" smtClean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*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除数必须为被除数的一半字长。</a:t>
            </a:r>
          </a:p>
          <a:p>
            <a:pPr>
              <a:lnSpc>
                <a:spcPct val="130000"/>
              </a:lnSpc>
              <a:spcBef>
                <a:spcPts val="300"/>
              </a:spcBef>
              <a:buNone/>
            </a:pPr>
            <a:r>
              <a:rPr lang="zh-CN" altLang="zh-CN" sz="2000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       *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做无符号数除法，扩展很简单，清零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。而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做带符号数除法，则需用扩展指令</a:t>
            </a:r>
            <a:r>
              <a:rPr lang="zh-CN" altLang="zh-CN" sz="2000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CBW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zh-CN" altLang="zh-CN" sz="2000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CWD</a:t>
            </a:r>
            <a:r>
              <a:rPr lang="zh-CN" altLang="en-US" sz="2000" dirty="0" smtClean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。            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  <a:spcBef>
                <a:spcPts val="300"/>
              </a:spcBef>
              <a:buNone/>
            </a:pPr>
            <a:r>
              <a:rPr lang="zh-CN" altLang="en-US" sz="2000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       *</a:t>
            </a:r>
            <a:r>
              <a:rPr lang="zh-CN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SRC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不能为立即数。                </a:t>
            </a:r>
          </a:p>
          <a:p>
            <a:pPr>
              <a:lnSpc>
                <a:spcPct val="130000"/>
              </a:lnSpc>
              <a:spcBef>
                <a:spcPts val="300"/>
              </a:spcBef>
              <a:buNone/>
            </a:pPr>
            <a:r>
              <a:rPr lang="zh-CN" altLang="en-US" sz="2000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       *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对所有条件标志位均</a:t>
            </a:r>
            <a:r>
              <a:rPr lang="zh-CN" altLang="en-US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无意义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22ED2D2-DEE1-35FE-7DA8-89692E0681E3}"/>
              </a:ext>
            </a:extLst>
          </p:cNvPr>
          <p:cNvSpPr txBox="1">
            <a:spLocks/>
          </p:cNvSpPr>
          <p:nvPr/>
        </p:nvSpPr>
        <p:spPr>
          <a:xfrm>
            <a:off x="623392" y="188640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算数运算指令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920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>
            <a:extLst>
              <a:ext uri="{FF2B5EF4-FFF2-40B4-BE49-F238E27FC236}">
                <a16:creationId xmlns:a16="http://schemas.microsoft.com/office/drawing/2014/main" id="{DB04B2D8-C395-52AB-890C-446A1D82B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464" y="1206905"/>
            <a:ext cx="9649072" cy="40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ebdings" panose="05030102010509060703" pitchFamily="18" charset="2"/>
              </a:rPr>
              <a:t>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符号扩展指令：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en-US" altLang="zh-CN" sz="2400" dirty="0" smtClean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CBW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        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AL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AX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2400" dirty="0" smtClean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执行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操作： </a:t>
            </a:r>
            <a:r>
              <a:rPr lang="zh-CN" altLang="en-US" sz="2400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若</a:t>
            </a:r>
            <a:r>
              <a:rPr lang="en-US" altLang="zh-CN" sz="2400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AL</a:t>
            </a:r>
            <a:r>
              <a:rPr lang="zh-CN" altLang="en-US" sz="2400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的最高有效位为0，则</a:t>
            </a:r>
            <a:r>
              <a:rPr lang="en-US" altLang="zh-CN" sz="2400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AH= 00H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</a:t>
            </a:r>
            <a:r>
              <a:rPr lang="en-US" altLang="zh-CN" sz="2400" dirty="0" smtClean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sz="2400" dirty="0" smtClean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若</a:t>
            </a:r>
            <a:r>
              <a:rPr lang="en-US" altLang="zh-CN" sz="2400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AL</a:t>
            </a:r>
            <a:r>
              <a:rPr lang="zh-CN" altLang="en-US" sz="2400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的最高有效位为1，则</a:t>
            </a:r>
            <a:r>
              <a:rPr lang="en-US" altLang="zh-CN" sz="2400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AH= FFH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en-US" altLang="zh-CN" sz="2400" dirty="0" smtClean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CWD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        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AX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DX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, AX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执行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操作：</a:t>
            </a:r>
            <a:r>
              <a:rPr lang="zh-CN" altLang="en-US" sz="2400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若</a:t>
            </a:r>
            <a:r>
              <a:rPr lang="en-US" altLang="zh-CN" sz="2400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AX</a:t>
            </a:r>
            <a:r>
              <a:rPr lang="zh-CN" altLang="en-US" sz="2400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的最高有效位为0，则</a:t>
            </a:r>
            <a:r>
              <a:rPr lang="en-US" altLang="zh-CN" sz="2400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DX= 0000H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</a:t>
            </a:r>
            <a:r>
              <a:rPr lang="en-US" altLang="zh-CN" sz="2400" dirty="0" smtClean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zh-CN" altLang="en-US" sz="2400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若</a:t>
            </a:r>
            <a:r>
              <a:rPr lang="en-US" altLang="zh-CN" sz="2400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AX</a:t>
            </a:r>
            <a:r>
              <a:rPr lang="zh-CN" altLang="en-US" sz="2400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的最高有效位为1，则</a:t>
            </a:r>
            <a:r>
              <a:rPr lang="en-US" altLang="zh-CN" sz="2400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DX= FFFFH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68AFA557-E929-E036-C1FC-85813E5FE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512" y="5433051"/>
            <a:ext cx="7162800" cy="1244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AX=BA45H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CBW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; AX=0045H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CWD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; DX=FFFFH  ,  AX=BA45H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A46A740-028C-791F-DE43-CEE3A4601571}"/>
              </a:ext>
            </a:extLst>
          </p:cNvPr>
          <p:cNvSpPr txBox="1">
            <a:spLocks/>
          </p:cNvSpPr>
          <p:nvPr/>
        </p:nvSpPr>
        <p:spPr>
          <a:xfrm>
            <a:off x="623392" y="188640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算数运算指令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29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F3B5579-C4D9-1984-7D78-F6D75E1DB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490" y="1213153"/>
            <a:ext cx="10368118" cy="33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477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1000"/>
              </a:spcBef>
              <a:buNone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五、十进制调整指令</a:t>
            </a:r>
          </a:p>
          <a:p>
            <a:pPr>
              <a:lnSpc>
                <a:spcPct val="120000"/>
              </a:lnSpc>
              <a:spcBef>
                <a:spcPts val="1000"/>
              </a:spcBef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压缩的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BCD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码：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用4位二进制数表示1位十进制数</a:t>
            </a:r>
          </a:p>
          <a:p>
            <a:pPr lvl="1">
              <a:lnSpc>
                <a:spcPct val="120000"/>
              </a:lnSpc>
              <a:spcBef>
                <a:spcPts val="10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59</a:t>
            </a:r>
            <a:r>
              <a:rPr lang="zh-CN" altLang="en-US" sz="240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＝(0101 1001)</a:t>
            </a:r>
            <a:r>
              <a:rPr lang="en-US" altLang="zh-CN" sz="240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BCD</a:t>
            </a:r>
          </a:p>
          <a:p>
            <a:pPr lvl="1">
              <a:lnSpc>
                <a:spcPct val="120000"/>
              </a:lnSpc>
              <a:spcBef>
                <a:spcPts val="100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非压缩的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BCD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码：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用8位二进制数表示1位十进制数。（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即低4位二进制数表示1位十进制数，高4位二进制数为0）</a:t>
            </a:r>
          </a:p>
          <a:p>
            <a:pPr lvl="3">
              <a:lnSpc>
                <a:spcPct val="120000"/>
              </a:lnSpc>
              <a:spcBef>
                <a:spcPts val="1000"/>
              </a:spcBef>
              <a:buNone/>
            </a:pP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例：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59</a:t>
            </a:r>
            <a:r>
              <a:rPr lang="zh-CN" altLang="en-US" sz="240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＝(0000 0101     0000 1001)</a:t>
            </a:r>
            <a:r>
              <a:rPr lang="en-US" altLang="zh-CN" sz="240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BCD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38DD4A-0DD9-2E93-718B-2FE0BBF5D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4575073"/>
            <a:ext cx="9793088" cy="279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6000"/>
              </a:lnSpc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压缩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BCD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码加法的调整指令：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DAA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</a:p>
          <a:p>
            <a:pPr>
              <a:lnSpc>
                <a:spcPct val="136000"/>
              </a:lnSpc>
              <a:spcBef>
                <a:spcPct val="50000"/>
              </a:spcBef>
              <a:buFontTx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压缩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BCD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码减法的调整指令：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DAS</a:t>
            </a:r>
          </a:p>
          <a:p>
            <a:pPr>
              <a:lnSpc>
                <a:spcPct val="136000"/>
              </a:lnSpc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非压缩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BCD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码加、减、乘、除法调整指令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AAA    AAS    AAM    AAD</a:t>
            </a:r>
            <a:endParaRPr lang="en-US" altLang="zh-CN" sz="2400" dirty="0">
              <a:solidFill>
                <a:srgbClr val="CC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hlinkClick r:id="" action="ppaction://noaction"/>
            </a:endParaRPr>
          </a:p>
          <a:p>
            <a:pPr>
              <a:lnSpc>
                <a:spcPct val="136000"/>
              </a:lnSpc>
              <a:spcBef>
                <a:spcPct val="50000"/>
              </a:spcBef>
              <a:buFontTx/>
              <a:buNone/>
            </a:pPr>
            <a:endParaRPr lang="zh-CN" altLang="en-US" sz="24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23F2C9E-5869-86DA-92CE-30C5443AC1FA}"/>
              </a:ext>
            </a:extLst>
          </p:cNvPr>
          <p:cNvSpPr txBox="1">
            <a:spLocks/>
          </p:cNvSpPr>
          <p:nvPr/>
        </p:nvSpPr>
        <p:spPr>
          <a:xfrm>
            <a:off x="623392" y="188640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算数运算指令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1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1384" y="156489"/>
            <a:ext cx="9066212" cy="792162"/>
          </a:xfrm>
          <a:prstGeom prst="rect">
            <a:avLst/>
          </a:prstGeo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 8086汇编语言及寻址方式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5D25C71-C074-41DE-C9E9-F26EAA46A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815523"/>
            <a:ext cx="9362892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TW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掌握</a:t>
            </a:r>
            <a:r>
              <a:rPr lang="zh-CN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8086</a:t>
            </a:r>
            <a:r>
              <a:rPr lang="zh-TW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基本指令的格式、功能及应用方法。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E1FDD8B-3896-8285-EC7F-B07B9132A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933" y="1908322"/>
            <a:ext cx="4716463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zh-CN" altLang="en-US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一、指令格式</a:t>
            </a:r>
          </a:p>
          <a:p>
            <a:pPr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zh-CN" altLang="en-US" kern="0" dirty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endParaRPr lang="zh-CN" altLang="en-US" kern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80000"/>
              </a:lnSpc>
              <a:spcBef>
                <a:spcPct val="40000"/>
              </a:spcBef>
              <a:buFontTx/>
              <a:buNone/>
            </a:pPr>
            <a:endParaRPr lang="zh-CN" altLang="en-US" kern="0" dirty="0">
              <a:solidFill>
                <a:srgbClr val="0000FF"/>
              </a:solidFill>
            </a:endParaRPr>
          </a:p>
        </p:txBody>
      </p:sp>
      <p:pic>
        <p:nvPicPr>
          <p:cNvPr id="5" name="Picture 4" descr="snap33">
            <a:extLst>
              <a:ext uri="{FF2B5EF4-FFF2-40B4-BE49-F238E27FC236}">
                <a16:creationId xmlns:a16="http://schemas.microsoft.com/office/drawing/2014/main" id="{BD3892FD-D5B8-E8E2-675A-521CA9A5B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996455"/>
            <a:ext cx="8515350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6">
            <a:extLst>
              <a:ext uri="{FF2B5EF4-FFF2-40B4-BE49-F238E27FC236}">
                <a16:creationId xmlns:a16="http://schemas.microsoft.com/office/drawing/2014/main" id="{50318E79-9C54-FC2A-7AD0-9BC945D40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745" y="1973221"/>
            <a:ext cx="1348383" cy="647700"/>
          </a:xfrm>
          <a:prstGeom prst="wedgeRoundRectCallout">
            <a:avLst>
              <a:gd name="adj1" fmla="val -220111"/>
              <a:gd name="adj2" fmla="val 20000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必须有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C3F6C11-AF2E-5A5F-05A4-E3B13ACAC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2594" y="1973221"/>
            <a:ext cx="1979612" cy="647700"/>
          </a:xfrm>
          <a:prstGeom prst="wedgeRoundRectCallout">
            <a:avLst>
              <a:gd name="adj1" fmla="val -149037"/>
              <a:gd name="adj2" fmla="val 20000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可有(1或2)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可无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66450E4-3D49-FDDA-BC40-34575B4DC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1253674"/>
            <a:ext cx="7632700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477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87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五、十进制调整指令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5F6189-5CD1-C3D9-37F5-CC8269534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464" y="2135746"/>
            <a:ext cx="9865096" cy="4323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6000"/>
              </a:lnSpc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压缩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BCD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码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加法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的调整指令：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DAA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</a:p>
          <a:p>
            <a:pPr marL="648000">
              <a:lnSpc>
                <a:spcPct val="136000"/>
              </a:lnSpc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低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位大于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AF=1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的内容加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06H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，并将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AF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置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；然后如果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高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位大于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CF=1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的内容加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60H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，且将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置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  </a:t>
            </a:r>
          </a:p>
          <a:p>
            <a:pPr>
              <a:lnSpc>
                <a:spcPct val="136000"/>
              </a:lnSpc>
              <a:spcBef>
                <a:spcPct val="50000"/>
              </a:spcBef>
              <a:buFontTx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压缩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BCD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码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减法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的调整指令：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DAS</a:t>
            </a:r>
          </a:p>
          <a:p>
            <a:pPr>
              <a:lnSpc>
                <a:spcPct val="136000"/>
              </a:lnSpc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非压缩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BCD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码加、减、乘、除法调整指令</a:t>
            </a:r>
          </a:p>
          <a:p>
            <a:pPr marL="0" lvl="1">
              <a:lnSpc>
                <a:spcPct val="136000"/>
              </a:lnSpc>
              <a:spcBef>
                <a:spcPct val="50000"/>
              </a:spcBef>
              <a:buNone/>
            </a:pP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dirty="0" smtClean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AAA    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AAS    AAM    AAD</a:t>
            </a:r>
            <a:endParaRPr lang="en-US" altLang="zh-CN" sz="2400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hlinkClick r:id="" action="ppaction://noaction"/>
            </a:endParaRPr>
          </a:p>
          <a:p>
            <a:pPr>
              <a:lnSpc>
                <a:spcPct val="136000"/>
              </a:lnSpc>
              <a:spcBef>
                <a:spcPct val="50000"/>
              </a:spcBef>
              <a:buFontTx/>
              <a:buNone/>
            </a:pPr>
            <a:endParaRPr lang="zh-CN" altLang="en-US" sz="24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CC180DD-118A-71E7-4FF0-D5ED60AF64C5}"/>
              </a:ext>
            </a:extLst>
          </p:cNvPr>
          <p:cNvSpPr txBox="1">
            <a:spLocks/>
          </p:cNvSpPr>
          <p:nvPr/>
        </p:nvSpPr>
        <p:spPr>
          <a:xfrm>
            <a:off x="623392" y="188640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算数运算指令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953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15F90B-38AF-9286-5C59-8304B60CE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114171"/>
            <a:ext cx="9296400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注意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</a:t>
            </a:r>
            <a:r>
              <a:rPr lang="zh-CN" altLang="zh-CN" sz="24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*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隐含的操作寄存器为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AL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  *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紧接在加减指令之后使用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  *  影响状态标志位（对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OF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无意义）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F65076-61D1-FB5B-65B8-06CC800FE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584" y="3494347"/>
            <a:ext cx="90678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(1)	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MOV	  AL, 34H          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;AL=34H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ADD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  AL, 89H	  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;AL=34H+89H=BDH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	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DAA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		   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         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; AL=BDH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+60H+06H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=23H  AF=CF=1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(2)	MOV	  AL, 34H	   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;AL=34H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	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SUB	  AL, 89H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   </a:t>
            </a:r>
            <a:r>
              <a:rPr lang="en-US" altLang="zh-CN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;AL=34H-89H=ABH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DAS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	   </a:t>
            </a:r>
            <a:r>
              <a:rPr lang="en-US" altLang="zh-CN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;AL=ABH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-60H-06H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=45H  AF=CF=1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135C314-2419-141A-2FCB-00D1B22857C2}"/>
              </a:ext>
            </a:extLst>
          </p:cNvPr>
          <p:cNvSpPr txBox="1">
            <a:spLocks/>
          </p:cNvSpPr>
          <p:nvPr/>
        </p:nvSpPr>
        <p:spPr>
          <a:xfrm>
            <a:off x="623392" y="188640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算数运算指令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095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1484784"/>
            <a:ext cx="11158415" cy="493417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3-1  8086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汇编语言及寻址方式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3-2 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数据传送类指令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3-3 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算术运算指令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3-4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逻辑运算指令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3-5 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串（数据块）处理指令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3-6 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控制转移指令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3-7 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处理机控制指令</a:t>
            </a:r>
          </a:p>
          <a:p>
            <a:pPr eaLnBrk="1" hangingPunct="1"/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4537" y="260648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 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8086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的寻址方式和指令系统</a:t>
            </a:r>
          </a:p>
        </p:txBody>
      </p:sp>
    </p:spTree>
    <p:extLst>
      <p:ext uri="{BB962C8B-B14F-4D97-AF65-F5344CB8AC3E}">
        <p14:creationId xmlns:p14="http://schemas.microsoft.com/office/powerpoint/2010/main" val="35793095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8837" y="155079"/>
            <a:ext cx="9066212" cy="792162"/>
          </a:xfrm>
          <a:prstGeom prst="rect">
            <a:avLst/>
          </a:prstGeo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逻辑运算指令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8E4F7B-F8E4-8A92-C340-FA53BBCD90FD}"/>
              </a:ext>
            </a:extLst>
          </p:cNvPr>
          <p:cNvSpPr txBox="1"/>
          <p:nvPr/>
        </p:nvSpPr>
        <p:spPr>
          <a:xfrm>
            <a:off x="1415480" y="1556792"/>
            <a:ext cx="60037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   逻辑运算</a:t>
            </a:r>
            <a:r>
              <a:rPr lang="zh-CN" altLang="en-US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指令</a:t>
            </a:r>
            <a:endParaRPr lang="en-US" altLang="zh-CN" sz="36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zh-CN" altLang="en-US" sz="36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   循环移位</a:t>
            </a:r>
            <a:r>
              <a:rPr lang="zh-CN" altLang="en-US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18093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4B529A-0008-1587-2C18-C6480A698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496" y="1725863"/>
            <a:ext cx="8153400" cy="457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5000"/>
              </a:lnSpc>
              <a:spcBef>
                <a:spcPts val="400"/>
              </a:spcBef>
              <a:buNone/>
            </a:pP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逻辑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非指令：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NOT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OPR           ；OPR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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OPR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取反</a:t>
            </a:r>
          </a:p>
          <a:p>
            <a:pPr>
              <a:lnSpc>
                <a:spcPct val="135000"/>
              </a:lnSpc>
              <a:spcBef>
                <a:spcPts val="40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逻辑与指令：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AND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DST, SRC  ； DST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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DST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SRC</a:t>
            </a:r>
          </a:p>
          <a:p>
            <a:pPr>
              <a:lnSpc>
                <a:spcPct val="135000"/>
              </a:lnSpc>
              <a:spcBef>
                <a:spcPts val="40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逻辑或指令：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OR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DST, SRC     ； DST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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DST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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SRC</a:t>
            </a:r>
          </a:p>
          <a:p>
            <a:pPr>
              <a:lnSpc>
                <a:spcPct val="135000"/>
              </a:lnSpc>
              <a:spcBef>
                <a:spcPts val="40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异或指令：    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XOR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DST, SRC   ；DST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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DST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SRC</a:t>
            </a:r>
          </a:p>
          <a:p>
            <a:pPr>
              <a:lnSpc>
                <a:spcPct val="135000"/>
              </a:lnSpc>
              <a:spcBef>
                <a:spcPts val="40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测试指令：    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TEST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OPR1, OPR2；OPR1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OPR2</a:t>
            </a:r>
          </a:p>
          <a:p>
            <a:pPr>
              <a:lnSpc>
                <a:spcPct val="135000"/>
              </a:lnSpc>
              <a:spcBef>
                <a:spcPts val="40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（测试是否为空）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TEST AX,  AX</a:t>
            </a:r>
          </a:p>
          <a:p>
            <a:pPr>
              <a:lnSpc>
                <a:spcPct val="135000"/>
              </a:lnSpc>
              <a:spcBef>
                <a:spcPct val="50000"/>
              </a:spcBef>
              <a:buFontTx/>
              <a:buNone/>
            </a:pP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7C4D79C-1999-CBDC-ACC0-EF1E8798F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464" y="5195530"/>
            <a:ext cx="8915400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0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</a:t>
            </a:r>
            <a:r>
              <a:rPr lang="zh-CN" altLang="zh-CN" sz="24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*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AND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、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OR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、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XOR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、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TEST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对标志位产生下列影响</a:t>
            </a:r>
          </a:p>
          <a:p>
            <a:pPr>
              <a:spcBef>
                <a:spcPts val="400"/>
              </a:spcBef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                  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CF OF SF ZF PF  AF</a:t>
            </a:r>
          </a:p>
          <a:p>
            <a:pPr>
              <a:spcBef>
                <a:spcPts val="400"/>
              </a:spcBef>
              <a:buNone/>
            </a:pP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      0     0    .     .    .   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无定义</a:t>
            </a:r>
          </a:p>
          <a:p>
            <a:pPr>
              <a:spcBef>
                <a:spcPts val="400"/>
              </a:spcBef>
              <a:buNone/>
            </a:pP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 *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NOT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不影响标志位。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endParaRPr lang="zh-CN" altLang="en-US" sz="2400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73A3B6F-2162-F643-69F9-26C5336F3DA1}"/>
              </a:ext>
            </a:extLst>
          </p:cNvPr>
          <p:cNvSpPr txBox="1">
            <a:spLocks/>
          </p:cNvSpPr>
          <p:nvPr/>
        </p:nvSpPr>
        <p:spPr>
          <a:xfrm>
            <a:off x="608837" y="155079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逻辑运算指令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99456" y="1117491"/>
            <a:ext cx="3070071" cy="608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  <a:spcBef>
                <a:spcPts val="400"/>
              </a:spcBef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一、逻辑运算指令</a:t>
            </a:r>
          </a:p>
        </p:txBody>
      </p:sp>
    </p:spTree>
    <p:extLst>
      <p:ext uri="{BB962C8B-B14F-4D97-AF65-F5344CB8AC3E}">
        <p14:creationId xmlns:p14="http://schemas.microsoft.com/office/powerpoint/2010/main" val="125650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>
            <a:extLst>
              <a:ext uri="{FF2B5EF4-FFF2-40B4-BE49-F238E27FC236}">
                <a16:creationId xmlns:a16="http://schemas.microsoft.com/office/drawing/2014/main" id="{167EB525-90C5-7A1B-4B80-987FACDD3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411" y="2084443"/>
            <a:ext cx="8839200" cy="200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AND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BL,11110110B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280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BL</a:t>
            </a:r>
            <a:r>
              <a:rPr lang="zh-CN" altLang="en-US" sz="280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280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D0</a:t>
            </a:r>
            <a:r>
              <a:rPr lang="zh-CN" altLang="en-US" sz="280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D3</a:t>
            </a:r>
            <a:r>
              <a:rPr lang="zh-CN" altLang="en-US" sz="280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清0，其余位不变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OR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BL,00001001B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280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BL</a:t>
            </a:r>
            <a:r>
              <a:rPr lang="zh-CN" altLang="en-US" sz="280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280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D0</a:t>
            </a:r>
            <a:r>
              <a:rPr lang="zh-CN" altLang="en-US" sz="280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D3</a:t>
            </a:r>
            <a:r>
              <a:rPr lang="zh-CN" altLang="en-US" sz="280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置1，其余位不变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XOR</a:t>
            </a:r>
            <a:r>
              <a:rPr lang="en-US" altLang="zh-CN" sz="2800" dirty="0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BL,00001001B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800" dirty="0" smtClean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280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BL</a:t>
            </a:r>
            <a:r>
              <a:rPr lang="zh-CN" altLang="en-US" sz="280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280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D0</a:t>
            </a:r>
            <a:r>
              <a:rPr lang="zh-CN" altLang="en-US" sz="280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D3</a:t>
            </a:r>
            <a:r>
              <a:rPr lang="zh-CN" altLang="en-US" sz="2800" dirty="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求反，其余位不变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5EA6A87E-4173-0156-1A61-8E3DBBF22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999" y="4573291"/>
            <a:ext cx="8964612" cy="5095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AND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指令可用于某些位的清位（同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相与），不影响其他位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176F368-A7FF-ADD1-7932-E8E178704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999" y="5143126"/>
            <a:ext cx="8964612" cy="50958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OR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指令可用于某些位的置位 （同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相或），不影响其他位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5564DA97-D9EF-49A7-8766-3E5583E03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999" y="5747021"/>
            <a:ext cx="8964612" cy="5095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XOR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指令可用于某些位的求反（同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相异或），不影响其他位</a:t>
            </a:r>
          </a:p>
        </p:txBody>
      </p:sp>
      <p:sp>
        <p:nvSpPr>
          <p:cNvPr id="7" name="Text Box 6" descr="DI-02">
            <a:extLst>
              <a:ext uri="{FF2B5EF4-FFF2-40B4-BE49-F238E27FC236}">
                <a16:creationId xmlns:a16="http://schemas.microsoft.com/office/drawing/2014/main" id="{B2603356-0E6E-36FA-1616-64BEFE25B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448" y="1348015"/>
            <a:ext cx="1511300" cy="519113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rgbClr val="80808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9175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9175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91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91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91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91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91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91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91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例：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7ADBB92-40C5-D57E-A535-FC03FE01FDD7}"/>
              </a:ext>
            </a:extLst>
          </p:cNvPr>
          <p:cNvSpPr txBox="1">
            <a:spLocks/>
          </p:cNvSpPr>
          <p:nvPr/>
        </p:nvSpPr>
        <p:spPr>
          <a:xfrm>
            <a:off x="608837" y="155079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逻辑运算指令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6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556792"/>
            <a:ext cx="8155727" cy="537486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95400" y="1026777"/>
            <a:ext cx="3070071" cy="6740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二、循环移位指令</a:t>
            </a:r>
          </a:p>
        </p:txBody>
      </p:sp>
      <p:sp>
        <p:nvSpPr>
          <p:cNvPr id="141" name="标题 1">
            <a:extLst>
              <a:ext uri="{FF2B5EF4-FFF2-40B4-BE49-F238E27FC236}">
                <a16:creationId xmlns:a16="http://schemas.microsoft.com/office/drawing/2014/main" id="{17ADBB92-40C5-D57E-A535-FC03FE01FDD7}"/>
              </a:ext>
            </a:extLst>
          </p:cNvPr>
          <p:cNvSpPr txBox="1">
            <a:spLocks/>
          </p:cNvSpPr>
          <p:nvPr/>
        </p:nvSpPr>
        <p:spPr>
          <a:xfrm>
            <a:off x="608837" y="155079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逻辑运算指令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779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2869F6C-4620-C26E-640F-C03277030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560" y="1585613"/>
            <a:ext cx="9144000" cy="552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dirty="0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循环左移  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ROL   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OPR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CNT</a:t>
            </a:r>
          </a:p>
          <a:p>
            <a:pPr marL="64800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mov al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, 40h       ;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AL = 01000000b</a:t>
            </a:r>
          </a:p>
          <a:p>
            <a:pPr marL="64800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rol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al, 1              ; AL = 10000000b,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CF = 0</a:t>
            </a:r>
          </a:p>
          <a:p>
            <a:pPr marL="64800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rol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al, 1              ; AL = 00000001b,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CF = 1</a:t>
            </a:r>
          </a:p>
          <a:p>
            <a:pPr marL="64800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rol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al, 1              ; AL = 00000010b,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CF =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带进位循环左移  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RCL  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OPR, CNT</a:t>
            </a:r>
          </a:p>
          <a:p>
            <a:pPr marL="64800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clc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; CF = 0</a:t>
            </a:r>
          </a:p>
          <a:p>
            <a:pPr marL="64800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mov bl, 88h              ; CF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, BL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=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10001000b</a:t>
            </a:r>
          </a:p>
          <a:p>
            <a:pPr marL="64800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rcl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bl, 1                     ; CF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, BL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=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00010000b</a:t>
            </a:r>
          </a:p>
          <a:p>
            <a:pPr marL="64800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rcl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b1, 1                    ; CF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, BL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=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00100001b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2000FA8-8899-6830-87C6-84D2FE7831B1}"/>
              </a:ext>
            </a:extLst>
          </p:cNvPr>
          <p:cNvSpPr txBox="1">
            <a:spLocks/>
          </p:cNvSpPr>
          <p:nvPr/>
        </p:nvSpPr>
        <p:spPr>
          <a:xfrm>
            <a:off x="608837" y="155079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逻辑运算指令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7408" y="1196752"/>
            <a:ext cx="3070071" cy="608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二、循环移位指令</a:t>
            </a:r>
          </a:p>
        </p:txBody>
      </p:sp>
    </p:spTree>
    <p:extLst>
      <p:ext uri="{BB962C8B-B14F-4D97-AF65-F5344CB8AC3E}">
        <p14:creationId xmlns:p14="http://schemas.microsoft.com/office/powerpoint/2010/main" val="416476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168E6A3-8036-E0B9-8705-D9F029EEE283}"/>
              </a:ext>
            </a:extLst>
          </p:cNvPr>
          <p:cNvSpPr txBox="1">
            <a:spLocks noChangeArrowheads="1"/>
          </p:cNvSpPr>
          <p:nvPr/>
        </p:nvSpPr>
        <p:spPr>
          <a:xfrm>
            <a:off x="987101" y="1152216"/>
            <a:ext cx="3044329" cy="4572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kern="0" dirty="0" smtClean="0">
                <a:solidFill>
                  <a:srgbClr val="C00000"/>
                </a:solidFill>
              </a:rPr>
              <a:t>三、移位指令</a:t>
            </a:r>
            <a:endParaRPr lang="zh-CN" altLang="en-US" sz="2800" kern="0" dirty="0">
              <a:solidFill>
                <a:srgbClr val="C0000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6A063CF-7A16-0544-49E7-528DA05D67B9}"/>
              </a:ext>
            </a:extLst>
          </p:cNvPr>
          <p:cNvGrpSpPr>
            <a:grpSpLocks/>
          </p:cNvGrpSpPr>
          <p:nvPr/>
        </p:nvGrpSpPr>
        <p:grpSpPr bwMode="auto">
          <a:xfrm>
            <a:off x="2901280" y="2286198"/>
            <a:ext cx="5715000" cy="566738"/>
            <a:chOff x="0" y="-21"/>
            <a:chExt cx="3600" cy="35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A23BE0-8823-C456-54E4-3FCF021E41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-21"/>
              <a:ext cx="2352" cy="330"/>
              <a:chOff x="0" y="-21"/>
              <a:chExt cx="2352" cy="330"/>
            </a:xfrm>
          </p:grpSpPr>
          <p:sp>
            <p:nvSpPr>
              <p:cNvPr id="7" name="Rectangle 5">
                <a:extLst>
                  <a:ext uri="{FF2B5EF4-FFF2-40B4-BE49-F238E27FC236}">
                    <a16:creationId xmlns:a16="http://schemas.microsoft.com/office/drawing/2014/main" id="{AD36E8DA-50BB-75BD-F09E-D9E7AD78B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-21"/>
                <a:ext cx="116" cy="330"/>
              </a:xfrm>
              <a:prstGeom prst="rect">
                <a:avLst/>
              </a:prstGeom>
              <a:solidFill>
                <a:srgbClr val="99CC00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0BC897C8-62FA-479E-4FA5-FD00C3C68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-21"/>
                <a:ext cx="288" cy="33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D4443E54-3623-7AD0-0689-B16D1546BC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-21"/>
                <a:ext cx="288" cy="33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" name="Line 8">
                <a:extLst>
                  <a:ext uri="{FF2B5EF4-FFF2-40B4-BE49-F238E27FC236}">
                    <a16:creationId xmlns:a16="http://schemas.microsoft.com/office/drawing/2014/main" id="{331EC8FF-F85D-AC74-1CF4-A67B50CD21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4" y="144"/>
                <a:ext cx="57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A613EA3D-61EC-B242-8A7E-80EFD1EDB8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-21"/>
                <a:ext cx="288" cy="33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2" name="Line 10">
                <a:extLst>
                  <a:ext uri="{FF2B5EF4-FFF2-40B4-BE49-F238E27FC236}">
                    <a16:creationId xmlns:a16="http://schemas.microsoft.com/office/drawing/2014/main" id="{1D38EC43-72C5-4C05-AE34-B7F1413136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4" y="144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3" name="Line 11">
                <a:extLst>
                  <a:ext uri="{FF2B5EF4-FFF2-40B4-BE49-F238E27FC236}">
                    <a16:creationId xmlns:a16="http://schemas.microsoft.com/office/drawing/2014/main" id="{5CC7E1AA-7D00-AA54-96DE-2671BD7D25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60" y="144"/>
                <a:ext cx="86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6" name="Text Box 12">
              <a:extLst>
                <a:ext uri="{FF2B5EF4-FFF2-40B4-BE49-F238E27FC236}">
                  <a16:creationId xmlns:a16="http://schemas.microsoft.com/office/drawing/2014/main" id="{0759D06B-4360-1ECC-3B68-EA626E8C6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8"/>
              <a:ext cx="36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</a:t>
              </a:r>
              <a:r>
                <a:rPr lang="zh-CN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CF                                                    0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40B4B73-0545-8A21-BB33-587240133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432" y="1691833"/>
            <a:ext cx="10176172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逻辑左移  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SHL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OPR, CNT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ts val="2400"/>
              </a:spcBef>
              <a:buFontTx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逻辑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右移  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SHR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OPR, CNT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算术左移  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SAL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OPR, CNT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同逻辑左移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算术右移  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SAR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OPR, 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CNT 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最高位填充符号位。正数填充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，负数填充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F94517-8AC1-31DA-C2D0-10A95ADA12BC}"/>
              </a:ext>
            </a:extLst>
          </p:cNvPr>
          <p:cNvGrpSpPr>
            <a:grpSpLocks/>
          </p:cNvGrpSpPr>
          <p:nvPr/>
        </p:nvGrpSpPr>
        <p:grpSpPr bwMode="auto">
          <a:xfrm>
            <a:off x="3045743" y="3501008"/>
            <a:ext cx="4724400" cy="571500"/>
            <a:chOff x="0" y="-24"/>
            <a:chExt cx="2976" cy="36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7BBAAE9-F006-F92E-83CE-72BA2EE81E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-24"/>
              <a:ext cx="2352" cy="330"/>
              <a:chOff x="0" y="-24"/>
              <a:chExt cx="2352" cy="330"/>
            </a:xfrm>
          </p:grpSpPr>
          <p:sp>
            <p:nvSpPr>
              <p:cNvPr id="18" name="Rectangle 16">
                <a:extLst>
                  <a:ext uri="{FF2B5EF4-FFF2-40B4-BE49-F238E27FC236}">
                    <a16:creationId xmlns:a16="http://schemas.microsoft.com/office/drawing/2014/main" id="{D003ABFE-4D0F-343A-995A-3BEF541DF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-24"/>
                <a:ext cx="116" cy="330"/>
              </a:xfrm>
              <a:prstGeom prst="rect">
                <a:avLst/>
              </a:prstGeom>
              <a:solidFill>
                <a:srgbClr val="99CC00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9" name="Rectangle 17">
                <a:extLst>
                  <a:ext uri="{FF2B5EF4-FFF2-40B4-BE49-F238E27FC236}">
                    <a16:creationId xmlns:a16="http://schemas.microsoft.com/office/drawing/2014/main" id="{F73C6814-8397-C7F4-C5DE-A84423E99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-24"/>
                <a:ext cx="288" cy="33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0" name="Rectangle 18">
                <a:extLst>
                  <a:ext uri="{FF2B5EF4-FFF2-40B4-BE49-F238E27FC236}">
                    <a16:creationId xmlns:a16="http://schemas.microsoft.com/office/drawing/2014/main" id="{E11D0C90-186A-5F09-769F-4BDCBA5D5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-24"/>
                <a:ext cx="288" cy="33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Line 19">
                <a:extLst>
                  <a:ext uri="{FF2B5EF4-FFF2-40B4-BE49-F238E27FC236}">
                    <a16:creationId xmlns:a16="http://schemas.microsoft.com/office/drawing/2014/main" id="{C6185268-9017-B77D-DBF9-171330FC88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1632" y="141"/>
                <a:ext cx="57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2" name="Rectangle 20">
                <a:extLst>
                  <a:ext uri="{FF2B5EF4-FFF2-40B4-BE49-F238E27FC236}">
                    <a16:creationId xmlns:a16="http://schemas.microsoft.com/office/drawing/2014/main" id="{052C660A-CA9E-F710-F9BD-A8870E06C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-24"/>
                <a:ext cx="288" cy="33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3" name="Line 21">
                <a:extLst>
                  <a:ext uri="{FF2B5EF4-FFF2-40B4-BE49-F238E27FC236}">
                    <a16:creationId xmlns:a16="http://schemas.microsoft.com/office/drawing/2014/main" id="{0CEE3527-9BAA-8EB5-752F-DAFB1EA356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0" y="141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4" name="Line 22">
                <a:extLst>
                  <a:ext uri="{FF2B5EF4-FFF2-40B4-BE49-F238E27FC236}">
                    <a16:creationId xmlns:a16="http://schemas.microsoft.com/office/drawing/2014/main" id="{652351EE-A263-90C8-43B2-3173F35EAA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528" y="141"/>
                <a:ext cx="86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7" name="Text Box 23">
              <a:extLst>
                <a:ext uri="{FF2B5EF4-FFF2-40B4-BE49-F238E27FC236}">
                  <a16:creationId xmlns:a16="http://schemas.microsoft.com/office/drawing/2014/main" id="{D6637F75-216C-0A0F-EDF1-B7A7486002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8"/>
              <a:ext cx="29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zh-CN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                                                   CF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8C9BF8-8B36-1876-570B-B9F09002E707}"/>
              </a:ext>
            </a:extLst>
          </p:cNvPr>
          <p:cNvGrpSpPr>
            <a:grpSpLocks/>
          </p:cNvGrpSpPr>
          <p:nvPr/>
        </p:nvGrpSpPr>
        <p:grpSpPr bwMode="auto">
          <a:xfrm>
            <a:off x="2812231" y="5805264"/>
            <a:ext cx="4724400" cy="565150"/>
            <a:chOff x="0" y="-24"/>
            <a:chExt cx="2976" cy="35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8ABDD43-4420-885E-5463-88218270E2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-24"/>
              <a:ext cx="2352" cy="330"/>
              <a:chOff x="0" y="-24"/>
              <a:chExt cx="2352" cy="330"/>
            </a:xfrm>
          </p:grpSpPr>
          <p:sp>
            <p:nvSpPr>
              <p:cNvPr id="28" name="Rectangle 26">
                <a:extLst>
                  <a:ext uri="{FF2B5EF4-FFF2-40B4-BE49-F238E27FC236}">
                    <a16:creationId xmlns:a16="http://schemas.microsoft.com/office/drawing/2014/main" id="{14B9C749-950A-403D-345C-079323B85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-24"/>
                <a:ext cx="116" cy="330"/>
              </a:xfrm>
              <a:prstGeom prst="rect">
                <a:avLst/>
              </a:prstGeom>
              <a:solidFill>
                <a:srgbClr val="99CC00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9" name="Rectangle 27">
                <a:extLst>
                  <a:ext uri="{FF2B5EF4-FFF2-40B4-BE49-F238E27FC236}">
                    <a16:creationId xmlns:a16="http://schemas.microsoft.com/office/drawing/2014/main" id="{BFB052AB-35B3-3FC4-11FB-32C558C914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-24"/>
                <a:ext cx="288" cy="33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0" name="Rectangle 28">
                <a:extLst>
                  <a:ext uri="{FF2B5EF4-FFF2-40B4-BE49-F238E27FC236}">
                    <a16:creationId xmlns:a16="http://schemas.microsoft.com/office/drawing/2014/main" id="{F3DF95CE-0943-C4C4-C7F0-9403CE62A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-24"/>
                <a:ext cx="288" cy="33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1" name="Line 29">
                <a:extLst>
                  <a:ext uri="{FF2B5EF4-FFF2-40B4-BE49-F238E27FC236}">
                    <a16:creationId xmlns:a16="http://schemas.microsoft.com/office/drawing/2014/main" id="{BC96165C-57B4-D21C-1E12-31C2CB25F9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1632" y="141"/>
                <a:ext cx="57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2" name="Rectangle 30">
                <a:extLst>
                  <a:ext uri="{FF2B5EF4-FFF2-40B4-BE49-F238E27FC236}">
                    <a16:creationId xmlns:a16="http://schemas.microsoft.com/office/drawing/2014/main" id="{3A3E7EDD-EA06-8B71-727D-112CB9F0B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-24"/>
                <a:ext cx="288" cy="33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3" name="Line 31">
                <a:extLst>
                  <a:ext uri="{FF2B5EF4-FFF2-40B4-BE49-F238E27FC236}">
                    <a16:creationId xmlns:a16="http://schemas.microsoft.com/office/drawing/2014/main" id="{BD4B59D4-966E-F42D-BBB4-C1FE4607C6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0" y="141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4" name="Line 32">
                <a:extLst>
                  <a:ext uri="{FF2B5EF4-FFF2-40B4-BE49-F238E27FC236}">
                    <a16:creationId xmlns:a16="http://schemas.microsoft.com/office/drawing/2014/main" id="{0B48739D-0809-F815-D8F8-2513EE7A3F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528" y="141"/>
                <a:ext cx="86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7" name="Text Box 33">
              <a:extLst>
                <a:ext uri="{FF2B5EF4-FFF2-40B4-BE49-F238E27FC236}">
                  <a16:creationId xmlns:a16="http://schemas.microsoft.com/office/drawing/2014/main" id="{C48C3AEC-AA0A-D768-FB5E-6DC8FE51A4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4"/>
              <a:ext cx="29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zh-CN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                                                   CF</a:t>
              </a:r>
            </a:p>
          </p:txBody>
        </p:sp>
      </p:grpSp>
      <p:sp>
        <p:nvSpPr>
          <p:cNvPr id="35" name="Line 34">
            <a:extLst>
              <a:ext uri="{FF2B5EF4-FFF2-40B4-BE49-F238E27FC236}">
                <a16:creationId xmlns:a16="http://schemas.microsoft.com/office/drawing/2014/main" id="{A29B2742-8CE3-20E7-6627-1271BBAFE9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3231" y="607196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Line 35">
            <a:extLst>
              <a:ext uri="{FF2B5EF4-FFF2-40B4-BE49-F238E27FC236}">
                <a16:creationId xmlns:a16="http://schemas.microsoft.com/office/drawing/2014/main" id="{C55FF9D5-B001-28F0-B73A-C595720781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3231" y="6529164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9CF1F800-98CD-DD00-E06D-ACAA2AA45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0431" y="630056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标题 1">
            <a:extLst>
              <a:ext uri="{FF2B5EF4-FFF2-40B4-BE49-F238E27FC236}">
                <a16:creationId xmlns:a16="http://schemas.microsoft.com/office/drawing/2014/main" id="{E2E1FFBC-C800-6DB0-5606-D781E01AE24B}"/>
              </a:ext>
            </a:extLst>
          </p:cNvPr>
          <p:cNvSpPr txBox="1">
            <a:spLocks/>
          </p:cNvSpPr>
          <p:nvPr/>
        </p:nvSpPr>
        <p:spPr>
          <a:xfrm>
            <a:off x="608837" y="155079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逻辑运算指令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062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6F04676-A9E2-C4B3-8DD0-75B084554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484784"/>
            <a:ext cx="10125016" cy="491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注意</a:t>
            </a:r>
            <a:r>
              <a:rPr lang="zh-CN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</a:p>
          <a:p>
            <a:pPr marL="576000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zh-CN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*  OPR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可用立即数以外的任何寻址方式 </a:t>
            </a:r>
          </a:p>
          <a:p>
            <a:pPr marL="576000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*   </a:t>
            </a:r>
            <a:r>
              <a:rPr lang="zh-CN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CNT=1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SHL    OPR, 1</a:t>
            </a:r>
          </a:p>
          <a:p>
            <a:pPr marL="576000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zh-CN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CNT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&gt;1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MOV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CNT</a:t>
            </a:r>
          </a:p>
          <a:p>
            <a:pPr marL="576000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zh-CN" altLang="zh-CN" sz="24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400" dirty="0" smtClean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2400" dirty="0" smtClean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SHL    OPR</a:t>
            </a:r>
            <a:r>
              <a:rPr lang="zh-CN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</a:t>
            </a:r>
            <a:r>
              <a:rPr lang="zh-CN" altLang="zh-CN" sz="2400" dirty="0" smtClean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lang="zh-CN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SHL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为例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6000">
              <a:lnSpc>
                <a:spcPct val="70000"/>
              </a:lnSpc>
              <a:spcBef>
                <a:spcPts val="2400"/>
              </a:spcBef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* 状态标志位：</a:t>
            </a:r>
          </a:p>
          <a:p>
            <a:pPr marL="576000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CF =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移入的数值</a:t>
            </a:r>
          </a:p>
          <a:p>
            <a:pPr marL="57600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移位指令：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SF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ZF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PF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根据移位结果设置， 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AF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无定义</a:t>
            </a:r>
          </a:p>
          <a:p>
            <a:pPr marL="57600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循环移位指令：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不影响 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SF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ZF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PF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AF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zh-CN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7305FA4-B86E-2D99-7761-6ACB5DB0BBA6}"/>
              </a:ext>
            </a:extLst>
          </p:cNvPr>
          <p:cNvSpPr txBox="1">
            <a:spLocks/>
          </p:cNvSpPr>
          <p:nvPr/>
        </p:nvSpPr>
        <p:spPr>
          <a:xfrm>
            <a:off x="608837" y="155079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逻辑运算指令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595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51482A03-A413-275F-FFE2-FB16F54DA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148" y="3045076"/>
            <a:ext cx="11017224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Tx/>
              <a:buNone/>
              <a:defRPr/>
            </a:pPr>
            <a:r>
              <a:rPr lang="zh-CN" altLang="en-US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1、操作码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指令助记符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>
              <a:lnSpc>
                <a:spcPct val="70000"/>
              </a:lnSpc>
              <a:spcBef>
                <a:spcPct val="40000"/>
              </a:spcBef>
              <a:buFontTx/>
              <a:buNone/>
              <a:defRPr/>
            </a:pP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   反映了指令的功能（或操作的性质），用英文缩写</a:t>
            </a: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表示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如：</a:t>
            </a:r>
            <a:endParaRPr lang="en-US" altLang="zh-CN" sz="240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40000"/>
              </a:spcBef>
              <a:buFontTx/>
              <a:buNone/>
              <a:defRPr/>
            </a:pPr>
            <a:r>
              <a:rPr lang="en-US" altLang="zh-CN" sz="2400" kern="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400" kern="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    </a:t>
            </a:r>
            <a:r>
              <a:rPr lang="zh-CN" altLang="en-US" sz="2400" kern="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传送</a:t>
            </a:r>
          </a:p>
          <a:p>
            <a:pPr>
              <a:lnSpc>
                <a:spcPct val="150000"/>
              </a:lnSpc>
              <a:spcBef>
                <a:spcPct val="40000"/>
              </a:spcBef>
              <a:buFontTx/>
              <a:buNone/>
              <a:defRPr/>
            </a:pPr>
            <a:r>
              <a:rPr lang="zh-CN" altLang="en-US" sz="2400" kern="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2400" kern="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CMP    </a:t>
            </a:r>
            <a:r>
              <a:rPr lang="zh-CN" altLang="en-US" sz="2400" kern="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比较</a:t>
            </a:r>
          </a:p>
          <a:p>
            <a:pPr>
              <a:lnSpc>
                <a:spcPct val="150000"/>
              </a:lnSpc>
              <a:spcBef>
                <a:spcPct val="40000"/>
              </a:spcBef>
              <a:buFontTx/>
              <a:buNone/>
              <a:defRPr/>
            </a:pPr>
            <a:r>
              <a:rPr lang="zh-CN" altLang="en-US" sz="2400" kern="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2400" kern="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ADD    </a:t>
            </a:r>
            <a:r>
              <a:rPr lang="zh-CN" altLang="en-US" sz="2400" kern="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加法</a:t>
            </a:r>
          </a:p>
          <a:p>
            <a:pPr>
              <a:lnSpc>
                <a:spcPct val="150000"/>
              </a:lnSpc>
              <a:spcBef>
                <a:spcPct val="40000"/>
              </a:spcBef>
              <a:buFontTx/>
              <a:buNone/>
              <a:defRPr/>
            </a:pPr>
            <a:r>
              <a:rPr lang="zh-CN" altLang="en-US" sz="2400" kern="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2400" kern="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OUT    </a:t>
            </a:r>
            <a:r>
              <a:rPr lang="zh-CN" altLang="en-US" sz="2400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endParaRPr lang="zh-CN" altLang="en-US" sz="2400" kern="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AutoShape 3" descr="花束">
            <a:extLst>
              <a:ext uri="{FF2B5EF4-FFF2-40B4-BE49-F238E27FC236}">
                <a16:creationId xmlns:a16="http://schemas.microsoft.com/office/drawing/2014/main" id="{E3902B54-F381-861E-FE10-FDC8C4015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200" y="2276872"/>
            <a:ext cx="8089900" cy="506413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CC0066"/>
                </a:solidFill>
              </a:rPr>
              <a:t>  </a:t>
            </a:r>
            <a:r>
              <a:rPr lang="zh-CN" altLang="en-US" sz="2800" b="1" dirty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操作码 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800" b="1" dirty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操作数1</a:t>
            </a:r>
            <a:r>
              <a:rPr lang="zh-CN" altLang="en-US" sz="28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800" b="1" dirty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操作数2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；</a:t>
            </a:r>
            <a:r>
              <a:rPr lang="zh-CN" altLang="en-US" sz="2800" b="1" dirty="0">
                <a:solidFill>
                  <a:srgbClr val="3399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注释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286A7D90-3414-49A9-DB5D-ED228DDDD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265" y="1260733"/>
            <a:ext cx="2590800" cy="533400"/>
          </a:xfrm>
          <a:prstGeom prst="wedgeRoundRectCallout">
            <a:avLst>
              <a:gd name="adj1" fmla="val -50981"/>
              <a:gd name="adj2" fmla="val 16696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源操作数</a:t>
            </a:r>
            <a:r>
              <a:rPr lang="en-US" altLang="zh-CN" sz="2400" dirty="0" err="1">
                <a:latin typeface="+mj-lt"/>
                <a:ea typeface="黑体" panose="02010609060101010101" pitchFamily="49" charset="-122"/>
              </a:rPr>
              <a:t>src</a:t>
            </a:r>
            <a:endParaRPr lang="en-US" altLang="zh-CN" sz="2400" dirty="0"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7249E9A0-6965-E6CE-77D6-3BCC750DE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760" y="1256159"/>
            <a:ext cx="2667000" cy="533400"/>
          </a:xfrm>
          <a:prstGeom prst="wedgeRoundRectCallout">
            <a:avLst>
              <a:gd name="adj1" fmla="val -28931"/>
              <a:gd name="adj2" fmla="val 144046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目的操作数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dest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3392" y="281187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1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 8086汇编语言及寻址方式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2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358EEB6-8C43-F303-CB97-BD1AD36D9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48" y="1174734"/>
            <a:ext cx="1029714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将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DX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中的非压缩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BCD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码合并为压缩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BCD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，存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DL。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（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如：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DX=0507H，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结果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DL=57H)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F65D6A-7A98-5FED-77CF-4FB77379F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200" y="2368133"/>
            <a:ext cx="8229600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35861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5861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5861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5861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5861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861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861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861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861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sz="2400" dirty="0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MOV     CL</a:t>
            </a:r>
            <a:r>
              <a:rPr lang="zh-CN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endParaRPr lang="zh-CN" altLang="zh-CN" sz="2400" dirty="0">
              <a:solidFill>
                <a:srgbClr val="CC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sz="2400" dirty="0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SHL      DH</a:t>
            </a:r>
            <a:r>
              <a:rPr lang="zh-CN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低</a:t>
            </a:r>
            <a:r>
              <a:rPr lang="zh-CN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位移到高</a:t>
            </a:r>
            <a:r>
              <a:rPr lang="zh-CN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 </a:t>
            </a:r>
            <a:r>
              <a:rPr lang="zh-CN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DH=50H</a:t>
            </a:r>
          </a:p>
          <a:p>
            <a:pPr eaLnBrk="1" hangingPunct="1">
              <a:lnSpc>
                <a:spcPct val="14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sz="2400" dirty="0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ADD      DL</a:t>
            </a:r>
            <a:r>
              <a:rPr lang="zh-CN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DH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合并到</a:t>
            </a:r>
            <a:r>
              <a:rPr lang="zh-CN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DL=57H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356162-FB2E-208B-7864-A5EC7E781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4489241"/>
            <a:ext cx="91440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AX= 0012H，BX= 0034H，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把它们装配成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AX=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1234H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MOV  CL, 8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            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ROL 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AX, CL         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; 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AX=1200H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            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ADD  AX, BX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805C6D87-D03A-27BB-6655-06C2172E721F}"/>
              </a:ext>
            </a:extLst>
          </p:cNvPr>
          <p:cNvSpPr txBox="1">
            <a:spLocks/>
          </p:cNvSpPr>
          <p:nvPr/>
        </p:nvSpPr>
        <p:spPr>
          <a:xfrm>
            <a:off x="608837" y="155079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逻辑运算指令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196926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>
            <a:extLst>
              <a:ext uri="{FF2B5EF4-FFF2-40B4-BE49-F238E27FC236}">
                <a16:creationId xmlns:a16="http://schemas.microsoft.com/office/drawing/2014/main" id="{5FA9655F-78A5-6546-7DDC-56BE0375E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413" y="396059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dirty="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E98FFA-E0F1-D9C0-7FAA-B5556213E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624" y="3073912"/>
            <a:ext cx="8286750" cy="396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27813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7813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7813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7813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7813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813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813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813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7813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XOR   AH</a:t>
            </a: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AH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；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AH＝0，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同时使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CF＝0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	  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AL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AX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SHL   AX</a:t>
            </a: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1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；AX←2×AX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MOV  BX</a:t>
            </a: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AX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；BX←AX＝2×AX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SHL   AX</a:t>
            </a: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1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；AX←4×AX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SHL   AX</a:t>
            </a: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1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；AX←8×AX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ADD  AX</a:t>
            </a:r>
            <a:r>
              <a:rPr lang="en-US" altLang="zh-CN" sz="2400" dirty="0" smtClean="0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BX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；AX←8×AX＋2×AX＝10×AX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5616EDA-C0CF-B5D5-146E-4EA9A196A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241" y="1248346"/>
            <a:ext cx="8229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将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AL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寄存器中的无符号数乘以10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dirty="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AutoShape 5" descr="画布">
            <a:extLst>
              <a:ext uri="{FF2B5EF4-FFF2-40B4-BE49-F238E27FC236}">
                <a16:creationId xmlns:a16="http://schemas.microsoft.com/office/drawing/2014/main" id="{A6BBD339-7378-BF9A-6B5B-A86BA2E42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47" y="1908960"/>
            <a:ext cx="5741988" cy="942975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逻辑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左移一位相当于无符号数乘以2</a:t>
            </a:r>
          </a:p>
          <a:p>
            <a:pPr marL="342900" indent="-342900" algn="just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逻辑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右移一位相当于无符号数除以2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2E2371D9-2FBA-4309-B0AC-7591872A40CF}"/>
              </a:ext>
            </a:extLst>
          </p:cNvPr>
          <p:cNvSpPr txBox="1">
            <a:spLocks/>
          </p:cNvSpPr>
          <p:nvPr/>
        </p:nvSpPr>
        <p:spPr>
          <a:xfrm>
            <a:off x="608837" y="155079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逻辑运算指令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899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1484784"/>
            <a:ext cx="11158415" cy="493417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3-1  8086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汇编语言及寻址方式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3-2 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数据传送类指令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3-3 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算术运算指令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3-4 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逻辑运算指令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3-5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串（数据块）处理指令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3-6 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控制转移指令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3-7 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处理机控制指令</a:t>
            </a:r>
          </a:p>
          <a:p>
            <a:pPr eaLnBrk="1" hangingPunct="1"/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4537" y="260648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 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8086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的寻址方式和指令系统</a:t>
            </a:r>
          </a:p>
        </p:txBody>
      </p:sp>
    </p:spTree>
    <p:extLst>
      <p:ext uri="{BB962C8B-B14F-4D97-AF65-F5344CB8AC3E}">
        <p14:creationId xmlns:p14="http://schemas.microsoft.com/office/powerpoint/2010/main" val="7817157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9601" y="128857"/>
            <a:ext cx="9066212" cy="792162"/>
          </a:xfrm>
          <a:prstGeom prst="rect">
            <a:avLst/>
          </a:prstGeo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串（数据块）处理指令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E19E08-DC46-D6D0-B910-492080C06B61}"/>
              </a:ext>
            </a:extLst>
          </p:cNvPr>
          <p:cNvSpPr txBox="1"/>
          <p:nvPr/>
        </p:nvSpPr>
        <p:spPr>
          <a:xfrm>
            <a:off x="911424" y="1628800"/>
            <a:ext cx="542998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  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串传送指令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  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存入串指令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  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从串取指令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  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串比较指令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  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串扫描指令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56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9B70C75F-6A0B-2B5B-352C-48F3937BF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8" y="1556792"/>
            <a:ext cx="8839200" cy="248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ts val="400"/>
              </a:spcBef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配合使用的前缀有：</a:t>
            </a:r>
          </a:p>
          <a:p>
            <a:pPr>
              <a:lnSpc>
                <a:spcPct val="130000"/>
              </a:lnSpc>
              <a:spcBef>
                <a:spcPts val="400"/>
              </a:spcBef>
              <a:buNone/>
            </a:pP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   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 </a:t>
            </a:r>
            <a:r>
              <a:rPr lang="zh-CN" altLang="zh-CN" sz="2800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REP</a:t>
            </a:r>
            <a:r>
              <a:rPr lang="zh-CN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重复</a:t>
            </a:r>
          </a:p>
          <a:p>
            <a:pPr>
              <a:lnSpc>
                <a:spcPct val="130000"/>
              </a:lnSpc>
              <a:spcBef>
                <a:spcPts val="400"/>
              </a:spcBef>
              <a:buNone/>
            </a:pP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    </a:t>
            </a:r>
            <a:r>
              <a:rPr lang="zh-CN" altLang="zh-CN" sz="2800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REPE</a:t>
            </a:r>
            <a:r>
              <a:rPr lang="zh-CN" altLang="zh-CN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/REPZ   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相等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为零则重复</a:t>
            </a:r>
          </a:p>
          <a:p>
            <a:pPr>
              <a:lnSpc>
                <a:spcPct val="130000"/>
              </a:lnSpc>
              <a:spcBef>
                <a:spcPts val="400"/>
              </a:spcBef>
              <a:buNone/>
            </a:pP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Monotype Sorts" pitchFamily="2" charset="2"/>
              </a:rPr>
              <a:t>    </a:t>
            </a:r>
            <a:r>
              <a:rPr lang="zh-CN" altLang="zh-CN" sz="2800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REPNE</a:t>
            </a:r>
            <a:r>
              <a:rPr lang="zh-CN" altLang="zh-CN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/REPNZ   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不相等</a:t>
            </a:r>
            <a:r>
              <a:rPr lang="zh-CN" altLang="zh-CN" sz="28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不为零则重复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C05635D-B8EF-C8DA-032D-FE747F5D57A0}"/>
              </a:ext>
            </a:extLst>
          </p:cNvPr>
          <p:cNvSpPr txBox="1">
            <a:spLocks/>
          </p:cNvSpPr>
          <p:nvPr/>
        </p:nvSpPr>
        <p:spPr>
          <a:xfrm>
            <a:off x="588268" y="260648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串（数据块）处理指令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66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EBAA6E8-FDF2-CA34-3F39-F730B8694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774" y="1412776"/>
            <a:ext cx="8901658" cy="4505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ts val="400"/>
              </a:spcBef>
              <a:buNone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一、 串传送指令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MOVS</a:t>
            </a:r>
            <a:endParaRPr lang="en-US" altLang="zh-CN" sz="2400" dirty="0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130000"/>
              </a:lnSpc>
              <a:spcBef>
                <a:spcPts val="400"/>
              </a:spcBef>
              <a:buNone/>
            </a:pPr>
            <a:r>
              <a:rPr lang="en-US" altLang="zh-CN" sz="2400" dirty="0" smtClean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MOVSB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字节）</a:t>
            </a:r>
          </a:p>
          <a:p>
            <a:pPr lvl="1">
              <a:lnSpc>
                <a:spcPct val="130000"/>
              </a:lnSpc>
              <a:spcBef>
                <a:spcPts val="400"/>
              </a:spcBef>
              <a:buNone/>
            </a:pPr>
            <a:r>
              <a:rPr lang="en-US" altLang="zh-CN" sz="2400" dirty="0" smtClean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MOVSW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字）</a:t>
            </a:r>
          </a:p>
          <a:p>
            <a:pPr lvl="1">
              <a:lnSpc>
                <a:spcPct val="130000"/>
              </a:lnSpc>
              <a:spcBef>
                <a:spcPts val="400"/>
              </a:spcBef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执行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操作：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(1)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DI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←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SI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</a:p>
          <a:p>
            <a:pPr>
              <a:lnSpc>
                <a:spcPct val="130000"/>
              </a:lnSpc>
              <a:spcBef>
                <a:spcPts val="400"/>
              </a:spcBef>
              <a:buNone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(2) 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字节操作：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SI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←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SI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±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1,  DI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←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DI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±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  <a:p>
            <a:pPr>
              <a:lnSpc>
                <a:spcPct val="130000"/>
              </a:lnSpc>
              <a:spcBef>
                <a:spcPts val="400"/>
              </a:spcBef>
              <a:buNone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字操作：   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SI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←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SI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±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2,  DI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←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DI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±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</a:p>
          <a:p>
            <a:pPr>
              <a:lnSpc>
                <a:spcPct val="130000"/>
              </a:lnSpc>
              <a:spcBef>
                <a:spcPts val="400"/>
              </a:spcBef>
              <a:buNone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方向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标志：   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DF=0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时用 +，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DF=1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时用 - 。</a:t>
            </a:r>
          </a:p>
          <a:p>
            <a:pPr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endParaRPr lang="zh-CN" altLang="en-US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C05635D-B8EF-C8DA-032D-FE747F5D57A0}"/>
              </a:ext>
            </a:extLst>
          </p:cNvPr>
          <p:cNvSpPr txBox="1">
            <a:spLocks/>
          </p:cNvSpPr>
          <p:nvPr/>
        </p:nvSpPr>
        <p:spPr>
          <a:xfrm>
            <a:off x="588268" y="260648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串（数据块）处理指令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972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7BCC7E-DC8A-9BB8-644B-970845539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083" y="1222912"/>
            <a:ext cx="91440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如：</a:t>
            </a:r>
            <a:r>
              <a:rPr lang="zh-CN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REP      MOVSB       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将数据段中的整串数据传送到附加段中。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        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源串（数据段）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→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目的串（附加段）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注意：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执行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REP       MOVS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之前，应先做好：</a:t>
            </a:r>
          </a:p>
          <a:p>
            <a:pPr lvl="2">
              <a:spcBef>
                <a:spcPct val="50000"/>
              </a:spcBef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）源串首地址（末地址）→ </a:t>
            </a:r>
            <a:r>
              <a:rPr lang="zh-CN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SI</a:t>
            </a:r>
          </a:p>
          <a:p>
            <a:pPr lvl="2">
              <a:spcBef>
                <a:spcPct val="50000"/>
              </a:spcBef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）目的串首地址（末地址）→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DI</a:t>
            </a:r>
          </a:p>
          <a:p>
            <a:pPr lvl="2">
              <a:spcBef>
                <a:spcPct val="50000"/>
              </a:spcBef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）串长度 → </a:t>
            </a:r>
            <a:r>
              <a:rPr lang="zh-CN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CX</a:t>
            </a:r>
          </a:p>
          <a:p>
            <a:pPr lvl="2">
              <a:spcBef>
                <a:spcPct val="50000"/>
              </a:spcBef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）建立方向标志（</a:t>
            </a:r>
            <a:r>
              <a:rPr lang="zh-CN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CLD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使</a:t>
            </a:r>
            <a:r>
              <a:rPr lang="zh-CN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DF=0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STD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使</a:t>
            </a:r>
            <a:r>
              <a:rPr lang="zh-CN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DF=1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源串必须在</a:t>
            </a:r>
            <a:r>
              <a:rPr lang="zh-CN" altLang="en-US" sz="2400" i="1" u="sng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数据段</a:t>
            </a:r>
            <a:r>
              <a:rPr lang="zh-CN" altLang="zh-CN" sz="2400" i="1" u="sng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DS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中，目的串必须在</a:t>
            </a:r>
            <a:r>
              <a:rPr lang="zh-CN" altLang="en-US" sz="2400" i="1" u="sng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附加段</a:t>
            </a:r>
            <a:r>
              <a:rPr lang="zh-CN" altLang="zh-CN" sz="2400" i="1" u="sng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ES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中。</a:t>
            </a:r>
          </a:p>
          <a:p>
            <a:pPr>
              <a:spcBef>
                <a:spcPct val="50000"/>
              </a:spcBef>
            </a:pP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不影响条件标志位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7480D72-4A4E-6D0C-5267-53181B6CAA91}"/>
              </a:ext>
            </a:extLst>
          </p:cNvPr>
          <p:cNvSpPr txBox="1">
            <a:spLocks/>
          </p:cNvSpPr>
          <p:nvPr/>
        </p:nvSpPr>
        <p:spPr>
          <a:xfrm>
            <a:off x="609601" y="128857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串（数据块）处理指令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986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BF2C4D-8E84-58F2-9447-07031B660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456" y="1268760"/>
            <a:ext cx="10657184" cy="4611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715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40"/>
              </a:spcBef>
              <a:spcAft>
                <a:spcPts val="1800"/>
              </a:spcAft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将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DS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段2000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开始的数据串（100个字节）传送到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ES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段3000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开始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的单元。</a:t>
            </a:r>
          </a:p>
          <a:p>
            <a:pPr>
              <a:spcBef>
                <a:spcPts val="44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MOV    SI, 2000H             </a:t>
            </a:r>
          </a:p>
          <a:p>
            <a:pPr lvl="3">
              <a:spcBef>
                <a:spcPts val="44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MOV    DI, 3000H            </a:t>
            </a:r>
          </a:p>
          <a:p>
            <a:pPr lvl="3">
              <a:spcBef>
                <a:spcPts val="44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MOV    CX, 100               </a:t>
            </a:r>
          </a:p>
          <a:p>
            <a:pPr lvl="3">
              <a:spcBef>
                <a:spcPts val="44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CLD             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增址传送</a:t>
            </a:r>
            <a:r>
              <a:rPr lang="zh-CN" altLang="en-US" sz="24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</a:t>
            </a:r>
          </a:p>
          <a:p>
            <a:pPr lvl="3">
              <a:spcBef>
                <a:spcPts val="44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MOVSB</a:t>
            </a:r>
          </a:p>
          <a:p>
            <a:pPr lvl="3">
              <a:spcBef>
                <a:spcPts val="44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MOVSB</a:t>
            </a:r>
          </a:p>
          <a:p>
            <a:pPr lvl="3">
              <a:spcBef>
                <a:spcPct val="50000"/>
              </a:spcBef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.                                              100  </a:t>
            </a:r>
            <a:r>
              <a:rPr lang="zh-CN" altLang="en-US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条=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REP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  MOVSB</a:t>
            </a:r>
          </a:p>
          <a:p>
            <a:pPr lvl="3">
              <a:spcBef>
                <a:spcPts val="44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MOVSB</a:t>
            </a:r>
          </a:p>
          <a:p>
            <a:pPr lvl="3">
              <a:spcBef>
                <a:spcPts val="44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MOVSB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B4C76219-8159-9FBD-9C2C-65C07E370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712" y="4221088"/>
            <a:ext cx="1828800" cy="1039356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B52BBDF-7396-21A6-0200-6AA45F6B6818}"/>
              </a:ext>
            </a:extLst>
          </p:cNvPr>
          <p:cNvSpPr txBox="1">
            <a:spLocks/>
          </p:cNvSpPr>
          <p:nvPr/>
        </p:nvSpPr>
        <p:spPr>
          <a:xfrm>
            <a:off x="609601" y="128857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串（数据块）处理指令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3381975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DDB92C-CCD7-FA66-D73A-3062419D5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480" y="2564904"/>
            <a:ext cx="799465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50000"/>
              </a:spcBef>
              <a:buFontTx/>
              <a:buNone/>
            </a:pPr>
            <a:r>
              <a:rPr lang="zh-CN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STOSB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； 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[DI]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←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AL,  DI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←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DI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±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zh-CN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STOSW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；  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[DI+1]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、 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[DI]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←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AX,  DI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←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DI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±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zh-CN" sz="24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</a:t>
            </a:r>
            <a:r>
              <a:rPr lang="zh-CN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*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目的串必须在附加段中，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</a:t>
            </a:r>
            <a:r>
              <a:rPr lang="zh-CN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*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不影响条件标志位              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43BEE5A-237A-3219-67DB-EE9F1E09D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700808"/>
            <a:ext cx="46672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二、</a:t>
            </a:r>
            <a:r>
              <a:rPr lang="zh-CN" altLang="en-US" sz="28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存入串指令 </a:t>
            </a:r>
            <a:r>
              <a:rPr lang="en-US" altLang="zh-CN" sz="28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STOS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B52BBDF-7396-21A6-0200-6AA45F6B6818}"/>
              </a:ext>
            </a:extLst>
          </p:cNvPr>
          <p:cNvSpPr txBox="1">
            <a:spLocks/>
          </p:cNvSpPr>
          <p:nvPr/>
        </p:nvSpPr>
        <p:spPr>
          <a:xfrm>
            <a:off x="609601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串（数据块）处理指令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141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43BEE5A-237A-3219-67DB-EE9F1E09D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556792"/>
            <a:ext cx="46672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二、存入串指令 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STOS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8595ED5-3C95-6528-C7BA-BBCD560C6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528" y="2348880"/>
            <a:ext cx="7681913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把附加段中2000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开始的100个字节缓冲区清零。</a:t>
            </a:r>
          </a:p>
          <a:p>
            <a:pPr lvl="4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MOV      DI, 2000H</a:t>
            </a:r>
          </a:p>
          <a:p>
            <a:pPr lvl="4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MOV      AL, 0</a:t>
            </a:r>
          </a:p>
          <a:p>
            <a:pPr lvl="4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MOV      CX, 100           ； MOV  CX, 50 </a:t>
            </a:r>
          </a:p>
          <a:p>
            <a:pPr lvl="4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CLD</a:t>
            </a:r>
          </a:p>
          <a:p>
            <a:pPr lvl="4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REP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STOSB            ； REP  STOSW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B52BBDF-7396-21A6-0200-6AA45F6B6818}"/>
              </a:ext>
            </a:extLst>
          </p:cNvPr>
          <p:cNvSpPr txBox="1">
            <a:spLocks/>
          </p:cNvSpPr>
          <p:nvPr/>
        </p:nvSpPr>
        <p:spPr>
          <a:xfrm>
            <a:off x="609601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串（数据块）处理指令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057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51482A03-A413-275F-FFE2-FB16F54DA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148" y="3045076"/>
            <a:ext cx="11017224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200000"/>
              </a:lnSpc>
              <a:spcBef>
                <a:spcPct val="40000"/>
              </a:spcBef>
              <a:buFontTx/>
              <a:buNone/>
              <a:defRPr/>
            </a:pPr>
            <a:r>
              <a:rPr lang="zh-CN" altLang="en-US" sz="2400" kern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2、操作数</a:t>
            </a: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 kern="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学习指令系统应特别注意</a:t>
            </a: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>
              <a:lnSpc>
                <a:spcPct val="100000"/>
              </a:lnSpc>
              <a:spcBef>
                <a:spcPct val="40000"/>
              </a:spcBef>
              <a:buFontTx/>
              <a:buNone/>
              <a:defRPr/>
            </a:pP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指令操作的对象（所要处理的数据或数据的位置信息）。</a:t>
            </a:r>
          </a:p>
          <a:p>
            <a:pPr>
              <a:lnSpc>
                <a:spcPct val="200000"/>
              </a:lnSpc>
              <a:spcBef>
                <a:spcPct val="40000"/>
              </a:spcBef>
              <a:buFontTx/>
              <a:buNone/>
              <a:defRPr/>
            </a:pP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三种类型：</a:t>
            </a:r>
            <a:r>
              <a:rPr lang="zh-CN" altLang="en-US" sz="2400" kern="0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立即数;  寄存器;  存储器</a:t>
            </a: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（地址信息）      </a:t>
            </a:r>
            <a:endParaRPr lang="zh-CN" altLang="en-US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AutoShape 3" descr="花束">
            <a:extLst>
              <a:ext uri="{FF2B5EF4-FFF2-40B4-BE49-F238E27FC236}">
                <a16:creationId xmlns:a16="http://schemas.microsoft.com/office/drawing/2014/main" id="{E3902B54-F381-861E-FE10-FDC8C4015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200" y="2276872"/>
            <a:ext cx="8089900" cy="506413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CC0066"/>
                </a:solidFill>
              </a:rPr>
              <a:t>  </a:t>
            </a:r>
            <a:r>
              <a:rPr lang="zh-CN" altLang="en-US" sz="2800" b="1" dirty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操作码 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800" b="1" dirty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操作数1</a:t>
            </a:r>
            <a:r>
              <a:rPr lang="zh-CN" altLang="en-US" sz="28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800" b="1" dirty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操作数2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；</a:t>
            </a:r>
            <a:r>
              <a:rPr lang="zh-CN" altLang="en-US" sz="2800" b="1" dirty="0">
                <a:solidFill>
                  <a:srgbClr val="3399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注释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286A7D90-3414-49A9-DB5D-ED228DDDD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265" y="1260733"/>
            <a:ext cx="2590800" cy="533400"/>
          </a:xfrm>
          <a:prstGeom prst="wedgeRoundRectCallout">
            <a:avLst>
              <a:gd name="adj1" fmla="val -50981"/>
              <a:gd name="adj2" fmla="val 16696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源操作数</a:t>
            </a:r>
            <a:r>
              <a:rPr lang="en-US" altLang="zh-CN" sz="2400" dirty="0" err="1">
                <a:latin typeface="+mj-lt"/>
                <a:ea typeface="黑体" panose="02010609060101010101" pitchFamily="49" charset="-122"/>
              </a:rPr>
              <a:t>src</a:t>
            </a:r>
            <a:endParaRPr lang="en-US" altLang="zh-CN" sz="2400" dirty="0"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7249E9A0-6965-E6CE-77D6-3BCC750DE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760" y="1256159"/>
            <a:ext cx="2667000" cy="533400"/>
          </a:xfrm>
          <a:prstGeom prst="wedgeRoundRectCallout">
            <a:avLst>
              <a:gd name="adj1" fmla="val -28931"/>
              <a:gd name="adj2" fmla="val 144046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目的操作数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dest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3392" y="281187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1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 8086汇编语言及寻址方式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569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78B2D1-CC3F-F005-BB2A-9C30D4A60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088" y="2310409"/>
            <a:ext cx="9144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50000"/>
              </a:spcBef>
              <a:buFontTx/>
              <a:buNone/>
            </a:pPr>
            <a:r>
              <a:rPr lang="zh-CN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LODSB            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AL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←[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SI],  SI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←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SI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±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zh-CN" sz="2400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spcBef>
                <a:spcPct val="50000"/>
              </a:spcBef>
              <a:buFontTx/>
              <a:buNone/>
            </a:pPr>
            <a:r>
              <a:rPr lang="zh-CN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LODSW          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； 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AX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←[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SI]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、 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[SI+1],     SI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←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SI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±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2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0A4379-BDD6-0DD5-B122-FD204CABE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575228"/>
            <a:ext cx="6262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三、从串取指令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LODS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37C49-78ED-20CC-7A27-1B887BC1F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888" y="3758208"/>
            <a:ext cx="8839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注意: 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*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LODS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指令一般不与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REP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联用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*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不影响状态标志位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6C50E57-1AE6-80EA-29F0-9231E98493D1}"/>
              </a:ext>
            </a:extLst>
          </p:cNvPr>
          <p:cNvSpPr txBox="1">
            <a:spLocks/>
          </p:cNvSpPr>
          <p:nvPr/>
        </p:nvSpPr>
        <p:spPr>
          <a:xfrm>
            <a:off x="551384" y="170917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串（数据块）处理指令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805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F4601170-E11C-1E88-D789-95C1C22CC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456" y="1199621"/>
            <a:ext cx="480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四、串比较指令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CMPS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9FD2197-0015-6915-B96E-763281D4D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536" y="1997335"/>
            <a:ext cx="8424862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CMPSB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（字节）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/  </a:t>
            </a:r>
            <a:r>
              <a:rPr lang="zh-CN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CMPSW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（字）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执行操作：  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(1)  [SI] - [DI]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根据比较结果设置条件标志位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：相等 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ZF=1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                                                 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不等 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ZF=0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(2)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字节操作：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SI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←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SI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±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1,  DI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←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DI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±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字操作：    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SI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←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SI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±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2,  DI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←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DI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±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由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DF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确定“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+”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或“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-”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。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(3)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可配合使用的前缀</a:t>
            </a:r>
            <a:r>
              <a:rPr lang="zh-CN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REPZ 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zh-CN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REPNZ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95C3F87B-B767-3CE1-97A1-30DA3F960095}"/>
              </a:ext>
            </a:extLst>
          </p:cNvPr>
          <p:cNvSpPr txBox="1">
            <a:spLocks/>
          </p:cNvSpPr>
          <p:nvPr/>
        </p:nvSpPr>
        <p:spPr>
          <a:xfrm>
            <a:off x="609601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串（数据块）处理指令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02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6A1C04F-0E75-C2F2-77FC-284256EEC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544" y="1993986"/>
            <a:ext cx="8839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SCASB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（字节）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/  </a:t>
            </a:r>
            <a:r>
              <a:rPr lang="zh-CN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SCASW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（字）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执行操作：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字节操作：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AL - [DI],  DI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←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DI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±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字操作：    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AX - [DI][DI+1],  DI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←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DI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±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33BF6B-CD8C-9D11-C3EF-725845F36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264231"/>
            <a:ext cx="36295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五、串扫描指令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SCAS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544B25-C95A-0183-C7CF-6758565FA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234" y="3645024"/>
            <a:ext cx="83185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可配合使用的前缀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lang="zh-CN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REPZ 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zh-CN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REPNZ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 </a:t>
            </a:r>
          </a:p>
          <a:p>
            <a:pPr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执行操作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  </a:t>
            </a:r>
            <a:r>
              <a:rPr lang="zh-CN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1)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如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CX=0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或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ZF=0 (ZF=1)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则退出，否则转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(2)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(2) CX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←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CX-1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(3)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执行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CMPS / SCAS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(4)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重复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(1) ~ (3)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1C30AE9-2B0B-DAD5-ADD3-C25D31B34B13}"/>
              </a:ext>
            </a:extLst>
          </p:cNvPr>
          <p:cNvSpPr txBox="1">
            <a:spLocks/>
          </p:cNvSpPr>
          <p:nvPr/>
        </p:nvSpPr>
        <p:spPr>
          <a:xfrm>
            <a:off x="609601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串（数据块）处理指令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815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E685801-FBD0-4178-43BB-8CBAF5C73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16" y="974241"/>
            <a:ext cx="6858000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zh-CN" altLang="en-US" sz="2400" dirty="0">
              <a:latin typeface="Times New Roman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anose="02010609060101010101" pitchFamily="49" charset="-122"/>
              </a:rPr>
              <a:t>例： 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anose="02010609060101010101" pitchFamily="49" charset="-122"/>
              </a:rPr>
              <a:t>从一个字符串中查找一个指定的字符。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latin typeface="Times New Roman" pitchFamily="18" charset="0"/>
                <a:ea typeface="黑体" panose="02010609060101010101" pitchFamily="49" charset="-122"/>
              </a:rPr>
              <a:t>          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ea typeface="黑体" panose="02010609060101010101" pitchFamily="49" charset="-122"/>
              </a:rPr>
              <a:t>MESS       DB  ‘COMPUTER’</a:t>
            </a:r>
          </a:p>
          <a:p>
            <a:pPr lvl="2">
              <a:spcBef>
                <a:spcPct val="50000"/>
              </a:spcBef>
              <a:defRPr/>
            </a:pPr>
            <a:r>
              <a:rPr lang="en-US" altLang="zh-CN" sz="2400" dirty="0">
                <a:latin typeface="Times New Roman" pitchFamily="18" charset="0"/>
                <a:ea typeface="黑体" panose="02010609060101010101" pitchFamily="49" charset="-122"/>
              </a:rPr>
              <a:t>LEA         DI, [MESS]</a:t>
            </a:r>
          </a:p>
          <a:p>
            <a:pPr lvl="2">
              <a:spcBef>
                <a:spcPct val="50000"/>
              </a:spcBef>
              <a:defRPr/>
            </a:pPr>
            <a:r>
              <a:rPr lang="en-US" altLang="zh-CN" sz="2400" dirty="0">
                <a:latin typeface="Times New Roman" pitchFamily="18" charset="0"/>
                <a:ea typeface="黑体" panose="02010609060101010101" pitchFamily="49" charset="-122"/>
              </a:rPr>
              <a:t>MOV       AL, ‘T’</a:t>
            </a:r>
          </a:p>
          <a:p>
            <a:pPr lvl="2">
              <a:spcBef>
                <a:spcPct val="50000"/>
              </a:spcBef>
              <a:defRPr/>
            </a:pPr>
            <a:r>
              <a:rPr lang="en-US" altLang="zh-CN" sz="2400" dirty="0">
                <a:latin typeface="Times New Roman" pitchFamily="18" charset="0"/>
                <a:ea typeface="黑体" panose="02010609060101010101" pitchFamily="49" charset="-122"/>
              </a:rPr>
              <a:t>MOV       CX, 8</a:t>
            </a:r>
          </a:p>
          <a:p>
            <a:pPr lvl="2">
              <a:spcBef>
                <a:spcPct val="50000"/>
              </a:spcBef>
              <a:defRPr/>
            </a:pPr>
            <a:r>
              <a:rPr lang="en-US" altLang="zh-CN" sz="2400" dirty="0">
                <a:latin typeface="Times New Roman" pitchFamily="18" charset="0"/>
                <a:ea typeface="黑体" panose="02010609060101010101" pitchFamily="49" charset="-122"/>
              </a:rPr>
              <a:t>CLD</a:t>
            </a:r>
          </a:p>
          <a:p>
            <a:pPr lvl="2">
              <a:spcBef>
                <a:spcPct val="50000"/>
              </a:spcBef>
              <a:defRPr/>
            </a:pPr>
            <a:r>
              <a:rPr lang="en-US" altLang="zh-CN" sz="2400" dirty="0">
                <a:latin typeface="Times New Roman" pitchFamily="18" charset="0"/>
                <a:ea typeface="黑体" panose="02010609060101010101" pitchFamily="49" charset="-122"/>
              </a:rPr>
              <a:t>REPNE    SCASB</a:t>
            </a:r>
          </a:p>
        </p:txBody>
      </p:sp>
      <p:sp>
        <p:nvSpPr>
          <p:cNvPr id="51" name="Text Box 50">
            <a:extLst>
              <a:ext uri="{FF2B5EF4-FFF2-40B4-BE49-F238E27FC236}">
                <a16:creationId xmlns:a16="http://schemas.microsoft.com/office/drawing/2014/main" id="{8F62E156-06F8-9554-A475-440B1C265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6394" y="5287641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指令执行前</a:t>
            </a:r>
          </a:p>
        </p:txBody>
      </p:sp>
      <p:sp>
        <p:nvSpPr>
          <p:cNvPr id="52" name="Text Box 51">
            <a:extLst>
              <a:ext uri="{FF2B5EF4-FFF2-40B4-BE49-F238E27FC236}">
                <a16:creationId xmlns:a16="http://schemas.microsoft.com/office/drawing/2014/main" id="{1100FB2E-3780-A3A0-2794-40894C9FB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2424" y="5287641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指令执行后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20D4E56-A352-B569-8800-D7EE81315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3907" y="5870415"/>
            <a:ext cx="39243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DI： 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相匹配字符的下一个地址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CX：</a:t>
            </a:r>
            <a:r>
              <a:rPr lang="zh-CN" altLang="en-US" sz="22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剩下还未比较的字符个数</a:t>
            </a:r>
          </a:p>
        </p:txBody>
      </p:sp>
      <p:sp>
        <p:nvSpPr>
          <p:cNvPr id="55" name="标题 1">
            <a:extLst>
              <a:ext uri="{FF2B5EF4-FFF2-40B4-BE49-F238E27FC236}">
                <a16:creationId xmlns:a16="http://schemas.microsoft.com/office/drawing/2014/main" id="{53C9D46E-83B1-E355-6DBE-00DAFA26394D}"/>
              </a:ext>
            </a:extLst>
          </p:cNvPr>
          <p:cNvSpPr txBox="1">
            <a:spLocks/>
          </p:cNvSpPr>
          <p:nvPr/>
        </p:nvSpPr>
        <p:spPr>
          <a:xfrm>
            <a:off x="609601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串（数据块）处理指令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088" y="2008964"/>
            <a:ext cx="4532913" cy="330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9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1484784"/>
            <a:ext cx="11158415" cy="493417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3-1  8086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汇编语言及寻址方式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3-2 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数据传送类指令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3-3 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算术运算指令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3-4 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逻辑运算指令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3-5 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串（数据块）处理指令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3-6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控制转移指令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3-7 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处理机控制指令</a:t>
            </a:r>
          </a:p>
          <a:p>
            <a:pPr eaLnBrk="1" hangingPunct="1"/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4537" y="260648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 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8086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的寻址方式和指令系统</a:t>
            </a:r>
          </a:p>
        </p:txBody>
      </p:sp>
    </p:spTree>
    <p:extLst>
      <p:ext uri="{BB962C8B-B14F-4D97-AF65-F5344CB8AC3E}">
        <p14:creationId xmlns:p14="http://schemas.microsoft.com/office/powerpoint/2010/main" val="20924112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9601" y="232823"/>
            <a:ext cx="9066212" cy="792162"/>
          </a:xfrm>
          <a:prstGeom prst="rect">
            <a:avLst/>
          </a:prstGeo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3-6 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控制转移指令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5CCB7E-F1BF-C5F4-0C4E-AC51BFE1FA49}"/>
              </a:ext>
            </a:extLst>
          </p:cNvPr>
          <p:cNvSpPr txBox="1"/>
          <p:nvPr/>
        </p:nvSpPr>
        <p:spPr>
          <a:xfrm>
            <a:off x="191344" y="1628800"/>
            <a:ext cx="722787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  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无条件转移指令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  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条件转移指令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  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循环指令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hlinkClick r:id="rId2" action="ppaction://hlinksldjump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  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子程序调用和返回指令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  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中断指令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7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42D18FBE-A93D-A66E-5C13-E0E644DAC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400" y="1917478"/>
            <a:ext cx="9144000" cy="27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例：   </a:t>
            </a:r>
            <a:r>
              <a:rPr lang="zh-CN" altLang="en-US" sz="2400" b="1" i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3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...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JMP</a:t>
            </a:r>
            <a:r>
              <a:rPr lang="en-US" altLang="zh-CN" sz="2400" i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HELLO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3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HELLO:      MOV  AL, 3</a:t>
            </a:r>
            <a:endParaRPr lang="en-US" altLang="zh-CN" sz="2400" i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未知">
            <a:extLst>
              <a:ext uri="{FF2B5EF4-FFF2-40B4-BE49-F238E27FC236}">
                <a16:creationId xmlns:a16="http://schemas.microsoft.com/office/drawing/2014/main" id="{F4489141-F670-186D-7D33-253F57D18910}"/>
              </a:ext>
            </a:extLst>
          </p:cNvPr>
          <p:cNvSpPr>
            <a:spLocks/>
          </p:cNvSpPr>
          <p:nvPr/>
        </p:nvSpPr>
        <p:spPr bwMode="auto">
          <a:xfrm>
            <a:off x="2359026" y="3068414"/>
            <a:ext cx="3457575" cy="705894"/>
          </a:xfrm>
          <a:custGeom>
            <a:avLst/>
            <a:gdLst>
              <a:gd name="T0" fmla="*/ 2147483646 w 2178"/>
              <a:gd name="T1" fmla="*/ 0 h 563"/>
              <a:gd name="T2" fmla="*/ 2147483646 w 2178"/>
              <a:gd name="T3" fmla="*/ 2147483646 h 563"/>
              <a:gd name="T4" fmla="*/ 2147483646 w 2178"/>
              <a:gd name="T5" fmla="*/ 2147483646 h 563"/>
              <a:gd name="T6" fmla="*/ 2147483646 w 2178"/>
              <a:gd name="T7" fmla="*/ 2147483646 h 563"/>
              <a:gd name="T8" fmla="*/ 2147483646 w 2178"/>
              <a:gd name="T9" fmla="*/ 2147483646 h 563"/>
              <a:gd name="T10" fmla="*/ 2147483646 w 2178"/>
              <a:gd name="T11" fmla="*/ 2147483646 h 563"/>
              <a:gd name="T12" fmla="*/ 2147483646 w 2178"/>
              <a:gd name="T13" fmla="*/ 2147483646 h 563"/>
              <a:gd name="T14" fmla="*/ 2147483646 w 2178"/>
              <a:gd name="T15" fmla="*/ 2147483646 h 563"/>
              <a:gd name="T16" fmla="*/ 2147483646 w 2178"/>
              <a:gd name="T17" fmla="*/ 2147483646 h 563"/>
              <a:gd name="T18" fmla="*/ 2147483646 w 2178"/>
              <a:gd name="T19" fmla="*/ 2147483646 h 563"/>
              <a:gd name="T20" fmla="*/ 2147483646 w 2178"/>
              <a:gd name="T21" fmla="*/ 2147483646 h 563"/>
              <a:gd name="T22" fmla="*/ 2147483646 w 2178"/>
              <a:gd name="T23" fmla="*/ 2147483646 h 563"/>
              <a:gd name="T24" fmla="*/ 2147483646 w 2178"/>
              <a:gd name="T25" fmla="*/ 2147483646 h 563"/>
              <a:gd name="T26" fmla="*/ 2147483646 w 2178"/>
              <a:gd name="T27" fmla="*/ 2147483646 h 563"/>
              <a:gd name="T28" fmla="*/ 2147483646 w 2178"/>
              <a:gd name="T29" fmla="*/ 2147483646 h 563"/>
              <a:gd name="T30" fmla="*/ 2147483646 w 2178"/>
              <a:gd name="T31" fmla="*/ 2147483646 h 563"/>
              <a:gd name="T32" fmla="*/ 2147483646 w 2178"/>
              <a:gd name="T33" fmla="*/ 2147483646 h 563"/>
              <a:gd name="T34" fmla="*/ 2147483646 w 2178"/>
              <a:gd name="T35" fmla="*/ 2147483646 h 563"/>
              <a:gd name="T36" fmla="*/ 2147483646 w 2178"/>
              <a:gd name="T37" fmla="*/ 2147483646 h 56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178"/>
              <a:gd name="T58" fmla="*/ 0 h 563"/>
              <a:gd name="T59" fmla="*/ 2178 w 2178"/>
              <a:gd name="T60" fmla="*/ 563 h 563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178" h="563">
                <a:moveTo>
                  <a:pt x="2008" y="0"/>
                </a:moveTo>
                <a:cubicBezTo>
                  <a:pt x="2053" y="30"/>
                  <a:pt x="2082" y="60"/>
                  <a:pt x="2113" y="104"/>
                </a:cubicBezTo>
                <a:cubicBezTo>
                  <a:pt x="2117" y="117"/>
                  <a:pt x="2120" y="131"/>
                  <a:pt x="2126" y="144"/>
                </a:cubicBezTo>
                <a:cubicBezTo>
                  <a:pt x="2133" y="158"/>
                  <a:pt x="2146" y="169"/>
                  <a:pt x="2152" y="183"/>
                </a:cubicBezTo>
                <a:cubicBezTo>
                  <a:pt x="2163" y="208"/>
                  <a:pt x="2178" y="262"/>
                  <a:pt x="2178" y="262"/>
                </a:cubicBezTo>
                <a:cubicBezTo>
                  <a:pt x="2116" y="304"/>
                  <a:pt x="2154" y="283"/>
                  <a:pt x="2060" y="314"/>
                </a:cubicBezTo>
                <a:cubicBezTo>
                  <a:pt x="2047" y="318"/>
                  <a:pt x="2021" y="327"/>
                  <a:pt x="2021" y="327"/>
                </a:cubicBezTo>
                <a:cubicBezTo>
                  <a:pt x="1960" y="323"/>
                  <a:pt x="1899" y="321"/>
                  <a:pt x="1838" y="314"/>
                </a:cubicBezTo>
                <a:cubicBezTo>
                  <a:pt x="1820" y="312"/>
                  <a:pt x="1802" y="306"/>
                  <a:pt x="1785" y="301"/>
                </a:cubicBezTo>
                <a:cubicBezTo>
                  <a:pt x="1759" y="293"/>
                  <a:pt x="1707" y="275"/>
                  <a:pt x="1707" y="275"/>
                </a:cubicBezTo>
                <a:cubicBezTo>
                  <a:pt x="1494" y="289"/>
                  <a:pt x="1547" y="295"/>
                  <a:pt x="1353" y="275"/>
                </a:cubicBezTo>
                <a:cubicBezTo>
                  <a:pt x="1266" y="266"/>
                  <a:pt x="1179" y="239"/>
                  <a:pt x="1091" y="235"/>
                </a:cubicBezTo>
                <a:cubicBezTo>
                  <a:pt x="934" y="228"/>
                  <a:pt x="777" y="226"/>
                  <a:pt x="620" y="222"/>
                </a:cubicBezTo>
                <a:cubicBezTo>
                  <a:pt x="520" y="202"/>
                  <a:pt x="421" y="192"/>
                  <a:pt x="319" y="183"/>
                </a:cubicBezTo>
                <a:cubicBezTo>
                  <a:pt x="180" y="192"/>
                  <a:pt x="127" y="171"/>
                  <a:pt x="31" y="235"/>
                </a:cubicBezTo>
                <a:cubicBezTo>
                  <a:pt x="22" y="261"/>
                  <a:pt x="0" y="287"/>
                  <a:pt x="5" y="314"/>
                </a:cubicBezTo>
                <a:cubicBezTo>
                  <a:pt x="36" y="502"/>
                  <a:pt x="24" y="418"/>
                  <a:pt x="44" y="563"/>
                </a:cubicBezTo>
                <a:cubicBezTo>
                  <a:pt x="60" y="513"/>
                  <a:pt x="50" y="522"/>
                  <a:pt x="97" y="484"/>
                </a:cubicBezTo>
                <a:cubicBezTo>
                  <a:pt x="109" y="474"/>
                  <a:pt x="136" y="458"/>
                  <a:pt x="136" y="458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7CE74CE-61E7-3A1C-4742-10CDCC0B5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198" y="4574659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二、条件转移指令  </a:t>
            </a:r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BE87F436-CAE0-5243-26E1-F7E9F205B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198" y="1195032"/>
            <a:ext cx="54451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一、无条件转移指令  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JMP    OPR</a:t>
            </a:r>
          </a:p>
        </p:txBody>
      </p:sp>
      <p:sp>
        <p:nvSpPr>
          <p:cNvPr id="36" name="Text Box 32">
            <a:extLst>
              <a:ext uri="{FF2B5EF4-FFF2-40B4-BE49-F238E27FC236}">
                <a16:creationId xmlns:a16="http://schemas.microsoft.com/office/drawing/2014/main" id="{A7213275-85F4-2929-B830-6567CAF3D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5226207"/>
            <a:ext cx="56156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1、根据单个条件标志的设置情况转移：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D73B484-EAB8-C475-7FA3-860949DD0DAB}"/>
              </a:ext>
            </a:extLst>
          </p:cNvPr>
          <p:cNvSpPr txBox="1">
            <a:spLocks/>
          </p:cNvSpPr>
          <p:nvPr/>
        </p:nvSpPr>
        <p:spPr>
          <a:xfrm>
            <a:off x="609601" y="232823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3-6 </a:t>
            </a:r>
            <a:r>
              <a:rPr lang="zh-CN" altLang="en-US" sz="4000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控制转移指令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5687872"/>
            <a:ext cx="9271024" cy="116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0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49E0223-047A-3AC1-0D42-E56D9278B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464" y="1412776"/>
            <a:ext cx="9361040" cy="4816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Arial Black" panose="020B0A04020102020204" pitchFamily="34" charset="0"/>
                <a:ea typeface="黑体" panose="02010609060101010101" pitchFamily="49" charset="-122"/>
              </a:rPr>
              <a:t>　　　　　</a:t>
            </a:r>
            <a:r>
              <a:rPr lang="zh-CN" altLang="en-US" sz="2400" dirty="0" smtClean="0">
                <a:solidFill>
                  <a:schemeClr val="hlink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格式          </a:t>
            </a:r>
            <a:r>
              <a:rPr lang="zh-CN" altLang="en-US" sz="2400" dirty="0">
                <a:solidFill>
                  <a:schemeClr val="hlink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　              测试条件</a:t>
            </a:r>
            <a:r>
              <a:rPr lang="zh-CN" altLang="en-US" sz="2400" dirty="0">
                <a:latin typeface="Arial Black" panose="020B0A04020102020204" pitchFamily="34" charset="0"/>
                <a:ea typeface="黑体" panose="02010609060101010101" pitchFamily="49" charset="-122"/>
              </a:rPr>
              <a:t>　　　　　</a:t>
            </a:r>
          </a:p>
          <a:p>
            <a:pPr>
              <a:lnSpc>
                <a:spcPct val="140000"/>
              </a:lnSpc>
              <a:spcBef>
                <a:spcPct val="5000"/>
              </a:spcBef>
              <a:buFontTx/>
              <a:buNone/>
            </a:pPr>
            <a:r>
              <a:rPr lang="zh-CN" altLang="en-US" sz="2000" dirty="0">
                <a:latin typeface="Arial Black" panose="020B0A04020102020204" pitchFamily="34" charset="0"/>
                <a:ea typeface="黑体" panose="02010609060101010101" pitchFamily="49" charset="-122"/>
              </a:rPr>
              <a:t>		</a:t>
            </a:r>
            <a:r>
              <a:rPr lang="zh-CN" altLang="en-US" sz="2000" dirty="0" smtClean="0">
                <a:latin typeface="Arial Black" panose="020B0A04020102020204" pitchFamily="34" charset="0"/>
                <a:ea typeface="黑体" panose="02010609060101010101" pitchFamily="49" charset="-122"/>
              </a:rPr>
              <a:t>     </a:t>
            </a:r>
            <a:r>
              <a:rPr lang="zh-CN" altLang="zh-CN" sz="2000" dirty="0" smtClean="0">
                <a:latin typeface="Arial Black" panose="020B0A04020102020204" pitchFamily="34" charset="0"/>
                <a:ea typeface="黑体" panose="02010609060101010101" pitchFamily="49" charset="-122"/>
              </a:rPr>
              <a:t>JZ</a:t>
            </a:r>
            <a:r>
              <a:rPr lang="zh-CN" altLang="zh-CN" sz="2000" dirty="0">
                <a:latin typeface="Arial Black" panose="020B0A04020102020204" pitchFamily="34" charset="0"/>
                <a:ea typeface="黑体" panose="02010609060101010101" pitchFamily="49" charset="-122"/>
              </a:rPr>
              <a:t>(JE)        OPR                  ZF=1</a:t>
            </a:r>
          </a:p>
          <a:p>
            <a:pPr>
              <a:lnSpc>
                <a:spcPct val="140000"/>
              </a:lnSpc>
              <a:spcBef>
                <a:spcPct val="5000"/>
              </a:spcBef>
              <a:buFontTx/>
              <a:buNone/>
            </a:pPr>
            <a:r>
              <a:rPr lang="zh-CN" altLang="zh-CN" sz="2000" dirty="0">
                <a:latin typeface="Arial Black" panose="020B0A04020102020204" pitchFamily="34" charset="0"/>
                <a:ea typeface="黑体" panose="02010609060101010101" pitchFamily="49" charset="-122"/>
              </a:rPr>
              <a:t>   </a:t>
            </a:r>
            <a:r>
              <a:rPr lang="zh-CN" altLang="en-US" sz="2000" dirty="0">
                <a:latin typeface="Arial Black" panose="020B0A04020102020204" pitchFamily="34" charset="0"/>
                <a:ea typeface="黑体" panose="02010609060101010101" pitchFamily="49" charset="-122"/>
              </a:rPr>
              <a:t>　　　　	</a:t>
            </a:r>
            <a:r>
              <a:rPr lang="zh-CN" altLang="zh-CN" sz="2000" dirty="0">
                <a:latin typeface="Arial Black" panose="020B0A04020102020204" pitchFamily="34" charset="0"/>
                <a:ea typeface="黑体" panose="02010609060101010101" pitchFamily="49" charset="-122"/>
              </a:rPr>
              <a:t>JNZ(JNE)   OPR                  ZF=0</a:t>
            </a:r>
          </a:p>
          <a:p>
            <a:pPr>
              <a:lnSpc>
                <a:spcPct val="140000"/>
              </a:lnSpc>
              <a:spcBef>
                <a:spcPct val="5000"/>
              </a:spcBef>
              <a:buFontTx/>
              <a:buNone/>
            </a:pPr>
            <a:r>
              <a:rPr lang="zh-CN" altLang="en-US" sz="2000" dirty="0">
                <a:latin typeface="Arial Black" panose="020B0A04020102020204" pitchFamily="34" charset="0"/>
                <a:ea typeface="黑体" panose="02010609060101010101" pitchFamily="49" charset="-122"/>
              </a:rPr>
              <a:t>　　　　   	</a:t>
            </a:r>
            <a:r>
              <a:rPr lang="zh-CN" altLang="zh-CN" sz="2000" dirty="0">
                <a:solidFill>
                  <a:srgbClr val="FF0000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JS               OPR                  SF=1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　　　　   	</a:t>
            </a:r>
            <a:r>
              <a:rPr lang="zh-CN" altLang="zh-CN" sz="2000" dirty="0">
                <a:solidFill>
                  <a:srgbClr val="FF0000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JNS            OPR                  SF=0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Arial Black" panose="020B0A04020102020204" pitchFamily="34" charset="0"/>
                <a:ea typeface="黑体" panose="02010609060101010101" pitchFamily="49" charset="-122"/>
              </a:rPr>
              <a:t>　　　		</a:t>
            </a:r>
            <a:r>
              <a:rPr lang="zh-CN" altLang="zh-CN" sz="2000" dirty="0">
                <a:solidFill>
                  <a:srgbClr val="CC3300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JO               OPR                 OF=1   </a:t>
            </a:r>
            <a:r>
              <a:rPr lang="zh-CN" altLang="en-US" sz="2000" dirty="0">
                <a:solidFill>
                  <a:srgbClr val="CC3300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溢出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CC3300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　　　　   	</a:t>
            </a:r>
            <a:r>
              <a:rPr lang="zh-CN" altLang="zh-CN" sz="2000" dirty="0">
                <a:solidFill>
                  <a:srgbClr val="CC3300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JNO            OPR                 OF=0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zh-CN" sz="2000" dirty="0">
                <a:latin typeface="Arial Black" panose="020B0A04020102020204" pitchFamily="34" charset="0"/>
                <a:ea typeface="黑体" panose="02010609060101010101" pitchFamily="49" charset="-122"/>
              </a:rPr>
              <a:t>                 </a:t>
            </a:r>
            <a:r>
              <a:rPr lang="zh-CN" altLang="zh-CN" sz="2000" dirty="0" smtClean="0">
                <a:solidFill>
                  <a:schemeClr val="accent2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JP               </a:t>
            </a:r>
            <a:r>
              <a:rPr lang="zh-CN" altLang="zh-CN" sz="2000" dirty="0">
                <a:solidFill>
                  <a:schemeClr val="accent2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OPR                 PF=1   </a:t>
            </a:r>
            <a:r>
              <a:rPr lang="zh-CN" altLang="en-US" sz="2000" dirty="0">
                <a:solidFill>
                  <a:schemeClr val="accent2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位字节</a:t>
            </a:r>
            <a:r>
              <a:rPr lang="zh-CN" altLang="zh-CN" sz="2000" dirty="0">
                <a:solidFill>
                  <a:schemeClr val="accent2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chemeClr val="accent2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的个数为偶数</a:t>
            </a:r>
            <a:endParaRPr lang="zh-CN" altLang="zh-CN" sz="2000" dirty="0">
              <a:solidFill>
                <a:schemeClr val="accent2"/>
              </a:solidFill>
              <a:latin typeface="Arial Black" panose="020B0A040201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accent2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　　　　	</a:t>
            </a:r>
            <a:r>
              <a:rPr lang="zh-CN" altLang="zh-CN" sz="2000" dirty="0">
                <a:solidFill>
                  <a:schemeClr val="accent2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JNP           </a:t>
            </a:r>
            <a:r>
              <a:rPr lang="en-US" altLang="zh-CN" sz="2000" dirty="0">
                <a:solidFill>
                  <a:schemeClr val="accent2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  </a:t>
            </a:r>
            <a:r>
              <a:rPr lang="zh-CN" altLang="zh-CN" sz="2000" dirty="0">
                <a:solidFill>
                  <a:schemeClr val="accent2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OPR                 PF=0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zh-CN" sz="2000" dirty="0">
                <a:latin typeface="Arial Black" panose="020B0A040201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latin typeface="Arial Black" panose="020B0A04020102020204" pitchFamily="34" charset="0"/>
                <a:ea typeface="黑体" panose="02010609060101010101" pitchFamily="49" charset="-122"/>
              </a:rPr>
              <a:t>　　　　	</a:t>
            </a:r>
            <a:r>
              <a:rPr lang="zh-CN" altLang="zh-CN" sz="2000" dirty="0">
                <a:solidFill>
                  <a:schemeClr val="hlink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JC               OPR                 CF=1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zh-CN" sz="2000" dirty="0">
                <a:solidFill>
                  <a:schemeClr val="hlink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		</a:t>
            </a:r>
            <a:r>
              <a:rPr lang="en-US" altLang="zh-CN" sz="2000" dirty="0" smtClean="0">
                <a:solidFill>
                  <a:schemeClr val="hlink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      </a:t>
            </a:r>
            <a:r>
              <a:rPr lang="zh-CN" altLang="zh-CN" sz="2000" dirty="0" smtClean="0">
                <a:solidFill>
                  <a:schemeClr val="hlink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JNC            </a:t>
            </a:r>
            <a:r>
              <a:rPr lang="zh-CN" altLang="zh-CN" sz="2000" dirty="0">
                <a:solidFill>
                  <a:schemeClr val="hlink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OPR                 CF=0</a:t>
            </a:r>
            <a:r>
              <a:rPr lang="zh-CN" altLang="zh-CN" sz="2000" dirty="0">
                <a:latin typeface="Arial Black" panose="020B0A04020102020204" pitchFamily="34" charset="0"/>
                <a:ea typeface="黑体" panose="02010609060101010101" pitchFamily="49" charset="-122"/>
              </a:rPr>
              <a:t>      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6827D94-F22E-21FD-1B53-684C9A3693A5}"/>
              </a:ext>
            </a:extLst>
          </p:cNvPr>
          <p:cNvSpPr txBox="1">
            <a:spLocks/>
          </p:cNvSpPr>
          <p:nvPr/>
        </p:nvSpPr>
        <p:spPr>
          <a:xfrm>
            <a:off x="609601" y="232823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3-6 </a:t>
            </a:r>
            <a:r>
              <a:rPr lang="zh-CN" altLang="en-US" sz="4000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控制转移指令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500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9E42054-2C80-BA8D-D799-E485A0C25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484784"/>
            <a:ext cx="91440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2、比较两个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无符号数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，并根据比较结果转移：</a:t>
            </a:r>
          </a:p>
          <a:p>
            <a:pPr>
              <a:spcBef>
                <a:spcPct val="5000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 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格式</a:t>
            </a:r>
            <a:r>
              <a:rPr lang="zh-CN" altLang="en-US" sz="24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</a:t>
            </a:r>
            <a:r>
              <a:rPr lang="zh-CN" altLang="en-US" sz="2400" dirty="0" smtClean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测试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条件</a:t>
            </a:r>
          </a:p>
          <a:p>
            <a:pPr marL="612000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低于             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JB(JNAE,JC)         OPR           CF=1</a:t>
            </a:r>
          </a:p>
          <a:p>
            <a:pPr marL="612000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高于等于  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JNB(JAE,JNC)      OPR           CF=0</a:t>
            </a:r>
          </a:p>
          <a:p>
            <a:pPr marL="612000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低于等于  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JBE(JNA)              OPR           CF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∨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ZF=1</a:t>
            </a:r>
          </a:p>
          <a:p>
            <a:pPr marL="612000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高于             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JNBE(JA)              OPR           CF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∨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ZF=0</a:t>
            </a:r>
          </a:p>
          <a:p>
            <a:pPr>
              <a:spcBef>
                <a:spcPct val="5000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DA6C967-3270-35C2-E565-CD5F613C6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800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E8837A-9955-EB5C-E31C-4CCE1B2CC5B3}"/>
              </a:ext>
            </a:extLst>
          </p:cNvPr>
          <p:cNvSpPr txBox="1">
            <a:spLocks/>
          </p:cNvSpPr>
          <p:nvPr/>
        </p:nvSpPr>
        <p:spPr>
          <a:xfrm>
            <a:off x="609601" y="232823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3-6 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控制转移指令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287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84C89B4-5BF4-BDFC-0FA4-6E9F39627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873" y="1268760"/>
            <a:ext cx="914400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3、比较两个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带符号数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，并根据比较结果转移：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     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格式                       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测试条件</a:t>
            </a:r>
          </a:p>
          <a:p>
            <a:pPr marL="576000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小于&lt;                 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JL(JNGE)     OPR           SF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OF=1</a:t>
            </a:r>
          </a:p>
          <a:p>
            <a:pPr marL="576000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大于等于≥   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JNL(JGE)     OPR           SF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OF=0</a:t>
            </a:r>
          </a:p>
          <a:p>
            <a:pPr marL="576000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小于等于≤   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JLE(JNG)     OPR           (SF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OF)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∨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ZF=1</a:t>
            </a:r>
          </a:p>
          <a:p>
            <a:pPr marL="576000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大于&gt;                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JNLE(JG)     OPR           (SF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OF)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∨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ZF=0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8FCFBC-A607-EA5A-E522-4F61332C7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873" y="4653310"/>
            <a:ext cx="91440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4、测试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CX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的值为0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则转移：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  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格式                              测试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条件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        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JCXZ    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OPR          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CX=0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BF40BD9-3F03-76CA-0991-66F60D481DE4}"/>
              </a:ext>
            </a:extLst>
          </p:cNvPr>
          <p:cNvSpPr txBox="1">
            <a:spLocks/>
          </p:cNvSpPr>
          <p:nvPr/>
        </p:nvSpPr>
        <p:spPr>
          <a:xfrm>
            <a:off x="609601" y="232823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3-6 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控制转移指令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164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B0B55758-B8A8-AC3A-5D9F-A4AEC05F05F0}"/>
              </a:ext>
            </a:extLst>
          </p:cNvPr>
          <p:cNvSpPr txBox="1">
            <a:spLocks noChangeArrowheads="1"/>
          </p:cNvSpPr>
          <p:nvPr/>
        </p:nvSpPr>
        <p:spPr>
          <a:xfrm>
            <a:off x="1055440" y="1218666"/>
            <a:ext cx="5562600" cy="126047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32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二、寻址方式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EE93BDE-6A74-A89A-7CD3-33C017D36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448" y="2230325"/>
            <a:ext cx="9792072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800" kern="0" dirty="0" smtClean="0"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sz="2800" kern="0" dirty="0">
                <a:latin typeface="+mj-lt"/>
                <a:ea typeface="黑体" panose="02010609060101010101" pitchFamily="49" charset="-122"/>
              </a:rPr>
              <a:t>1、</a:t>
            </a:r>
            <a:r>
              <a:rPr lang="zh-CN" altLang="en-US" sz="2800" kern="0" dirty="0">
                <a:solidFill>
                  <a:srgbClr val="C00000"/>
                </a:solidFill>
                <a:latin typeface="+mj-lt"/>
                <a:ea typeface="黑体" panose="02010609060101010101" pitchFamily="49" charset="-122"/>
              </a:rPr>
              <a:t>立即寻址</a:t>
            </a:r>
            <a:r>
              <a:rPr lang="zh-CN" altLang="en-US" sz="2800" kern="0" dirty="0">
                <a:latin typeface="+mj-lt"/>
                <a:ea typeface="黑体" panose="02010609060101010101" pitchFamily="49" charset="-122"/>
              </a:rPr>
              <a:t>——</a:t>
            </a:r>
            <a:r>
              <a:rPr lang="zh-CN" altLang="en-US" sz="2800" kern="0" dirty="0">
                <a:solidFill>
                  <a:schemeClr val="accent2">
                    <a:lumMod val="75000"/>
                  </a:schemeClr>
                </a:solidFill>
                <a:latin typeface="+mj-lt"/>
                <a:ea typeface="黑体" panose="02010609060101010101" pitchFamily="49" charset="-122"/>
              </a:rPr>
              <a:t>操作数</a:t>
            </a:r>
            <a:r>
              <a:rPr lang="zh-CN" altLang="en-US" sz="2800" kern="0" dirty="0">
                <a:latin typeface="+mj-lt"/>
                <a:ea typeface="黑体" panose="02010609060101010101" pitchFamily="49" charset="-122"/>
              </a:rPr>
              <a:t>由指令给出 ，</a:t>
            </a:r>
            <a:r>
              <a:rPr lang="zh-CN" altLang="en-US" sz="2800" kern="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黑体" panose="02010609060101010101" pitchFamily="49" charset="-122"/>
              </a:rPr>
              <a:t>源</a:t>
            </a:r>
            <a:r>
              <a:rPr lang="zh-CN" altLang="en-US" sz="2800" kern="0" dirty="0">
                <a:solidFill>
                  <a:schemeClr val="accent2">
                    <a:lumMod val="75000"/>
                  </a:schemeClr>
                </a:solidFill>
                <a:latin typeface="+mj-lt"/>
                <a:ea typeface="黑体" panose="02010609060101010101" pitchFamily="49" charset="-122"/>
              </a:rPr>
              <a:t>操作数</a:t>
            </a:r>
            <a:r>
              <a:rPr lang="zh-CN" altLang="en-US" sz="2800" kern="0" dirty="0">
                <a:latin typeface="+mj-lt"/>
                <a:ea typeface="黑体" panose="02010609060101010101" pitchFamily="49" charset="-122"/>
              </a:rPr>
              <a:t>为“立即数”。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</a:pPr>
            <a:r>
              <a:rPr lang="zh-CN" altLang="en-US" sz="2800" kern="0" dirty="0">
                <a:latin typeface="+mj-lt"/>
                <a:ea typeface="黑体" panose="02010609060101010101" pitchFamily="49" charset="-122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kern="0" dirty="0">
                <a:latin typeface="+mj-lt"/>
                <a:ea typeface="黑体" panose="02010609060101010101" pitchFamily="49" charset="-122"/>
              </a:rPr>
              <a:t>       如：    </a:t>
            </a:r>
            <a:r>
              <a:rPr lang="en-US" altLang="zh-CN" sz="2800" kern="0" dirty="0">
                <a:latin typeface="+mj-lt"/>
                <a:ea typeface="黑体" panose="02010609060101010101" pitchFamily="49" charset="-122"/>
              </a:rPr>
              <a:t>MOV  </a:t>
            </a:r>
            <a:r>
              <a:rPr lang="en-US" altLang="zh-CN" sz="2800" kern="0" dirty="0" smtClean="0">
                <a:latin typeface="+mj-lt"/>
                <a:ea typeface="黑体" panose="02010609060101010101" pitchFamily="49" charset="-122"/>
              </a:rPr>
              <a:t> </a:t>
            </a:r>
            <a:r>
              <a:rPr lang="en-US" altLang="zh-CN" sz="2800" kern="0" dirty="0">
                <a:latin typeface="+mj-lt"/>
                <a:ea typeface="黑体" panose="02010609060101010101" pitchFamily="49" charset="-122"/>
              </a:rPr>
              <a:t>AX, </a:t>
            </a:r>
            <a:r>
              <a:rPr lang="en-US" altLang="zh-CN" sz="2800" kern="0" dirty="0">
                <a:solidFill>
                  <a:srgbClr val="FF3300"/>
                </a:solidFill>
                <a:latin typeface="+mj-lt"/>
                <a:ea typeface="黑体" panose="02010609060101010101" pitchFamily="49" charset="-122"/>
              </a:rPr>
              <a:t>3064H        </a:t>
            </a:r>
            <a:r>
              <a:rPr lang="en-US" altLang="zh-CN" sz="2800" kern="0" dirty="0">
                <a:latin typeface="+mj-lt"/>
                <a:ea typeface="黑体" panose="02010609060101010101" pitchFamily="49" charset="-122"/>
              </a:rPr>
              <a:t>；</a:t>
            </a:r>
            <a:r>
              <a:rPr lang="zh-CN" altLang="en-US" sz="2800" kern="0" dirty="0">
                <a:latin typeface="+mj-lt"/>
                <a:ea typeface="黑体" panose="02010609060101010101" pitchFamily="49" charset="-122"/>
              </a:rPr>
              <a:t>功能将立即数3064</a:t>
            </a:r>
            <a:r>
              <a:rPr lang="en-US" altLang="zh-CN" sz="2800" kern="0" dirty="0">
                <a:latin typeface="+mj-lt"/>
                <a:ea typeface="黑体" panose="02010609060101010101" pitchFamily="49" charset="-122"/>
              </a:rPr>
              <a:t>H</a:t>
            </a:r>
            <a:r>
              <a:rPr lang="zh-CN" altLang="en-US" sz="2800" kern="0" dirty="0">
                <a:latin typeface="+mj-lt"/>
                <a:ea typeface="黑体" panose="02010609060101010101" pitchFamily="49" charset="-122"/>
              </a:rPr>
              <a:t>送</a:t>
            </a:r>
            <a:r>
              <a:rPr lang="en-US" altLang="zh-CN" sz="2800" kern="0" dirty="0" smtClean="0">
                <a:latin typeface="+mj-lt"/>
                <a:ea typeface="黑体" panose="02010609060101010101" pitchFamily="49" charset="-122"/>
              </a:rPr>
              <a:t>AX</a:t>
            </a:r>
            <a:r>
              <a:rPr lang="zh-CN" altLang="en-US" sz="2800" kern="0" dirty="0" smtClean="0">
                <a:latin typeface="+mj-lt"/>
                <a:ea typeface="黑体" panose="02010609060101010101" pitchFamily="49" charset="-122"/>
              </a:rPr>
              <a:t>。</a:t>
            </a:r>
            <a:endParaRPr lang="en-US" altLang="zh-CN" sz="2800" kern="0" dirty="0">
              <a:latin typeface="+mj-lt"/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800" kern="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800" kern="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800" kern="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800" kern="0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lang="zh-CN" altLang="en-US" sz="2800" kern="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9318B371-55A3-588E-7CD2-AF480ABF0769}"/>
              </a:ext>
            </a:extLst>
          </p:cNvPr>
          <p:cNvGrpSpPr>
            <a:grpSpLocks/>
          </p:cNvGrpSpPr>
          <p:nvPr/>
        </p:nvGrpSpPr>
        <p:grpSpPr bwMode="auto">
          <a:xfrm>
            <a:off x="1487488" y="3521174"/>
            <a:ext cx="6213476" cy="1924050"/>
            <a:chOff x="-26" y="244"/>
            <a:chExt cx="3914" cy="1212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66E1A7E3-96F9-3DC4-F766-8EBF5FA37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6" y="1047"/>
              <a:ext cx="1534" cy="40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目的操作数</a:t>
              </a:r>
            </a:p>
          </p:txBody>
        </p:sp>
        <p:sp>
          <p:nvSpPr>
            <p:cNvPr id="12" name="Oval 6">
              <a:extLst>
                <a:ext uri="{FF2B5EF4-FFF2-40B4-BE49-F238E27FC236}">
                  <a16:creationId xmlns:a16="http://schemas.microsoft.com/office/drawing/2014/main" id="{9541EB00-A705-72BD-EFE3-EC8FFA8D6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711"/>
              <a:ext cx="1344" cy="40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源操作数</a:t>
              </a:r>
            </a:p>
          </p:txBody>
        </p:sp>
        <p:sp>
          <p:nvSpPr>
            <p:cNvPr id="13" name="未知">
              <a:extLst>
                <a:ext uri="{FF2B5EF4-FFF2-40B4-BE49-F238E27FC236}">
                  <a16:creationId xmlns:a16="http://schemas.microsoft.com/office/drawing/2014/main" id="{2E805EE9-7802-0720-751D-2B282DE49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" y="244"/>
              <a:ext cx="737" cy="698"/>
            </a:xfrm>
            <a:custGeom>
              <a:avLst/>
              <a:gdLst>
                <a:gd name="T0" fmla="*/ 0 w 432"/>
                <a:gd name="T1" fmla="*/ 2147483646 h 240"/>
                <a:gd name="T2" fmla="*/ 181625 w 432"/>
                <a:gd name="T3" fmla="*/ 0 h 240"/>
                <a:gd name="T4" fmla="*/ 0 60000 65536"/>
                <a:gd name="T5" fmla="*/ 0 60000 65536"/>
                <a:gd name="T6" fmla="*/ 0 w 432"/>
                <a:gd name="T7" fmla="*/ 0 h 240"/>
                <a:gd name="T8" fmla="*/ 432 w 432"/>
                <a:gd name="T9" fmla="*/ 240 h 2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2" h="240">
                  <a:moveTo>
                    <a:pt x="0" y="240"/>
                  </a:moveTo>
                  <a:cubicBezTo>
                    <a:pt x="180" y="140"/>
                    <a:pt x="360" y="40"/>
                    <a:pt x="432" y="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4" name="未知">
              <a:extLst>
                <a:ext uri="{FF2B5EF4-FFF2-40B4-BE49-F238E27FC236}">
                  <a16:creationId xmlns:a16="http://schemas.microsoft.com/office/drawing/2014/main" id="{C4E0F909-8132-5FB6-FD51-C3525A405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4"/>
              <a:ext cx="812" cy="467"/>
            </a:xfrm>
            <a:custGeom>
              <a:avLst/>
              <a:gdLst>
                <a:gd name="T0" fmla="*/ 2147483646 w 288"/>
                <a:gd name="T1" fmla="*/ 207664963 h 384"/>
                <a:gd name="T2" fmla="*/ 0 w 288"/>
                <a:gd name="T3" fmla="*/ 0 h 384"/>
                <a:gd name="T4" fmla="*/ 0 60000 65536"/>
                <a:gd name="T5" fmla="*/ 0 60000 65536"/>
                <a:gd name="T6" fmla="*/ 0 w 288"/>
                <a:gd name="T7" fmla="*/ 0 h 384"/>
                <a:gd name="T8" fmla="*/ 288 w 288"/>
                <a:gd name="T9" fmla="*/ 384 h 3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8" h="384">
                  <a:moveTo>
                    <a:pt x="288" y="384"/>
                  </a:moveTo>
                  <a:cubicBezTo>
                    <a:pt x="168" y="224"/>
                    <a:pt x="48" y="64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15" name="标题 1"/>
          <p:cNvSpPr txBox="1">
            <a:spLocks/>
          </p:cNvSpPr>
          <p:nvPr/>
        </p:nvSpPr>
        <p:spPr>
          <a:xfrm>
            <a:off x="623392" y="281187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1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 8086汇编语言及寻址方式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006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668C8D-4E72-0FC2-E755-06E820D34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544" y="1268760"/>
            <a:ext cx="6858000" cy="239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5000"/>
              </a:lnSpc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注意：条件转移指令共同的特点是：</a:t>
            </a:r>
          </a:p>
          <a:p>
            <a:pPr eaLnBrk="1" hangingPunct="1">
              <a:lnSpc>
                <a:spcPct val="165000"/>
              </a:lnSpc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满足条件时，转移。</a:t>
            </a:r>
          </a:p>
          <a:p>
            <a:pPr eaLnBrk="1" hangingPunct="1">
              <a:lnSpc>
                <a:spcPct val="165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否则，顺序执行。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563D7F-9A75-92C3-AFA0-50A2363FE4CF}"/>
              </a:ext>
            </a:extLst>
          </p:cNvPr>
          <p:cNvGrpSpPr>
            <a:grpSpLocks/>
          </p:cNvGrpSpPr>
          <p:nvPr/>
        </p:nvGrpSpPr>
        <p:grpSpPr bwMode="auto">
          <a:xfrm>
            <a:off x="3820344" y="2716560"/>
            <a:ext cx="5441950" cy="3297238"/>
            <a:chOff x="0" y="0"/>
            <a:chExt cx="3428" cy="2077"/>
          </a:xfrm>
        </p:grpSpPr>
        <p:sp>
          <p:nvSpPr>
            <p:cNvPr id="5" name="AutoShape 4">
              <a:extLst>
                <a:ext uri="{FF2B5EF4-FFF2-40B4-BE49-F238E27FC236}">
                  <a16:creationId xmlns:a16="http://schemas.microsoft.com/office/drawing/2014/main" id="{FED9706A-0CAC-0FF7-369C-E591EBB6D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41"/>
              <a:ext cx="2426" cy="578"/>
            </a:xfrm>
            <a:prstGeom prst="diamond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满足条件吗？</a:t>
              </a:r>
            </a:p>
          </p:txBody>
        </p:sp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55E07035-0227-AFBA-76A5-A4EC16302B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0"/>
              <a:ext cx="0" cy="76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7A2DE9CD-5380-BAE0-6666-C501BEA6D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008"/>
              <a:ext cx="52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9A403F77-1D8B-BE49-310C-C11417C6EC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296"/>
              <a:ext cx="0" cy="48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AE3F033A-9E0E-FDE8-1A27-A68EA0702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864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转移</a:t>
              </a: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91147F1D-210A-9CA3-21C9-CC49986F8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4" y="637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满足</a:t>
              </a:r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1F51B1EC-22C8-C432-1B30-1B51D141D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344"/>
              <a:ext cx="6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不满足</a:t>
              </a: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8A97B42F-6BC4-DC86-16ED-580A09120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" y="1789"/>
              <a:ext cx="8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顺序执行</a:t>
              </a:r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2ADFD8D8-303D-DB3B-8E89-1CDEFF9F4751}"/>
              </a:ext>
            </a:extLst>
          </p:cNvPr>
          <p:cNvSpPr txBox="1">
            <a:spLocks/>
          </p:cNvSpPr>
          <p:nvPr/>
        </p:nvSpPr>
        <p:spPr>
          <a:xfrm>
            <a:off x="609601" y="232823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3-6 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控制转移指令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294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5DFFDB-56DE-6004-F6F3-D25D4DF40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602" y="1168748"/>
            <a:ext cx="6727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 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求两无符号数中较大值，存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wmax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B9B9F4-84F9-FCA2-781B-C4B81E9AD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566" y="1972545"/>
            <a:ext cx="8229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1343025" algn="l"/>
              </a:tabLs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1343025" algn="l"/>
              </a:tabLs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1343025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134302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134302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134302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134302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134302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1343025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ea typeface="黑体" panose="02010609060101010101" pitchFamily="49" charset="-122"/>
              </a:rPr>
              <a:t>	</a:t>
            </a:r>
            <a:r>
              <a:rPr lang="en-US" altLang="zh-CN" sz="2400" dirty="0" err="1">
                <a:ea typeface="黑体" panose="02010609060101010101" pitchFamily="49" charset="-122"/>
              </a:rPr>
              <a:t>cmp</a:t>
            </a:r>
            <a:r>
              <a:rPr lang="en-US" altLang="zh-CN" sz="2400" dirty="0">
                <a:ea typeface="黑体" panose="02010609060101010101" pitchFamily="49" charset="-122"/>
              </a:rPr>
              <a:t> ax</a:t>
            </a:r>
            <a:r>
              <a:rPr lang="en-US" altLang="zh-CN" sz="2400" dirty="0" smtClean="0">
                <a:ea typeface="黑体" panose="02010609060101010101" pitchFamily="49" charset="-122"/>
              </a:rPr>
              <a:t>,  </a:t>
            </a:r>
            <a:r>
              <a:rPr lang="en-US" altLang="zh-CN" sz="2400" dirty="0" err="1" smtClean="0">
                <a:ea typeface="黑体" panose="02010609060101010101" pitchFamily="49" charset="-122"/>
              </a:rPr>
              <a:t>bx</a:t>
            </a:r>
            <a:r>
              <a:rPr lang="en-US" altLang="zh-CN" sz="2400" dirty="0">
                <a:ea typeface="黑体" panose="02010609060101010101" pitchFamily="49" charset="-122"/>
              </a:rPr>
              <a:t>	；</a:t>
            </a:r>
            <a:r>
              <a:rPr lang="zh-CN" altLang="en-US" sz="2400" dirty="0">
                <a:solidFill>
                  <a:srgbClr val="009900"/>
                </a:solidFill>
                <a:ea typeface="黑体" panose="02010609060101010101" pitchFamily="49" charset="-122"/>
              </a:rPr>
              <a:t>比较</a:t>
            </a:r>
            <a:r>
              <a:rPr lang="en-US" altLang="zh-CN" sz="2400" dirty="0">
                <a:solidFill>
                  <a:srgbClr val="009900"/>
                </a:solidFill>
                <a:ea typeface="黑体" panose="02010609060101010101" pitchFamily="49" charset="-122"/>
              </a:rPr>
              <a:t>AX</a:t>
            </a:r>
            <a:r>
              <a:rPr lang="zh-CN" altLang="en-US" sz="2400" dirty="0">
                <a:solidFill>
                  <a:srgbClr val="009900"/>
                </a:solidFill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srgbClr val="009900"/>
                </a:solidFill>
                <a:ea typeface="黑体" panose="02010609060101010101" pitchFamily="49" charset="-122"/>
              </a:rPr>
              <a:t>BX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solidFill>
                  <a:srgbClr val="CC0099"/>
                </a:solidFill>
                <a:ea typeface="黑体" panose="02010609060101010101" pitchFamily="49" charset="-122"/>
              </a:rPr>
              <a:t>jae</a:t>
            </a:r>
            <a:r>
              <a:rPr lang="en-US" altLang="zh-CN" sz="2400" dirty="0">
                <a:ea typeface="黑体" panose="02010609060101010101" pitchFamily="49" charset="-122"/>
              </a:rPr>
              <a:t>   next	</a:t>
            </a:r>
            <a:r>
              <a:rPr lang="en-US" altLang="zh-CN" sz="2400" dirty="0" smtClean="0">
                <a:ea typeface="黑体" panose="02010609060101010101" pitchFamily="49" charset="-122"/>
              </a:rPr>
              <a:t>     ；</a:t>
            </a:r>
            <a:r>
              <a:rPr lang="zh-CN" altLang="en-US" sz="2400" dirty="0" smtClean="0">
                <a:solidFill>
                  <a:srgbClr val="009900"/>
                </a:solidFill>
                <a:ea typeface="黑体" panose="02010609060101010101" pitchFamily="49" charset="-122"/>
              </a:rPr>
              <a:t>若</a:t>
            </a:r>
            <a:r>
              <a:rPr lang="en-US" altLang="zh-CN" sz="2400" dirty="0">
                <a:solidFill>
                  <a:srgbClr val="009900"/>
                </a:solidFill>
                <a:ea typeface="黑体" panose="02010609060101010101" pitchFamily="49" charset="-122"/>
              </a:rPr>
              <a:t>AX≥BX，</a:t>
            </a:r>
            <a:r>
              <a:rPr lang="zh-CN" altLang="en-US" sz="2400" dirty="0">
                <a:solidFill>
                  <a:srgbClr val="009900"/>
                </a:solidFill>
                <a:ea typeface="黑体" panose="02010609060101010101" pitchFamily="49" charset="-122"/>
              </a:rPr>
              <a:t>转移</a:t>
            </a:r>
            <a:r>
              <a:rPr lang="en-US" altLang="zh-CN" sz="2400" dirty="0">
                <a:ea typeface="黑体" panose="02010609060101010101" pitchFamily="49" charset="-122"/>
              </a:rPr>
              <a:t>next</a:t>
            </a:r>
            <a:endParaRPr lang="en-US" altLang="zh-CN" sz="2400" dirty="0">
              <a:solidFill>
                <a:srgbClr val="0099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黑体" panose="02010609060101010101" pitchFamily="49" charset="-122"/>
              </a:rPr>
              <a:t>	</a:t>
            </a:r>
            <a:r>
              <a:rPr lang="en-US" altLang="zh-CN" sz="2400" dirty="0" err="1">
                <a:ea typeface="黑体" panose="02010609060101010101" pitchFamily="49" charset="-122"/>
              </a:rPr>
              <a:t>xchg</a:t>
            </a:r>
            <a:r>
              <a:rPr lang="en-US" altLang="zh-CN" sz="2400" dirty="0">
                <a:ea typeface="黑体" panose="02010609060101010101" pitchFamily="49" charset="-122"/>
              </a:rPr>
              <a:t> ax</a:t>
            </a:r>
            <a:r>
              <a:rPr lang="en-US" altLang="zh-CN" sz="2400" dirty="0" smtClean="0">
                <a:ea typeface="黑体" panose="02010609060101010101" pitchFamily="49" charset="-122"/>
              </a:rPr>
              <a:t>,  </a:t>
            </a:r>
            <a:r>
              <a:rPr lang="en-US" altLang="zh-CN" sz="2400" dirty="0" err="1" smtClean="0">
                <a:ea typeface="黑体" panose="02010609060101010101" pitchFamily="49" charset="-122"/>
              </a:rPr>
              <a:t>bx</a:t>
            </a:r>
            <a:r>
              <a:rPr lang="en-US" altLang="zh-CN" sz="2400" dirty="0">
                <a:ea typeface="黑体" panose="02010609060101010101" pitchFamily="49" charset="-122"/>
              </a:rPr>
              <a:t>	；</a:t>
            </a:r>
            <a:r>
              <a:rPr lang="zh-CN" altLang="en-US" sz="2400" dirty="0">
                <a:solidFill>
                  <a:srgbClr val="009900"/>
                </a:solidFill>
                <a:ea typeface="黑体" panose="02010609060101010101" pitchFamily="49" charset="-122"/>
              </a:rPr>
              <a:t>若</a:t>
            </a:r>
            <a:r>
              <a:rPr lang="en-US" altLang="zh-CN" sz="2400" dirty="0">
                <a:solidFill>
                  <a:srgbClr val="009900"/>
                </a:solidFill>
                <a:ea typeface="黑体" panose="02010609060101010101" pitchFamily="49" charset="-122"/>
              </a:rPr>
              <a:t>AX＜BX，</a:t>
            </a:r>
            <a:r>
              <a:rPr lang="zh-CN" altLang="en-US" sz="2400" dirty="0">
                <a:solidFill>
                  <a:srgbClr val="009900"/>
                </a:solidFill>
                <a:ea typeface="黑体" panose="02010609060101010101" pitchFamily="49" charset="-122"/>
              </a:rPr>
              <a:t>交换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ea typeface="黑体" panose="02010609060101010101" pitchFamily="49" charset="-122"/>
              </a:rPr>
              <a:t>next:	</a:t>
            </a:r>
            <a:r>
              <a:rPr lang="en-US" altLang="zh-CN" sz="2400" dirty="0">
                <a:ea typeface="黑体" panose="02010609060101010101" pitchFamily="49" charset="-122"/>
              </a:rPr>
              <a:t>mov </a:t>
            </a:r>
            <a:r>
              <a:rPr lang="en-US" altLang="zh-CN" sz="2400" dirty="0" err="1">
                <a:ea typeface="黑体" panose="02010609060101010101" pitchFamily="49" charset="-122"/>
              </a:rPr>
              <a:t>wmax</a:t>
            </a:r>
            <a:r>
              <a:rPr lang="en-US" altLang="zh-CN" sz="2400" dirty="0" smtClean="0">
                <a:ea typeface="黑体" panose="02010609060101010101" pitchFamily="49" charset="-122"/>
              </a:rPr>
              <a:t>,  ax</a:t>
            </a:r>
            <a:endParaRPr lang="en-US" altLang="zh-CN" sz="2400" dirty="0">
              <a:ea typeface="黑体" panose="02010609060101010101" pitchFamily="49" charset="-122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D4FA3334-A4AE-D0ED-7B06-5D0ECA786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528" y="4997316"/>
            <a:ext cx="4608511" cy="960857"/>
          </a:xfrm>
          <a:prstGeom prst="wedgeRoundRectCallout">
            <a:avLst>
              <a:gd name="adj1" fmla="val -23750"/>
              <a:gd name="adj2" fmla="val -24841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Tx/>
              <a:buSz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如果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AX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BX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存放的是有符号数，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则条件转移指令应采用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JGE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指令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9AC1193-A5FE-8701-55CB-EB866C637FD0}"/>
              </a:ext>
            </a:extLst>
          </p:cNvPr>
          <p:cNvSpPr txBox="1">
            <a:spLocks/>
          </p:cNvSpPr>
          <p:nvPr/>
        </p:nvSpPr>
        <p:spPr>
          <a:xfrm>
            <a:off x="609601" y="232823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3-6 </a:t>
            </a:r>
            <a:r>
              <a:rPr lang="zh-CN" altLang="en-US" sz="4000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控制转移指令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735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BEB4C9-A131-C27F-F124-A8DA93649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907" y="1196752"/>
            <a:ext cx="9144000" cy="606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三、循环指令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zh-CN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LOOP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zh-CN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LOOPZ / LOOPE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zh-CN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LOOPNZ / LOOPNE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执行步骤： 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(1)   CX←CX -1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(2)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检查是否满足测试条件，如满足则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    </a:t>
            </a:r>
            <a:r>
              <a:rPr lang="zh-CN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IP</a:t>
            </a:r>
            <a:r>
              <a:rPr lang="zh-CN" altLang="zh-CN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←</a:t>
            </a:r>
            <a:r>
              <a:rPr lang="zh-CN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IP+8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位位移量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，实行循环；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不满足则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IP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不变，退出循环。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*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CX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中存放循环次数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*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只能使用段内直接寻址的</a:t>
            </a:r>
            <a:r>
              <a:rPr lang="zh-CN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lang="zh-CN" altLang="en-US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位位移量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-128~127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</a:p>
          <a:p>
            <a:pPr>
              <a:spcBef>
                <a:spcPct val="50000"/>
              </a:spcBef>
              <a:buFontTx/>
              <a:buNone/>
            </a:pPr>
            <a:endParaRPr lang="zh-CN" altLang="zh-CN" sz="2400" i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F9F63CF-77EA-C2BA-7B56-FA20C628496C}"/>
              </a:ext>
            </a:extLst>
          </p:cNvPr>
          <p:cNvSpPr txBox="1">
            <a:spLocks/>
          </p:cNvSpPr>
          <p:nvPr/>
        </p:nvSpPr>
        <p:spPr>
          <a:xfrm>
            <a:off x="609601" y="232823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3-6 </a:t>
            </a:r>
            <a:r>
              <a:rPr lang="zh-CN" altLang="en-US" sz="4000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控制转移指令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222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BAA2A98-AD27-636A-7BE9-9E43453F7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512" y="1171601"/>
            <a:ext cx="279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数据块传送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9C841B-78D6-1644-3221-6E2764294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512" y="1916832"/>
            <a:ext cx="9144000" cy="628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1435100" algn="l"/>
                <a:tab pos="3944938" algn="l"/>
              </a:tabLs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1435100" algn="l"/>
                <a:tab pos="3944938" algn="l"/>
              </a:tabLs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1435100" algn="l"/>
                <a:tab pos="3944938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1435100" algn="l"/>
                <a:tab pos="3944938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1435100" algn="l"/>
                <a:tab pos="3944938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1435100" algn="l"/>
                <a:tab pos="3944938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1435100" algn="l"/>
                <a:tab pos="3944938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1435100" algn="l"/>
                <a:tab pos="3944938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1435100" algn="l"/>
                <a:tab pos="3944938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200"/>
              </a:spcBef>
              <a:buNone/>
            </a:pPr>
            <a:r>
              <a:rPr lang="zh-CN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MOV</a:t>
            </a:r>
            <a:r>
              <a:rPr lang="zh-CN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CX</a:t>
            </a:r>
            <a:r>
              <a:rPr lang="zh-CN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400</a:t>
            </a:r>
            <a:r>
              <a:rPr lang="zh-CN" altLang="zh-CN" sz="1800" dirty="0">
                <a:solidFill>
                  <a:srgbClr val="3399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800" dirty="0" smtClean="0">
                <a:solidFill>
                  <a:srgbClr val="3399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1800" dirty="0" smtClean="0">
                <a:solidFill>
                  <a:srgbClr val="3399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zh-CN" altLang="en-US" sz="1800" dirty="0">
                <a:solidFill>
                  <a:srgbClr val="3399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设置循环次数</a:t>
            </a:r>
            <a:r>
              <a:rPr lang="zh-CN" altLang="zh-CN" sz="1800" dirty="0" smtClean="0">
                <a:solidFill>
                  <a:srgbClr val="3399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400</a:t>
            </a:r>
            <a:endParaRPr lang="zh-CN" altLang="zh-CN" sz="1800" dirty="0">
              <a:solidFill>
                <a:srgbClr val="33993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200"/>
              </a:spcBef>
              <a:buNone/>
            </a:pPr>
            <a:r>
              <a:rPr lang="zh-CN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MOV</a:t>
            </a:r>
            <a:r>
              <a:rPr lang="zh-CN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</a:t>
            </a:r>
            <a:r>
              <a:rPr lang="zh-CN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OFFSET </a:t>
            </a:r>
            <a:r>
              <a:rPr lang="zh-CN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sbuf 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1800" dirty="0" smtClean="0">
                <a:solidFill>
                  <a:srgbClr val="3399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zh-CN" altLang="zh-CN" sz="1800" dirty="0">
                <a:solidFill>
                  <a:srgbClr val="3399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</a:t>
            </a:r>
            <a:r>
              <a:rPr lang="zh-CN" altLang="en-US" sz="1800" dirty="0">
                <a:solidFill>
                  <a:srgbClr val="3399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指向数据段源缓冲区开始</a:t>
            </a:r>
          </a:p>
          <a:p>
            <a:pPr eaLnBrk="1" hangingPunct="1">
              <a:spcBef>
                <a:spcPts val="200"/>
              </a:spcBef>
              <a:buNone/>
            </a:pPr>
            <a:r>
              <a:rPr lang="zh-CN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MOV DI</a:t>
            </a:r>
            <a:r>
              <a:rPr lang="zh-CN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OFFSET</a:t>
            </a:r>
            <a:r>
              <a:rPr lang="zh-CN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dbuf  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1800" dirty="0" smtClean="0">
                <a:solidFill>
                  <a:srgbClr val="3399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zh-CN" altLang="zh-CN" sz="1800" dirty="0">
                <a:solidFill>
                  <a:srgbClr val="3399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DI</a:t>
            </a:r>
            <a:r>
              <a:rPr lang="zh-CN" altLang="en-US" sz="1800" dirty="0">
                <a:solidFill>
                  <a:srgbClr val="3399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指向附加段目的缓冲区开始</a:t>
            </a:r>
          </a:p>
          <a:p>
            <a:pPr eaLnBrk="1" hangingPunct="1">
              <a:spcBef>
                <a:spcPts val="200"/>
              </a:spcBef>
              <a:buNone/>
            </a:pPr>
            <a:r>
              <a:rPr lang="en-US" altLang="zh-CN" sz="2800" dirty="0" smtClean="0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AG</a:t>
            </a:r>
            <a:r>
              <a:rPr lang="zh-CN" altLang="zh-CN" sz="2800" dirty="0" smtClean="0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      </a:t>
            </a:r>
            <a:endParaRPr lang="zh-CN" altLang="zh-CN" sz="2800" dirty="0">
              <a:solidFill>
                <a:srgbClr val="CC00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200"/>
              </a:spcBef>
              <a:buNone/>
            </a:pPr>
            <a:r>
              <a:rPr lang="zh-CN" altLang="zh-CN" sz="2800" dirty="0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MOV</a:t>
            </a:r>
            <a:r>
              <a:rPr lang="zh-CN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</a:t>
            </a:r>
            <a:r>
              <a:rPr lang="zh-CN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</a:t>
            </a:r>
            <a:r>
              <a:rPr lang="zh-CN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  </a:t>
            </a:r>
            <a:r>
              <a:rPr lang="zh-CN" altLang="zh-CN" sz="1800" dirty="0">
                <a:solidFill>
                  <a:srgbClr val="3399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1800" dirty="0">
                <a:solidFill>
                  <a:srgbClr val="3399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；循环主体（实现数据传送）</a:t>
            </a:r>
          </a:p>
          <a:p>
            <a:pPr eaLnBrk="1" hangingPunct="1">
              <a:spcBef>
                <a:spcPts val="200"/>
              </a:spcBef>
              <a:buNone/>
            </a:pP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MOV</a:t>
            </a:r>
            <a:r>
              <a:rPr lang="zh-CN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ES</a:t>
            </a:r>
            <a:r>
              <a:rPr lang="zh-CN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:[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DI</a:t>
            </a:r>
            <a:r>
              <a:rPr lang="zh-CN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],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AL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1800" dirty="0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；每次传送一个字节</a:t>
            </a:r>
          </a:p>
          <a:p>
            <a:pPr eaLnBrk="1" hangingPunct="1">
              <a:spcBef>
                <a:spcPts val="200"/>
              </a:spcBef>
              <a:buNone/>
            </a:pPr>
            <a:r>
              <a:rPr lang="zh-CN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INC</a:t>
            </a:r>
            <a:r>
              <a:rPr lang="zh-CN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</a:t>
            </a:r>
            <a:r>
              <a:rPr lang="zh-CN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1800" dirty="0">
                <a:solidFill>
                  <a:srgbClr val="3399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zh-CN" altLang="zh-CN" sz="1800" dirty="0">
                <a:solidFill>
                  <a:srgbClr val="3399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</a:t>
            </a:r>
            <a:r>
              <a:rPr lang="zh-CN" altLang="en-US" sz="1800" dirty="0">
                <a:solidFill>
                  <a:srgbClr val="3399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zh-CN" sz="1800" dirty="0">
                <a:solidFill>
                  <a:srgbClr val="3399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DI</a:t>
            </a:r>
            <a:r>
              <a:rPr lang="zh-CN" altLang="en-US" sz="1800" dirty="0">
                <a:solidFill>
                  <a:srgbClr val="3399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指向下一个单元</a:t>
            </a:r>
          </a:p>
          <a:p>
            <a:pPr eaLnBrk="1" hangingPunct="1">
              <a:spcBef>
                <a:spcPts val="200"/>
              </a:spcBef>
              <a:buNone/>
            </a:pP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INC</a:t>
            </a:r>
            <a:r>
              <a:rPr lang="zh-CN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DI</a:t>
            </a:r>
          </a:p>
          <a:p>
            <a:pPr eaLnBrk="1" hangingPunct="1">
              <a:spcBef>
                <a:spcPts val="200"/>
              </a:spcBef>
              <a:buNone/>
            </a:pPr>
            <a:r>
              <a:rPr lang="zh-CN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1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LOOP </a:t>
            </a:r>
            <a:r>
              <a:rPr lang="en-US" altLang="zh-CN" sz="2800" dirty="0" smtClean="0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AG</a:t>
            </a:r>
            <a:r>
              <a:rPr lang="zh-CN" altLang="zh-CN" sz="2800" dirty="0" smtClean="0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1800" dirty="0">
                <a:solidFill>
                  <a:srgbClr val="3399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；循环次数</a:t>
            </a:r>
            <a:r>
              <a:rPr lang="zh-CN" altLang="zh-CN" sz="1800" dirty="0">
                <a:solidFill>
                  <a:srgbClr val="3399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CX</a:t>
            </a:r>
            <a:r>
              <a:rPr lang="zh-CN" altLang="en-US" sz="1800" dirty="0">
                <a:solidFill>
                  <a:srgbClr val="3399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减</a:t>
            </a:r>
            <a:r>
              <a:rPr lang="zh-CN" altLang="zh-CN" sz="1800" dirty="0">
                <a:solidFill>
                  <a:srgbClr val="3399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solidFill>
                  <a:srgbClr val="3399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，不为</a:t>
            </a:r>
            <a:r>
              <a:rPr lang="zh-CN" altLang="zh-CN" sz="1800" dirty="0">
                <a:solidFill>
                  <a:srgbClr val="3399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1800" dirty="0">
                <a:solidFill>
                  <a:srgbClr val="33993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继续循环</a:t>
            </a:r>
          </a:p>
          <a:p>
            <a:pPr eaLnBrk="1" hangingPunct="1">
              <a:spcBef>
                <a:spcPts val="200"/>
              </a:spcBef>
              <a:buNone/>
            </a:pPr>
            <a:r>
              <a:rPr lang="zh-CN" altLang="zh-CN" sz="1800" dirty="0">
                <a:solidFill>
                  <a:srgbClr val="339933"/>
                </a:solidFill>
                <a:ea typeface="黑体" panose="02010609060101010101" pitchFamily="49" charset="-122"/>
              </a:rPr>
              <a:t>        </a:t>
            </a:r>
            <a:r>
              <a:rPr lang="en-US" altLang="zh-CN" sz="1800" dirty="0" smtClean="0">
                <a:solidFill>
                  <a:srgbClr val="339933"/>
                </a:solidFill>
                <a:ea typeface="黑体" panose="02010609060101010101" pitchFamily="49" charset="-122"/>
              </a:rPr>
              <a:t> </a:t>
            </a:r>
            <a:r>
              <a:rPr lang="zh-CN" altLang="zh-CN" sz="1800" dirty="0" smtClean="0">
                <a:solidFill>
                  <a:srgbClr val="339933"/>
                </a:solidFill>
                <a:ea typeface="黑体" panose="02010609060101010101" pitchFamily="49" charset="-122"/>
              </a:rPr>
              <a:t>  </a:t>
            </a:r>
            <a:r>
              <a:rPr lang="zh-CN" altLang="zh-CN" sz="1800" dirty="0">
                <a:solidFill>
                  <a:srgbClr val="3399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………</a:t>
            </a:r>
            <a:r>
              <a:rPr lang="zh-CN" altLang="zh-CN" sz="1800" dirty="0">
                <a:solidFill>
                  <a:srgbClr val="339933"/>
                </a:solidFill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C6FE4C5-10B0-AE8D-D772-FB67280C2789}"/>
              </a:ext>
            </a:extLst>
          </p:cNvPr>
          <p:cNvSpPr txBox="1">
            <a:spLocks/>
          </p:cNvSpPr>
          <p:nvPr/>
        </p:nvSpPr>
        <p:spPr>
          <a:xfrm>
            <a:off x="609601" y="232823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3-6 </a:t>
            </a:r>
            <a:r>
              <a:rPr lang="zh-CN" altLang="en-US" sz="4000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控制转移指令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950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2F336EC-7F1A-ED41-432F-7BE6EF880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3121804"/>
            <a:ext cx="61261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六、中断指令：            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845870-DE7F-D14E-81F0-463965DDD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552" y="3897841"/>
            <a:ext cx="6410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从中断返回指令：    </a:t>
            </a:r>
            <a:r>
              <a:rPr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IRET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3060BA-10AF-AA40-C149-76720B39E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4653136"/>
            <a:ext cx="993710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*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n= (0 ~ 255)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是中断类型号。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  *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INT(INTO)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指令执行完，把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IF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TF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置0，但不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影响其它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标志位。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  *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IRET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指令执行完，标志位由堆栈中取出的值确定。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35628-E7B3-0853-86F0-2B3237D15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2463279"/>
            <a:ext cx="7578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五、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RET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返回指令        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CA9358-3C08-8C85-A5B3-C4D47BC6A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282080"/>
            <a:ext cx="7010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四、调用指令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调用指令：   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CALL        DST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65F1B03E-B414-E435-2FF6-0695E6D1E691}"/>
              </a:ext>
            </a:extLst>
          </p:cNvPr>
          <p:cNvSpPr txBox="1">
            <a:spLocks/>
          </p:cNvSpPr>
          <p:nvPr/>
        </p:nvSpPr>
        <p:spPr>
          <a:xfrm>
            <a:off x="609601" y="232823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3-6 </a:t>
            </a:r>
            <a:r>
              <a:rPr lang="zh-CN" altLang="en-US" sz="4000" b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控制转移指令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624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1484784"/>
            <a:ext cx="11158415" cy="493417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3-1  8086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汇编语言及寻址方式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3-2 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数据传送类指令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3-3 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算术运算指令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3-4 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逻辑运算指令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3-5 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串（数据块）处理指令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3-6 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控制转移指令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3-7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处理机控制指令</a:t>
            </a:r>
          </a:p>
          <a:p>
            <a:pPr eaLnBrk="1" hangingPunct="1"/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4537" y="260648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 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8086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的寻址方式和指令系统</a:t>
            </a:r>
          </a:p>
        </p:txBody>
      </p:sp>
    </p:spTree>
    <p:extLst>
      <p:ext uri="{BB962C8B-B14F-4D97-AF65-F5344CB8AC3E}">
        <p14:creationId xmlns:p14="http://schemas.microsoft.com/office/powerpoint/2010/main" val="17056317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7681" y="194353"/>
            <a:ext cx="9066212" cy="792162"/>
          </a:xfrm>
          <a:prstGeom prst="rect">
            <a:avLst/>
          </a:prstGeo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3-7 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处理机控制指令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E5ED237-A075-17BA-0D02-6025374A9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1124744"/>
            <a:ext cx="9289032" cy="5191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标志处理指令：  </a:t>
            </a:r>
          </a:p>
          <a:p>
            <a:pPr lvl="1">
              <a:spcBef>
                <a:spcPts val="100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2000" dirty="0">
                <a:solidFill>
                  <a:srgbClr val="CC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CLC     CF</a:t>
            </a:r>
            <a:r>
              <a:rPr lang="en-US" altLang="zh-CN" sz="2000" dirty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←</a:t>
            </a:r>
            <a:r>
              <a:rPr lang="en-US" altLang="zh-CN" sz="2000" dirty="0">
                <a:solidFill>
                  <a:srgbClr val="CC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</a:p>
          <a:p>
            <a:pPr lvl="1">
              <a:spcBef>
                <a:spcPts val="1000"/>
              </a:spcBef>
              <a:buNone/>
            </a:pPr>
            <a:r>
              <a:rPr lang="en-US" altLang="zh-CN" sz="2000" dirty="0" smtClean="0">
                <a:solidFill>
                  <a:srgbClr val="CC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STC      </a:t>
            </a:r>
            <a:r>
              <a:rPr lang="en-US" altLang="zh-CN" sz="2000" dirty="0">
                <a:solidFill>
                  <a:srgbClr val="CC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CF</a:t>
            </a:r>
            <a:r>
              <a:rPr lang="en-US" altLang="zh-CN" sz="2000" dirty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←</a:t>
            </a:r>
            <a:r>
              <a:rPr lang="en-US" altLang="zh-CN" sz="2000" dirty="0">
                <a:solidFill>
                  <a:srgbClr val="CC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  <a:p>
            <a:pPr lvl="1">
              <a:spcBef>
                <a:spcPts val="10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2000" dirty="0">
                <a:solidFill>
                  <a:srgbClr val="CC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CLD     DF</a:t>
            </a:r>
            <a:r>
              <a:rPr lang="en-US" altLang="zh-CN" sz="2000" dirty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←</a:t>
            </a:r>
            <a:r>
              <a:rPr lang="en-US" altLang="zh-CN" sz="2000" dirty="0">
                <a:solidFill>
                  <a:srgbClr val="CC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</a:p>
          <a:p>
            <a:pPr lvl="1">
              <a:spcBef>
                <a:spcPts val="1000"/>
              </a:spcBef>
              <a:buNone/>
            </a:pPr>
            <a:r>
              <a:rPr lang="en-US" altLang="zh-CN" sz="2000" dirty="0">
                <a:solidFill>
                  <a:srgbClr val="CC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STD      DF</a:t>
            </a:r>
            <a:r>
              <a:rPr lang="en-US" altLang="zh-CN" sz="2000" dirty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←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  <a:p>
            <a:pPr lvl="1">
              <a:spcBef>
                <a:spcPts val="10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CLI       IF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←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0 </a:t>
            </a:r>
          </a:p>
          <a:p>
            <a:pPr lvl="1">
              <a:spcBef>
                <a:spcPts val="10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STI        IF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←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  <a:p>
            <a:pPr lvl="1">
              <a:spcBef>
                <a:spcPts val="1000"/>
              </a:spcBef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注意: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*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只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影响本指令指定的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标志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1">
              <a:spcBef>
                <a:spcPts val="1000"/>
              </a:spcBef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其它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指令：</a:t>
            </a:r>
          </a:p>
          <a:p>
            <a:pPr lvl="1">
              <a:spcBef>
                <a:spcPts val="10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NOP     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无操作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(机器码占一个字节)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100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HLT     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暂停机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(等待一次外中断，之后继续执行程序)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0367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6fd5a85-dd53-4756-8c68-7b13f95484d1"/>
  <p:tag name="COMMONDATA" val="eyJoZGlkIjoiOTQxYmYwYWIyNTlkNjhkMDVjNDhjZDU0NDI1YWJiOWM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6499</TotalTime>
  <Words>7211</Words>
  <Application>Microsoft Office PowerPoint</Application>
  <PresentationFormat>宽屏</PresentationFormat>
  <Paragraphs>966</Paragraphs>
  <Slides>96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96</vt:i4>
      </vt:variant>
    </vt:vector>
  </HeadingPairs>
  <TitlesOfParts>
    <vt:vector size="118" baseType="lpstr">
      <vt:lpstr>Arrows1</vt:lpstr>
      <vt:lpstr>Batang</vt:lpstr>
      <vt:lpstr>Monotype Sorts</vt:lpstr>
      <vt:lpstr>News Gothic MT</vt:lpstr>
      <vt:lpstr>等线</vt:lpstr>
      <vt:lpstr>等线 Light</vt:lpstr>
      <vt:lpstr>黑体</vt:lpstr>
      <vt:lpstr>楷体_GB2312</vt:lpstr>
      <vt:lpstr>宋体</vt:lpstr>
      <vt:lpstr>微软雅黑</vt:lpstr>
      <vt:lpstr>幼圆</vt:lpstr>
      <vt:lpstr>Arial</vt:lpstr>
      <vt:lpstr>Arial Black</vt:lpstr>
      <vt:lpstr>Calibri</vt:lpstr>
      <vt:lpstr>Calibri Light</vt:lpstr>
      <vt:lpstr>Symbol</vt:lpstr>
      <vt:lpstr>Tahoma</vt:lpstr>
      <vt:lpstr>Times New Roman</vt:lpstr>
      <vt:lpstr>Webdings</vt:lpstr>
      <vt:lpstr>Wingdings</vt:lpstr>
      <vt:lpstr>Wingdings 3</vt:lpstr>
      <vt:lpstr>Office 主题​​</vt:lpstr>
      <vt:lpstr>8086的寻址方式和 指令系统</vt:lpstr>
      <vt:lpstr>第 3 章   8086的寻址方式和指令系统</vt:lpstr>
      <vt:lpstr>学 习 目 的</vt:lpstr>
      <vt:lpstr>重点</vt:lpstr>
      <vt:lpstr>第 3 章   8086的寻址方式和指令系统</vt:lpstr>
      <vt:lpstr>3-1 8086汇编语言及寻址方式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3-1 8086汇编语言及寻址方式</vt:lpstr>
      <vt:lpstr>3-1 8086汇编语言及寻址方式</vt:lpstr>
      <vt:lpstr>PowerPoint 演示文稿</vt:lpstr>
      <vt:lpstr>PowerPoint 演示文稿</vt:lpstr>
      <vt:lpstr>第 3 章   8086的寻址方式和指令系统</vt:lpstr>
      <vt:lpstr>PowerPoint 演示文稿</vt:lpstr>
      <vt:lpstr>第 3 章   8086的寻址方式和指令系统</vt:lpstr>
      <vt:lpstr>3-2 数据传送类指令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 3 章   8086的寻址方式和指令系统</vt:lpstr>
      <vt:lpstr>3-3 算数运算指令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 3 章   8086的寻址方式和指令系统</vt:lpstr>
      <vt:lpstr>3-4 逻辑运算指令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 3 章   8086的寻址方式和指令系统</vt:lpstr>
      <vt:lpstr>3-5 串（数据块）处理指令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 3 章   8086的寻址方式和指令系统</vt:lpstr>
      <vt:lpstr>3-6 控制转移指令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 3 章   8086的寻址方式和指令系统</vt:lpstr>
      <vt:lpstr>3-7 处理机控制指令</vt:lpstr>
    </vt:vector>
  </TitlesOfParts>
  <Company>920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920</dc:creator>
  <cp:lastModifiedBy>Administrator</cp:lastModifiedBy>
  <cp:revision>261</cp:revision>
  <dcterms:created xsi:type="dcterms:W3CDTF">2016-10-01T05:27:00Z</dcterms:created>
  <dcterms:modified xsi:type="dcterms:W3CDTF">2023-03-21T10:04:57Z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TC060874522052</vt:lpwstr>
  </property>
  <property fmtid="{D5CDD505-2E9C-101B-9397-08002B2CF9AE}" pid="3" name="ICV">
    <vt:lpwstr>37CA59ADA50740BA9CF4282B0E64AB3F</vt:lpwstr>
  </property>
  <property fmtid="{D5CDD505-2E9C-101B-9397-08002B2CF9AE}" pid="4" name="KSOProductBuildVer">
    <vt:lpwstr>2052-11.1.0.13703</vt:lpwstr>
  </property>
</Properties>
</file>