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76"/>
  </p:notesMasterIdLst>
  <p:handoutMasterIdLst>
    <p:handoutMasterId r:id="rId77"/>
  </p:handoutMasterIdLst>
  <p:sldIdLst>
    <p:sldId id="256" r:id="rId2"/>
    <p:sldId id="447" r:id="rId3"/>
    <p:sldId id="520" r:id="rId4"/>
    <p:sldId id="521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524" r:id="rId14"/>
    <p:sldId id="458" r:id="rId15"/>
    <p:sldId id="459" r:id="rId16"/>
    <p:sldId id="457" r:id="rId17"/>
    <p:sldId id="465" r:id="rId18"/>
    <p:sldId id="460" r:id="rId19"/>
    <p:sldId id="462" r:id="rId20"/>
    <p:sldId id="463" r:id="rId21"/>
    <p:sldId id="464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523" r:id="rId32"/>
    <p:sldId id="475" r:id="rId33"/>
    <p:sldId id="476" r:id="rId34"/>
    <p:sldId id="477" r:id="rId35"/>
    <p:sldId id="478" r:id="rId36"/>
    <p:sldId id="479" r:id="rId37"/>
    <p:sldId id="480" r:id="rId38"/>
    <p:sldId id="481" r:id="rId39"/>
    <p:sldId id="482" r:id="rId40"/>
    <p:sldId id="483" r:id="rId41"/>
    <p:sldId id="484" r:id="rId42"/>
    <p:sldId id="485" r:id="rId43"/>
    <p:sldId id="486" r:id="rId44"/>
    <p:sldId id="487" r:id="rId45"/>
    <p:sldId id="488" r:id="rId46"/>
    <p:sldId id="489" r:id="rId47"/>
    <p:sldId id="490" r:id="rId48"/>
    <p:sldId id="491" r:id="rId49"/>
    <p:sldId id="492" r:id="rId50"/>
    <p:sldId id="493" r:id="rId51"/>
    <p:sldId id="494" r:id="rId52"/>
    <p:sldId id="495" r:id="rId53"/>
    <p:sldId id="496" r:id="rId54"/>
    <p:sldId id="497" r:id="rId55"/>
    <p:sldId id="498" r:id="rId56"/>
    <p:sldId id="499" r:id="rId57"/>
    <p:sldId id="500" r:id="rId58"/>
    <p:sldId id="501" r:id="rId59"/>
    <p:sldId id="502" r:id="rId60"/>
    <p:sldId id="503" r:id="rId61"/>
    <p:sldId id="505" r:id="rId62"/>
    <p:sldId id="506" r:id="rId63"/>
    <p:sldId id="507" r:id="rId64"/>
    <p:sldId id="508" r:id="rId65"/>
    <p:sldId id="509" r:id="rId66"/>
    <p:sldId id="510" r:id="rId67"/>
    <p:sldId id="511" r:id="rId68"/>
    <p:sldId id="512" r:id="rId69"/>
    <p:sldId id="513" r:id="rId70"/>
    <p:sldId id="514" r:id="rId71"/>
    <p:sldId id="515" r:id="rId72"/>
    <p:sldId id="516" r:id="rId73"/>
    <p:sldId id="517" r:id="rId74"/>
    <p:sldId id="518" r:id="rId75"/>
  </p:sldIdLst>
  <p:sldSz cx="12192000" cy="6858000"/>
  <p:notesSz cx="7010400" cy="9296400"/>
  <p:custDataLst>
    <p:tags r:id="rId7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38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6">
          <p15:clr>
            <a:srgbClr val="A4A3A4"/>
          </p15:clr>
        </p15:guide>
        <p15:guide id="2" pos="22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420AC"/>
    <a:srgbClr val="968CD4"/>
    <a:srgbClr val="333399"/>
    <a:srgbClr val="000099"/>
    <a:srgbClr val="0000CC"/>
    <a:srgbClr val="FF99FF"/>
    <a:srgbClr val="66FF66"/>
    <a:srgbClr val="FF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7" autoAdjust="0"/>
    <p:restoredTop sz="85302" autoAdjust="0"/>
  </p:normalViewPr>
  <p:slideViewPr>
    <p:cSldViewPr showGuides="1">
      <p:cViewPr varScale="1">
        <p:scale>
          <a:sx n="78" d="100"/>
          <a:sy n="78" d="100"/>
        </p:scale>
        <p:origin x="778" y="62"/>
      </p:cViewPr>
      <p:guideLst>
        <p:guide orient="horz" pos="2114"/>
        <p:guide pos="3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866"/>
        <p:guide pos="22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E4C64EE1-592A-45A9-9E8D-8A110C604C90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8DA2099C-E03D-4BEA-80BD-EC59252D8E3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96C443-04BC-4639-B5F7-E14A7E3E0041}" type="slidenum">
              <a:rPr lang="zh-CN" altLang="en-US"/>
              <a:t>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24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B4D0-8139-4735-AB33-F3E41ABD7C0E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F91-BA51-4FF1-8177-B507BC3FE6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8" descr="Gold bar"/>
          <p:cNvSpPr>
            <a:spLocks noChangeArrowheads="1"/>
          </p:cNvSpPr>
          <p:nvPr userDrawn="1"/>
        </p:nvSpPr>
        <p:spPr bwMode="auto">
          <a:xfrm>
            <a:off x="407368" y="3587427"/>
            <a:ext cx="3783219" cy="20161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9" descr="Orange bar"/>
          <p:cNvSpPr>
            <a:spLocks noChangeArrowheads="1"/>
          </p:cNvSpPr>
          <p:nvPr userDrawn="1"/>
        </p:nvSpPr>
        <p:spPr bwMode="auto">
          <a:xfrm>
            <a:off x="4190587" y="3587427"/>
            <a:ext cx="3900413" cy="2016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0" descr="Slate bar"/>
          <p:cNvSpPr>
            <a:spLocks noChangeArrowheads="1"/>
          </p:cNvSpPr>
          <p:nvPr userDrawn="1"/>
        </p:nvSpPr>
        <p:spPr bwMode="auto">
          <a:xfrm>
            <a:off x="8091000" y="3587427"/>
            <a:ext cx="3621624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49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33979"/>
            <a:ext cx="11158415" cy="4934173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609601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9553" y="57415"/>
            <a:ext cx="2679449" cy="9491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0028" y="57415"/>
            <a:ext cx="906612" cy="859259"/>
          </a:xfrm>
          <a:prstGeom prst="rect">
            <a:avLst/>
          </a:prstGeom>
        </p:spPr>
      </p:pic>
      <p:sp>
        <p:nvSpPr>
          <p:cNvPr id="9" name="Rectangle 7" descr="Gold bar"/>
          <p:cNvSpPr>
            <a:spLocks noChangeArrowheads="1"/>
          </p:cNvSpPr>
          <p:nvPr userDrawn="1"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9" descr="Orange bar"/>
          <p:cNvSpPr>
            <a:spLocks noChangeArrowheads="1"/>
          </p:cNvSpPr>
          <p:nvPr userDrawn="1"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10" descr="Slate bar"/>
          <p:cNvSpPr>
            <a:spLocks noChangeArrowheads="1"/>
          </p:cNvSpPr>
          <p:nvPr userDrawn="1"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27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EFFA964C-D18A-440C-81D7-F397FB8E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B23FE458-57A0-474A-AED6-9E00EAF7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BE9D4DBF-494F-4149-800F-DE2539EF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51F63BDA-273C-4BC2-832A-65ADD839B15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1933255-2900-48D4-B9BA-F2741FF789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9553" y="57415"/>
            <a:ext cx="2679449" cy="9491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1938DE-6B4A-4536-A6E7-9825680AC1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0028" y="57415"/>
            <a:ext cx="906612" cy="859259"/>
          </a:xfrm>
          <a:prstGeom prst="rect">
            <a:avLst/>
          </a:prstGeom>
        </p:spPr>
      </p:pic>
      <p:sp>
        <p:nvSpPr>
          <p:cNvPr id="14" name="Rectangle 7" descr="Gold bar">
            <a:extLst>
              <a:ext uri="{FF2B5EF4-FFF2-40B4-BE49-F238E27FC236}">
                <a16:creationId xmlns:a16="http://schemas.microsoft.com/office/drawing/2014/main" id="{9C07A8AB-B35F-417B-B701-D7A4284420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9" descr="Orange bar">
            <a:extLst>
              <a:ext uri="{FF2B5EF4-FFF2-40B4-BE49-F238E27FC236}">
                <a16:creationId xmlns:a16="http://schemas.microsoft.com/office/drawing/2014/main" id="{E177CDEF-461E-477C-8464-9B962F82EF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0" descr="Slate bar">
            <a:extLst>
              <a:ext uri="{FF2B5EF4-FFF2-40B4-BE49-F238E27FC236}">
                <a16:creationId xmlns:a16="http://schemas.microsoft.com/office/drawing/2014/main" id="{E9D46697-ED5F-4226-8DA6-F7DA2976CB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F5236FCA-8968-42A8-9789-0AFB2302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7415"/>
            <a:ext cx="9662863" cy="9491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9046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B4D0-8139-4735-AB33-F3E41ABD7C0E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2F91-BA51-4FF1-8177-B507BC3FE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01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8" r:id="rId2"/>
    <p:sldLayoutId id="214748367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9496" y="836712"/>
            <a:ext cx="9361040" cy="2387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 </a:t>
            </a:r>
            <a:r>
              <a:rPr lang="zh-CN" altLang="en-US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  </a:t>
            </a:r>
            <a:r>
              <a:rPr lang="en-US" altLang="zh-CN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技术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4301" y="2132856"/>
            <a:ext cx="10446315" cy="4934173"/>
          </a:xfrm>
        </p:spPr>
        <p:txBody>
          <a:bodyPr/>
          <a:lstStyle/>
          <a:p>
            <a:pPr algn="just">
              <a:spcAft>
                <a:spcPts val="600"/>
              </a:spcAft>
              <a:buClrTx/>
              <a:buSzPct val="90000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单字节传送方式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-396000" algn="just">
              <a:lnSpc>
                <a:spcPct val="130000"/>
              </a:lnSpc>
              <a:spcAft>
                <a:spcPts val="600"/>
              </a:spcAft>
              <a:buClr>
                <a:srgbClr val="0000FF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每传送完一个字节数据，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DMAC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放弃总线控制权。传送下一个字节时，再重新申请使用总线。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-396000" algn="just">
              <a:lnSpc>
                <a:spcPct val="130000"/>
              </a:lnSpc>
              <a:spcAft>
                <a:spcPts val="600"/>
              </a:spcAft>
              <a:buClr>
                <a:srgbClr val="0000FF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特点：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不会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长时间占用总线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可在每个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周期结束后立即控制总线。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轮流控制总线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，因此不会对系统运行产生较大影响。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-396000" algn="just">
              <a:lnSpc>
                <a:spcPct val="130000"/>
              </a:lnSpc>
              <a:spcAft>
                <a:spcPts val="600"/>
              </a:spcAft>
              <a:buClr>
                <a:srgbClr val="0000FF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缺点：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传输效率低。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6408" y="1318736"/>
            <a:ext cx="3842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ts val="3000"/>
              </a:spcAft>
              <a:buClrTx/>
              <a:buSzPct val="90000"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传送方式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73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>
            <a:extLst>
              <a:ext uri="{FF2B5EF4-FFF2-40B4-BE49-F238E27FC236}">
                <a16:creationId xmlns:a16="http://schemas.microsoft.com/office/drawing/2014/main" id="{513B8F6C-9489-487D-9FAB-F8B5BCB9480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970168" y="6450361"/>
            <a:ext cx="2286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dirty="0"/>
          </a:p>
        </p:txBody>
      </p:sp>
      <p:grpSp>
        <p:nvGrpSpPr>
          <p:cNvPr id="32" name="Group 3">
            <a:extLst>
              <a:ext uri="{FF2B5EF4-FFF2-40B4-BE49-F238E27FC236}">
                <a16:creationId xmlns:a16="http://schemas.microsoft.com/office/drawing/2014/main" id="{8FFB6892-3A70-48DD-8ED3-5BFE2FF62414}"/>
              </a:ext>
            </a:extLst>
          </p:cNvPr>
          <p:cNvGrpSpPr>
            <a:grpSpLocks/>
          </p:cNvGrpSpPr>
          <p:nvPr/>
        </p:nvGrpSpPr>
        <p:grpSpPr bwMode="auto">
          <a:xfrm>
            <a:off x="4007768" y="1268760"/>
            <a:ext cx="4800600" cy="5334000"/>
            <a:chOff x="0" y="0"/>
            <a:chExt cx="2742" cy="3552"/>
          </a:xfrm>
        </p:grpSpPr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BB047234-88B7-46A0-9659-6E0A0A1BD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0"/>
              <a:ext cx="1152" cy="24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允许 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</a:t>
              </a:r>
            </a:p>
          </p:txBody>
        </p:sp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DC44D619-26C5-4795-A2CD-1E85BDE9D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" y="240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4E5528BC-DE0C-44D5-BE95-6AE5C97A8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1" y="893"/>
              <a:ext cx="0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7E669D77-567B-4EEF-97C6-DD1C06877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1056"/>
              <a:ext cx="1584" cy="288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DMAC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发总线请求</a:t>
              </a:r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6BDB3029-4E3F-44B7-B6E0-9329C2DE1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" y="1344"/>
              <a:ext cx="0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13">
              <a:extLst>
                <a:ext uri="{FF2B5EF4-FFF2-40B4-BE49-F238E27FC236}">
                  <a16:creationId xmlns:a16="http://schemas.microsoft.com/office/drawing/2014/main" id="{89314FCD-47E7-4DFD-BCBB-D7AFC02A0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1488"/>
              <a:ext cx="1347" cy="42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响应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放弃总线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14">
              <a:extLst>
                <a:ext uri="{FF2B5EF4-FFF2-40B4-BE49-F238E27FC236}">
                  <a16:creationId xmlns:a16="http://schemas.microsoft.com/office/drawing/2014/main" id="{55A97F83-D3F7-431E-BFDD-5E8E03F30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" y="1919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06F0C806-333A-4226-A86B-5B3AE742A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2064"/>
              <a:ext cx="1008" cy="43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DMAC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控制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传一个字节</a:t>
              </a:r>
            </a:p>
          </p:txBody>
        </p:sp>
        <p:sp>
          <p:nvSpPr>
            <p:cNvPr id="41" name="Line 16">
              <a:extLst>
                <a:ext uri="{FF2B5EF4-FFF2-40B4-BE49-F238E27FC236}">
                  <a16:creationId xmlns:a16="http://schemas.microsoft.com/office/drawing/2014/main" id="{D48CC618-7D72-4E6D-82B8-622DE6D69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" y="249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F78E35A4-280E-4965-A4B0-07C3152CB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" y="302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19">
              <a:extLst>
                <a:ext uri="{FF2B5EF4-FFF2-40B4-BE49-F238E27FC236}">
                  <a16:creationId xmlns:a16="http://schemas.microsoft.com/office/drawing/2014/main" id="{A833C48B-61B2-4849-B488-EA3E12A01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3168"/>
              <a:ext cx="144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放弃总线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发送结束信号</a:t>
              </a:r>
            </a:p>
          </p:txBody>
        </p:sp>
        <p:sp>
          <p:nvSpPr>
            <p:cNvPr id="44" name="Text Box 20">
              <a:extLst>
                <a:ext uri="{FF2B5EF4-FFF2-40B4-BE49-F238E27FC236}">
                  <a16:creationId xmlns:a16="http://schemas.microsoft.com/office/drawing/2014/main" id="{544E6871-FB3D-4287-B32E-6E10DD26F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6" y="2601"/>
              <a:ext cx="201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5" name="Rectangle 21">
              <a:extLst>
                <a:ext uri="{FF2B5EF4-FFF2-40B4-BE49-F238E27FC236}">
                  <a16:creationId xmlns:a16="http://schemas.microsoft.com/office/drawing/2014/main" id="{A4809CD2-FFE2-46A0-BC7E-E146E2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2304"/>
              <a:ext cx="528" cy="105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放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弃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线</a:t>
              </a:r>
            </a:p>
          </p:txBody>
        </p:sp>
        <p:sp>
          <p:nvSpPr>
            <p:cNvPr id="46" name="Line 22">
              <a:extLst>
                <a:ext uri="{FF2B5EF4-FFF2-40B4-BE49-F238E27FC236}">
                  <a16:creationId xmlns:a16="http://schemas.microsoft.com/office/drawing/2014/main" id="{8B592859-A175-491D-B356-DEE891C64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0" y="28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Line 27">
              <a:extLst>
                <a:ext uri="{FF2B5EF4-FFF2-40B4-BE49-F238E27FC236}">
                  <a16:creationId xmlns:a16="http://schemas.microsoft.com/office/drawing/2014/main" id="{47AA9759-0DDD-4B22-9323-243858C10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832"/>
              <a:ext cx="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Line 32">
              <a:extLst>
                <a:ext uri="{FF2B5EF4-FFF2-40B4-BE49-F238E27FC236}">
                  <a16:creationId xmlns:a16="http://schemas.microsoft.com/office/drawing/2014/main" id="{2A9F09C2-F26F-4E44-9A6E-D71B616B73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2" y="336"/>
              <a:ext cx="0" cy="2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1548C38A-2743-4018-87B9-9A9BC2CCE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2" y="336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6097503E-F6EE-4DBD-886D-3BEE3435B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" y="336"/>
              <a:ext cx="10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0BD41940-B15C-42D2-8AB4-AFE0304F3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701"/>
              <a:ext cx="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D93ABDEA-B4F6-4DAC-A0C1-DE14BEF1C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" y="336"/>
              <a:ext cx="0" cy="3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37">
              <a:extLst>
                <a:ext uri="{FF2B5EF4-FFF2-40B4-BE49-F238E27FC236}">
                  <a16:creationId xmlns:a16="http://schemas.microsoft.com/office/drawing/2014/main" id="{3E1F39E0-789C-4A68-81F4-26C98FFAC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" y="475"/>
              <a:ext cx="201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4" name="Text Box 38">
              <a:extLst>
                <a:ext uri="{FF2B5EF4-FFF2-40B4-BE49-F238E27FC236}">
                  <a16:creationId xmlns:a16="http://schemas.microsoft.com/office/drawing/2014/main" id="{CAE016B3-9739-4343-BC49-589FA34E3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" y="2962"/>
              <a:ext cx="201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5" name="Text Box 39">
              <a:extLst>
                <a:ext uri="{FF2B5EF4-FFF2-40B4-BE49-F238E27FC236}">
                  <a16:creationId xmlns:a16="http://schemas.microsoft.com/office/drawing/2014/main" id="{F96EBEE5-0CC6-485F-8487-44A594115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9" y="839"/>
              <a:ext cx="180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6" name="AutoShape 40">
              <a:extLst>
                <a:ext uri="{FF2B5EF4-FFF2-40B4-BE49-F238E27FC236}">
                  <a16:creationId xmlns:a16="http://schemas.microsoft.com/office/drawing/2014/main" id="{FCAA4E3D-6040-4149-B538-45DF4AFD7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" y="508"/>
              <a:ext cx="1680" cy="385"/>
            </a:xfrm>
            <a:prstGeom prst="flowChartDecision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请求？</a:t>
              </a:r>
            </a:p>
          </p:txBody>
        </p:sp>
        <p:sp>
          <p:nvSpPr>
            <p:cNvPr id="57" name="AutoShape 41">
              <a:extLst>
                <a:ext uri="{FF2B5EF4-FFF2-40B4-BE49-F238E27FC236}">
                  <a16:creationId xmlns:a16="http://schemas.microsoft.com/office/drawing/2014/main" id="{FA0957D5-2DC3-41AA-8985-297835FAD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640"/>
              <a:ext cx="1347" cy="385"/>
            </a:xfrm>
            <a:prstGeom prst="flowChartDecision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块结束否？</a:t>
              </a:r>
            </a:p>
          </p:txBody>
        </p:sp>
      </p:grpSp>
      <p:sp>
        <p:nvSpPr>
          <p:cNvPr id="29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9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71A1FF5-FD3C-4EE6-861A-F7D7D70D6FA5}"/>
              </a:ext>
            </a:extLst>
          </p:cNvPr>
          <p:cNvSpPr txBox="1"/>
          <p:nvPr/>
        </p:nvSpPr>
        <p:spPr>
          <a:xfrm>
            <a:off x="983432" y="1484784"/>
            <a:ext cx="10441160" cy="36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ct val="0"/>
              </a:spcBef>
              <a:spcAft>
                <a:spcPts val="3000"/>
              </a:spcAft>
              <a:buClrTx/>
              <a:buSzPct val="90000"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数据块传输方式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396000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>
                <a:srgbClr val="0000FF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DMAC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获得总线控制权后，可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连续传输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多个字节。只有当字节全部传送完毕，或被外部强制停止，它才释放总线控制权。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396000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优点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：传输效率高。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396000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缺点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传输期间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长时间不能控制总线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，若一次传输的数据较多，会对系统产生影响。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3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>
            <a:extLst>
              <a:ext uri="{FF2B5EF4-FFF2-40B4-BE49-F238E27FC236}">
                <a16:creationId xmlns:a16="http://schemas.microsoft.com/office/drawing/2014/main" id="{513B8F6C-9489-487D-9FAB-F8B5BCB9480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970168" y="6450361"/>
            <a:ext cx="2286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dirty="0"/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BB047234-88B7-46A0-9659-6E0A0A1BD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640" y="1268760"/>
            <a:ext cx="2016882" cy="36040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允许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</a:p>
        </p:txBody>
      </p:sp>
      <p:sp>
        <p:nvSpPr>
          <p:cNvPr id="34" name="Line 8">
            <a:extLst>
              <a:ext uri="{FF2B5EF4-FFF2-40B4-BE49-F238E27FC236}">
                <a16:creationId xmlns:a16="http://schemas.microsoft.com/office/drawing/2014/main" id="{DC44D619-26C5-4795-A2CD-1E85BDE9D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081" y="1629165"/>
            <a:ext cx="0" cy="4069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4E5528BC-DE0C-44D5-BE95-6AE5C97A8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2838" y="2609768"/>
            <a:ext cx="0" cy="2522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7E669D77-567B-4EEF-97C6-DD1C06877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493" y="2854544"/>
            <a:ext cx="2773213" cy="432486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DMAC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发总线请求</a:t>
            </a:r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6BDB3029-4E3F-44B7-B6E0-9329C2DE1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081" y="3287030"/>
            <a:ext cx="0" cy="21924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89314FCD-47E7-4DFD-BCBB-D7AFC02A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567" y="3503274"/>
            <a:ext cx="2358282" cy="63972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响应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放弃总线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Line 14">
            <a:extLst>
              <a:ext uri="{FF2B5EF4-FFF2-40B4-BE49-F238E27FC236}">
                <a16:creationId xmlns:a16="http://schemas.microsoft.com/office/drawing/2014/main" id="{55A97F83-D3F7-431E-BFDD-5E8E03F30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081" y="4150502"/>
            <a:ext cx="0" cy="2162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06F0C806-333A-4226-A86B-5B3AE742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714" y="4368246"/>
            <a:ext cx="1764772" cy="64873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DMAC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传一个字节</a:t>
            </a:r>
          </a:p>
        </p:txBody>
      </p:sp>
      <p:sp>
        <p:nvSpPr>
          <p:cNvPr id="41" name="Line 16">
            <a:extLst>
              <a:ext uri="{FF2B5EF4-FFF2-40B4-BE49-F238E27FC236}">
                <a16:creationId xmlns:a16="http://schemas.microsoft.com/office/drawing/2014/main" id="{D48CC618-7D72-4E6D-82B8-622DE6D69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081" y="5016976"/>
            <a:ext cx="0" cy="2162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Line 18">
            <a:extLst>
              <a:ext uri="{FF2B5EF4-FFF2-40B4-BE49-F238E27FC236}">
                <a16:creationId xmlns:a16="http://schemas.microsoft.com/office/drawing/2014/main" id="{F78E35A4-280E-4965-A4B0-07C3152CB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081" y="5809868"/>
            <a:ext cx="0" cy="2162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Rectangle 19">
            <a:extLst>
              <a:ext uri="{FF2B5EF4-FFF2-40B4-BE49-F238E27FC236}">
                <a16:creationId xmlns:a16="http://schemas.microsoft.com/office/drawing/2014/main" id="{A833C48B-61B2-4849-B488-EA3E12A01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4779" y="6026111"/>
            <a:ext cx="2522854" cy="576649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放弃总线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发送结束信号</a:t>
            </a:r>
          </a:p>
        </p:txBody>
      </p:sp>
      <p:sp>
        <p:nvSpPr>
          <p:cNvPr id="44" name="Text Box 20">
            <a:extLst>
              <a:ext uri="{FF2B5EF4-FFF2-40B4-BE49-F238E27FC236}">
                <a16:creationId xmlns:a16="http://schemas.microsoft.com/office/drawing/2014/main" id="{544E6871-FB3D-4287-B32E-6E10DD26F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559" y="5174654"/>
            <a:ext cx="351904" cy="36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6" name="Line 22">
            <a:extLst>
              <a:ext uri="{FF2B5EF4-FFF2-40B4-BE49-F238E27FC236}">
                <a16:creationId xmlns:a16="http://schemas.microsoft.com/office/drawing/2014/main" id="{8B592859-A175-491D-B356-DEE891C64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7633" y="5521544"/>
            <a:ext cx="168073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2A9F09C2-F26F-4E44-9A6E-D71B616B73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08368" y="4221088"/>
            <a:ext cx="0" cy="1300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1548C38A-2743-4018-87B9-9A9BC2CCEF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081" y="4221088"/>
            <a:ext cx="294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6097503E-F6EE-4DBD-886D-3BEE3435B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8273" y="1773328"/>
            <a:ext cx="184705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0BD41940-B15C-42D2-8AB4-AFE0304F3A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7768" y="2321444"/>
            <a:ext cx="42193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D93ABDEA-B4F6-4DAC-A0C1-DE14BEF1C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8273" y="1773328"/>
            <a:ext cx="0" cy="55862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3E1F39E0-789C-4A68-81F4-26C98FFAC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346" y="1982062"/>
            <a:ext cx="351904" cy="36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CAE016B3-9739-4343-BC49-589FA34E3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133" y="5716763"/>
            <a:ext cx="351904" cy="36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F96EBEE5-0CC6-485F-8487-44A594115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6875" y="2528677"/>
            <a:ext cx="315138" cy="3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6" name="AutoShape 40">
            <a:extLst>
              <a:ext uri="{FF2B5EF4-FFF2-40B4-BE49-F238E27FC236}">
                <a16:creationId xmlns:a16="http://schemas.microsoft.com/office/drawing/2014/main" id="{FCAA4E3D-6040-4149-B538-45DF4AFD7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2195" y="2031618"/>
            <a:ext cx="2941287" cy="578150"/>
          </a:xfrm>
          <a:prstGeom prst="flowChartDecision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请求？</a:t>
            </a:r>
          </a:p>
        </p:txBody>
      </p:sp>
      <p:sp>
        <p:nvSpPr>
          <p:cNvPr id="57" name="AutoShape 41">
            <a:extLst>
              <a:ext uri="{FF2B5EF4-FFF2-40B4-BE49-F238E27FC236}">
                <a16:creationId xmlns:a16="http://schemas.microsoft.com/office/drawing/2014/main" id="{FA0957D5-2DC3-41AA-8985-297835FAD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567" y="5233219"/>
            <a:ext cx="2358282" cy="578150"/>
          </a:xfrm>
          <a:prstGeom prst="flowChartDecision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块结束否？</a:t>
            </a:r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70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1948A8-2397-49D5-8B9E-D7A4001D653A}"/>
              </a:ext>
            </a:extLst>
          </p:cNvPr>
          <p:cNvSpPr txBox="1"/>
          <p:nvPr/>
        </p:nvSpPr>
        <p:spPr>
          <a:xfrm>
            <a:off x="911424" y="1484784"/>
            <a:ext cx="10369152" cy="305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ct val="0"/>
              </a:spcBef>
              <a:spcAft>
                <a:spcPts val="3000"/>
              </a:spcAft>
              <a:buClrTx/>
              <a:buSzPct val="90000"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请求传输方式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396000" algn="just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Clr>
                <a:srgbClr val="0000FF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类似数据块传输方式。不同在于：每传输一个字节后，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检测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外设的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请求信号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DREQ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；若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DREQ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无效，则停止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传输，归还总线控制权。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396000" algn="just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ClrTx/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优点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：实现灵活，外设可用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DREQ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信号控制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传输过程。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9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50C4E0B-58C3-4A56-8DB4-03FA6A690467}"/>
              </a:ext>
            </a:extLst>
          </p:cNvPr>
          <p:cNvGrpSpPr>
            <a:grpSpLocks/>
          </p:cNvGrpSpPr>
          <p:nvPr/>
        </p:nvGrpSpPr>
        <p:grpSpPr bwMode="auto">
          <a:xfrm>
            <a:off x="3359696" y="1340768"/>
            <a:ext cx="5277544" cy="5285928"/>
            <a:chOff x="0" y="0"/>
            <a:chExt cx="5067300" cy="4908550"/>
          </a:xfrm>
        </p:grpSpPr>
        <p:sp>
          <p:nvSpPr>
            <p:cNvPr id="4" name="Rectangle 38">
              <a:extLst>
                <a:ext uri="{FF2B5EF4-FFF2-40B4-BE49-F238E27FC236}">
                  <a16:creationId xmlns:a16="http://schemas.microsoft.com/office/drawing/2014/main" id="{54DA6843-FDC7-4385-B0FD-BDC55E603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018" y="0"/>
              <a:ext cx="1480855" cy="39464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允许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</a:t>
              </a:r>
            </a:p>
          </p:txBody>
        </p:sp>
        <p:sp>
          <p:nvSpPr>
            <p:cNvPr id="5" name="Line 39">
              <a:extLst>
                <a:ext uri="{FF2B5EF4-FFF2-40B4-BE49-F238E27FC236}">
                  <a16:creationId xmlns:a16="http://schemas.microsoft.com/office/drawing/2014/main" id="{244A4660-1583-433A-9367-D46D6FF49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537" y="407606"/>
              <a:ext cx="0" cy="3643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Line 40">
              <a:extLst>
                <a:ext uri="{FF2B5EF4-FFF2-40B4-BE49-F238E27FC236}">
                  <a16:creationId xmlns:a16="http://schemas.microsoft.com/office/drawing/2014/main" id="{B6F3387B-BBCD-4B93-B63B-C65A6C160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537" y="1351003"/>
              <a:ext cx="0" cy="2189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46">
              <a:extLst>
                <a:ext uri="{FF2B5EF4-FFF2-40B4-BE49-F238E27FC236}">
                  <a16:creationId xmlns:a16="http://schemas.microsoft.com/office/drawing/2014/main" id="{E51C2FA8-4A32-490C-9BFC-54EF68533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774" y="1569929"/>
              <a:ext cx="2805526" cy="3960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DMAC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发出总线请求</a:t>
              </a:r>
            </a:p>
          </p:txBody>
        </p:sp>
        <p:sp>
          <p:nvSpPr>
            <p:cNvPr id="8" name="Rectangle 47">
              <a:extLst>
                <a:ext uri="{FF2B5EF4-FFF2-40B4-BE49-F238E27FC236}">
                  <a16:creationId xmlns:a16="http://schemas.microsoft.com/office/drawing/2014/main" id="{DB3BB154-D9D3-4EA1-96BA-764A95997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774" y="2222387"/>
              <a:ext cx="2805526" cy="3960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响应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放弃总线</a:t>
              </a:r>
            </a:p>
          </p:txBody>
        </p:sp>
        <p:sp>
          <p:nvSpPr>
            <p:cNvPr id="9" name="Rectangle 48">
              <a:extLst>
                <a:ext uri="{FF2B5EF4-FFF2-40B4-BE49-F238E27FC236}">
                  <a16:creationId xmlns:a16="http://schemas.microsoft.com/office/drawing/2014/main" id="{FD5B44C0-FD48-4717-8958-4C7CE7C4E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774" y="2948299"/>
              <a:ext cx="2727434" cy="39464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DMAC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控制传一个字节</a:t>
              </a:r>
            </a:p>
          </p:txBody>
        </p:sp>
        <p:sp>
          <p:nvSpPr>
            <p:cNvPr id="10" name="Line 49">
              <a:extLst>
                <a:ext uri="{FF2B5EF4-FFF2-40B4-BE49-F238E27FC236}">
                  <a16:creationId xmlns:a16="http://schemas.microsoft.com/office/drawing/2014/main" id="{C711C35E-FD1E-42FC-897D-70BDD8C1A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522" y="2624231"/>
              <a:ext cx="0" cy="3255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50">
              <a:extLst>
                <a:ext uri="{FF2B5EF4-FFF2-40B4-BE49-F238E27FC236}">
                  <a16:creationId xmlns:a16="http://schemas.microsoft.com/office/drawing/2014/main" id="{4C33AED3-36AC-4D40-BB33-5B5232A95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537" y="1977535"/>
              <a:ext cx="0" cy="2534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51">
              <a:extLst>
                <a:ext uri="{FF2B5EF4-FFF2-40B4-BE49-F238E27FC236}">
                  <a16:creationId xmlns:a16="http://schemas.microsoft.com/office/drawing/2014/main" id="{54D9D13F-CD86-4E75-8ECF-9208FCCBC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106" y="3348703"/>
              <a:ext cx="0" cy="1785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57">
              <a:extLst>
                <a:ext uri="{FF2B5EF4-FFF2-40B4-BE49-F238E27FC236}">
                  <a16:creationId xmlns:a16="http://schemas.microsoft.com/office/drawing/2014/main" id="{38186BAA-4F76-43A6-A538-8B75F173B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7553" y="4107742"/>
              <a:ext cx="0" cy="2909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58">
              <a:extLst>
                <a:ext uri="{FF2B5EF4-FFF2-40B4-BE49-F238E27FC236}">
                  <a16:creationId xmlns:a16="http://schemas.microsoft.com/office/drawing/2014/main" id="{61F6C1F1-502E-4D99-BE43-459E8A650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035" y="4385721"/>
              <a:ext cx="2416512" cy="3960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放弃总线发送结束信号</a:t>
              </a:r>
            </a:p>
          </p:txBody>
        </p:sp>
        <p:sp>
          <p:nvSpPr>
            <p:cNvPr id="15" name="Text Box 59">
              <a:extLst>
                <a:ext uri="{FF2B5EF4-FFF2-40B4-BE49-F238E27FC236}">
                  <a16:creationId xmlns:a16="http://schemas.microsoft.com/office/drawing/2014/main" id="{7AA5300F-226C-4AA3-967A-C3280DBC4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690" y="4063093"/>
              <a:ext cx="337380" cy="342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6" name="Line 65">
              <a:extLst>
                <a:ext uri="{FF2B5EF4-FFF2-40B4-BE49-F238E27FC236}">
                  <a16:creationId xmlns:a16="http://schemas.microsoft.com/office/drawing/2014/main" id="{377B5212-E41E-494C-9C5A-E1E357DCA6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8421" y="3818242"/>
              <a:ext cx="3904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66">
              <a:extLst>
                <a:ext uri="{FF2B5EF4-FFF2-40B4-BE49-F238E27FC236}">
                  <a16:creationId xmlns:a16="http://schemas.microsoft.com/office/drawing/2014/main" id="{744673DB-B767-4E72-8AAE-690BA084D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830" y="2797067"/>
              <a:ext cx="34317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67">
              <a:extLst>
                <a:ext uri="{FF2B5EF4-FFF2-40B4-BE49-F238E27FC236}">
                  <a16:creationId xmlns:a16="http://schemas.microsoft.com/office/drawing/2014/main" id="{6ED5F1CA-988B-4AE3-8518-725469EA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830" y="2810030"/>
              <a:ext cx="0" cy="10139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68">
              <a:extLst>
                <a:ext uri="{FF2B5EF4-FFF2-40B4-BE49-F238E27FC236}">
                  <a16:creationId xmlns:a16="http://schemas.microsoft.com/office/drawing/2014/main" id="{65029EE7-A836-4B28-B49C-EA78FAD23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922" y="3383270"/>
              <a:ext cx="337380" cy="342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0" name="Line 69">
              <a:extLst>
                <a:ext uri="{FF2B5EF4-FFF2-40B4-BE49-F238E27FC236}">
                  <a16:creationId xmlns:a16="http://schemas.microsoft.com/office/drawing/2014/main" id="{18E57D1B-5656-4774-A69E-7753D8197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9624" y="4107742"/>
              <a:ext cx="0" cy="2174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70">
              <a:extLst>
                <a:ext uri="{FF2B5EF4-FFF2-40B4-BE49-F238E27FC236}">
                  <a16:creationId xmlns:a16="http://schemas.microsoft.com/office/drawing/2014/main" id="{52BDD844-549B-4049-91ED-2F7FDAA19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" y="4325228"/>
              <a:ext cx="1480855" cy="39752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放弃总线</a:t>
              </a:r>
            </a:p>
          </p:txBody>
        </p:sp>
        <p:sp>
          <p:nvSpPr>
            <p:cNvPr id="22" name="Text Box 71">
              <a:extLst>
                <a:ext uri="{FF2B5EF4-FFF2-40B4-BE49-F238E27FC236}">
                  <a16:creationId xmlns:a16="http://schemas.microsoft.com/office/drawing/2014/main" id="{4678B0B8-4383-4E09-9FAF-F14373663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8947" y="3976675"/>
              <a:ext cx="337380" cy="342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3" name="Line 72">
              <a:extLst>
                <a:ext uri="{FF2B5EF4-FFF2-40B4-BE49-F238E27FC236}">
                  <a16:creationId xmlns:a16="http://schemas.microsoft.com/office/drawing/2014/main" id="{31C7D570-E205-45C7-A8AC-C3FBD1D01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5655" y="4728513"/>
              <a:ext cx="0" cy="180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73">
              <a:extLst>
                <a:ext uri="{FF2B5EF4-FFF2-40B4-BE49-F238E27FC236}">
                  <a16:creationId xmlns:a16="http://schemas.microsoft.com/office/drawing/2014/main" id="{ACEF332F-8D5D-4F29-B53F-DF45BC0A1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54517"/>
              <a:ext cx="36645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74">
              <a:extLst>
                <a:ext uri="{FF2B5EF4-FFF2-40B4-BE49-F238E27FC236}">
                  <a16:creationId xmlns:a16="http://schemas.microsoft.com/office/drawing/2014/main" id="{118980EA-2A5A-4084-B8CE-CA11B17326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4907110"/>
              <a:ext cx="1402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75">
              <a:extLst>
                <a:ext uri="{FF2B5EF4-FFF2-40B4-BE49-F238E27FC236}">
                  <a16:creationId xmlns:a16="http://schemas.microsoft.com/office/drawing/2014/main" id="{624B94D9-F55A-41F7-8631-A8E2084BD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54517"/>
              <a:ext cx="0" cy="43525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76">
              <a:extLst>
                <a:ext uri="{FF2B5EF4-FFF2-40B4-BE49-F238E27FC236}">
                  <a16:creationId xmlns:a16="http://schemas.microsoft.com/office/drawing/2014/main" id="{E028B94F-E4DE-414D-B7AA-0D5B5CA80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9407" y="554517"/>
              <a:ext cx="0" cy="5069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77">
              <a:extLst>
                <a:ext uri="{FF2B5EF4-FFF2-40B4-BE49-F238E27FC236}">
                  <a16:creationId xmlns:a16="http://schemas.microsoft.com/office/drawing/2014/main" id="{C79526C3-F224-42AF-A717-CB44CBA98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9407" y="1061503"/>
              <a:ext cx="8575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78">
              <a:extLst>
                <a:ext uri="{FF2B5EF4-FFF2-40B4-BE49-F238E27FC236}">
                  <a16:creationId xmlns:a16="http://schemas.microsoft.com/office/drawing/2014/main" id="{A797FF4B-E7D6-4A80-96DB-CCAE237F5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343" y="710069"/>
              <a:ext cx="337380" cy="342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0" name="Text Box 79">
              <a:extLst>
                <a:ext uri="{FF2B5EF4-FFF2-40B4-BE49-F238E27FC236}">
                  <a16:creationId xmlns:a16="http://schemas.microsoft.com/office/drawing/2014/main" id="{A0E17963-D644-45F4-8B96-4C8B100B7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475" y="1267466"/>
              <a:ext cx="337380" cy="342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1" name="AutoShape 84">
              <a:extLst>
                <a:ext uri="{FF2B5EF4-FFF2-40B4-BE49-F238E27FC236}">
                  <a16:creationId xmlns:a16="http://schemas.microsoft.com/office/drawing/2014/main" id="{F36B45B7-BD91-4EDF-BF35-4DCEEF807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880" y="772002"/>
              <a:ext cx="1947960" cy="579001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请求？</a:t>
              </a:r>
            </a:p>
          </p:txBody>
        </p:sp>
        <p:sp>
          <p:nvSpPr>
            <p:cNvPr id="32" name="AutoShape 85">
              <a:extLst>
                <a:ext uri="{FF2B5EF4-FFF2-40B4-BE49-F238E27FC236}">
                  <a16:creationId xmlns:a16="http://schemas.microsoft.com/office/drawing/2014/main" id="{68009A82-6ADB-4CC1-B086-C4C335A19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1403" y="3528740"/>
              <a:ext cx="1949407" cy="579001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块结束？</a:t>
              </a:r>
            </a:p>
          </p:txBody>
        </p:sp>
        <p:sp>
          <p:nvSpPr>
            <p:cNvPr id="33" name="AutoShape 86">
              <a:extLst>
                <a:ext uri="{FF2B5EF4-FFF2-40B4-BE49-F238E27FC236}">
                  <a16:creationId xmlns:a16="http://schemas.microsoft.com/office/drawing/2014/main" id="{428451CB-9EC9-4CEC-B8C6-EC47020E6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60" y="3528740"/>
              <a:ext cx="1947961" cy="579001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请求？</a:t>
              </a:r>
            </a:p>
          </p:txBody>
        </p:sp>
        <p:sp>
          <p:nvSpPr>
            <p:cNvPr id="34" name="Text Box 87">
              <a:extLst>
                <a:ext uri="{FF2B5EF4-FFF2-40B4-BE49-F238E27FC236}">
                  <a16:creationId xmlns:a16="http://schemas.microsoft.com/office/drawing/2014/main" id="{192B43F9-DCE3-4C30-B469-745C34BBB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8421" y="3455286"/>
              <a:ext cx="337380" cy="342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5" name="Line 88">
              <a:extLst>
                <a:ext uri="{FF2B5EF4-FFF2-40B4-BE49-F238E27FC236}">
                  <a16:creationId xmlns:a16="http://schemas.microsoft.com/office/drawing/2014/main" id="{884366F4-4DDF-4A38-8DAB-E3BF932A3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830" y="3818242"/>
              <a:ext cx="1576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30D12465-681E-4ABA-9A4F-C30DC336AC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650482"/>
              </p:ext>
            </p:extLst>
          </p:nvPr>
        </p:nvGraphicFramePr>
        <p:xfrm>
          <a:off x="2567608" y="3356992"/>
          <a:ext cx="8035764" cy="271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r:id="rId3" imgW="3036960" imgH="988560" progId="Visio.Drawing.11">
                  <p:embed/>
                </p:oleObj>
              </mc:Choice>
              <mc:Fallback>
                <p:oleObj r:id="rId3" imgW="3036960" imgH="988560" progId="Visio.Drawing.11">
                  <p:embed/>
                  <p:pic>
                    <p:nvPicPr>
                      <p:cNvPr id="36868" name="Object 4">
                        <a:extLst>
                          <a:ext uri="{FF2B5EF4-FFF2-40B4-BE49-F238E27FC236}">
                            <a16:creationId xmlns:a16="http://schemas.microsoft.com/office/drawing/2014/main" id="{4429EFA4-AFF6-4DBC-B32A-561819B375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3356992"/>
                        <a:ext cx="8035764" cy="2715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">
            <a:extLst>
              <a:ext uri="{FF2B5EF4-FFF2-40B4-BE49-F238E27FC236}">
                <a16:creationId xmlns:a16="http://schemas.microsoft.com/office/drawing/2014/main" id="{3897CBEA-675B-463A-8D2B-053F510D0084}"/>
              </a:ext>
            </a:extLst>
          </p:cNvPr>
          <p:cNvSpPr txBox="1">
            <a:spLocks noChangeArrowheads="1"/>
          </p:cNvSpPr>
          <p:nvPr/>
        </p:nvSpPr>
        <p:spPr>
          <a:xfrm>
            <a:off x="911424" y="1295400"/>
            <a:ext cx="10657184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2400"/>
              </a:spcAft>
              <a:buSzPct val="90000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级联传输方式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-396000" algn="just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将多个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连在一起，一个为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主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，其余为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。从片收到外设的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请求后，不是向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申请总线，而是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向主片申请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，再由主片向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申请。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BB9E1CB-F14B-4423-81AD-B05E3F70D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4941168"/>
            <a:ext cx="5907359" cy="924271"/>
          </a:xfrm>
          <a:prstGeom prst="ellips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5" grpId="1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4776" y="1930719"/>
            <a:ext cx="10249816" cy="493417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  <a:buClrTx/>
              <a:buSzPct val="90000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把数据由存储器传送到外设。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Pct val="90000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把外设输入的数据写入存储器。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ClrTx/>
              <a:buSzPct val="90000"/>
              <a:buNone/>
            </a:pP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2400"/>
              </a:spcAft>
              <a:buClrTx/>
              <a:buSzPct val="90000"/>
              <a:buNone/>
            </a:pP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1800"/>
              </a:spcAft>
              <a:buClrTx/>
              <a:buSzPct val="90000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存储器到存储器：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实现内存区域到内存区域的读写。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2400"/>
              </a:spcAft>
              <a:buClrTx/>
              <a:buSzPct val="90000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校验：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不进行数据传送，而是对数据块内部的每个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进行校验。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1131665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(3)  DMA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的操作类型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745BC-E0CB-44D1-B9C2-77702832E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390" y="3501008"/>
            <a:ext cx="6884962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228600" indent="-228600"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600"/>
              </a:spcBef>
              <a:spcAft>
                <a:spcPts val="300"/>
              </a:spcAft>
              <a:buClrTx/>
              <a:buSzPct val="90000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读写操作均是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针对存储器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而言。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95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 marL="432000" indent="-396000">
              <a:lnSpc>
                <a:spcPct val="130000"/>
              </a:lnSpc>
              <a:spcAft>
                <a:spcPts val="600"/>
              </a:spcAft>
              <a:buClr>
                <a:srgbClr val="0000FF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8237A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是一款可编程的通用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DMAC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，可实现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内存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外设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内存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内存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的高速传输，最高传输速率达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1.6MB/s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32000" indent="-396000">
              <a:lnSpc>
                <a:spcPct val="130000"/>
              </a:lnSpc>
              <a:spcAft>
                <a:spcPts val="600"/>
              </a:spcAft>
              <a:buClr>
                <a:srgbClr val="0000FF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8237A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个独立通道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，通过级联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最多可扩展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个从片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个通道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。每个通道一次可最多传输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64KB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2467176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400" y="1131888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(1)  8237A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内部结构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EE662477-7952-4D17-BC63-A4110190E0B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624942"/>
              </p:ext>
            </p:extLst>
          </p:nvPr>
        </p:nvGraphicFramePr>
        <p:xfrm>
          <a:off x="2783632" y="1725154"/>
          <a:ext cx="7416824" cy="513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r:id="rId3" imgW="7712640" imgH="5337000" progId="Visio.Drawing.11">
                  <p:embed/>
                </p:oleObj>
              </mc:Choice>
              <mc:Fallback>
                <p:oleObj r:id="rId3" imgW="7712640" imgH="5337000" progId="Visio.Drawing.11">
                  <p:embed/>
                  <p:pic>
                    <p:nvPicPr>
                      <p:cNvPr id="40965" name="Object 1">
                        <a:extLst>
                          <a:ext uri="{FF2B5EF4-FFF2-40B4-BE49-F238E27FC236}">
                            <a16:creationId xmlns:a16="http://schemas.microsoft.com/office/drawing/2014/main" id="{AB7CCF04-626D-4292-91A1-3B96FD43B1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1725154"/>
                        <a:ext cx="7416824" cy="5132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266796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188640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章 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1424" y="1609434"/>
            <a:ext cx="7726833" cy="4176464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7</a:t>
            </a:r>
            <a:r>
              <a:rPr lang="en-US" altLang="zh-CN" sz="3200" b="1" dirty="0">
                <a:solidFill>
                  <a:srgbClr val="0000FF"/>
                </a:solidFill>
                <a:sym typeface="+mn-ea"/>
              </a:rPr>
              <a:t>.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1  DMA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概述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7.2  DMA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传送过程及方式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7.3  DMA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控制器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8237A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7.4  PC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中的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DMA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应用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30000"/>
              </a:lnSpc>
              <a:spcBef>
                <a:spcPts val="600"/>
              </a:spcBef>
            </a:pP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49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484784"/>
            <a:ext cx="11017224" cy="4934173"/>
          </a:xfrm>
        </p:spPr>
        <p:txBody>
          <a:bodyPr/>
          <a:lstStyle/>
          <a:p>
            <a:pPr lvl="1" indent="-396000">
              <a:spcBef>
                <a:spcPct val="0"/>
              </a:spcBef>
              <a:spcAft>
                <a:spcPts val="18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8237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包含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通道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和一个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公共控制部分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-396000">
              <a:spcBef>
                <a:spcPct val="0"/>
              </a:spcBef>
              <a:spcAft>
                <a:spcPts val="1800"/>
              </a:spcAft>
              <a:buSzPct val="95000"/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每个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通道包括：</a:t>
            </a:r>
            <a:endParaRPr lang="en-US" altLang="zh-CN" sz="26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indent="-396000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基本地址寄存器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(16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、当前地址寄存器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(16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lvl="2" indent="-396000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基本字节寄存器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(16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、当前字节寄存器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(16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lvl="1" indent="-396000">
              <a:spcBef>
                <a:spcPct val="0"/>
              </a:spcBef>
              <a:spcAft>
                <a:spcPts val="18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公共控制部分包括：</a:t>
            </a:r>
            <a:endParaRPr lang="en-US" altLang="zh-CN" sz="26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控制寄存器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(8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、状态寄存器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(8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、暂存寄存器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(8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lvl="2"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1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方式寄存器</a:t>
            </a:r>
            <a:r>
              <a:rPr lang="en-US" altLang="zh-CN" sz="21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(8</a:t>
            </a:r>
            <a:r>
              <a:rPr lang="zh-CN" altLang="en-US" sz="21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en-US" altLang="zh-CN" sz="21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1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21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请求寄存器</a:t>
            </a:r>
            <a:r>
              <a:rPr lang="en-US" altLang="zh-CN" sz="21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(8</a:t>
            </a:r>
            <a:r>
              <a:rPr lang="zh-CN" altLang="en-US" sz="21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en-US" altLang="zh-CN" sz="21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1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21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屏蔽寄存器</a:t>
            </a:r>
            <a:r>
              <a:rPr lang="en-US" altLang="zh-CN" sz="21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(8</a:t>
            </a:r>
            <a:r>
              <a:rPr lang="zh-CN" altLang="en-US" sz="21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en-US" altLang="zh-CN" sz="21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lvl="2"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endParaRPr lang="en-US" altLang="zh-CN" sz="2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spcAft>
                <a:spcPts val="1800"/>
              </a:spcAft>
              <a:buClrTx/>
              <a:buSzPct val="95000"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68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41352" y="1124707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(2)  8237A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外部引脚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56773C-056D-428F-B9BF-7EF14E99D9B0}"/>
              </a:ext>
            </a:extLst>
          </p:cNvPr>
          <p:cNvSpPr txBox="1">
            <a:spLocks noChangeArrowheads="1"/>
          </p:cNvSpPr>
          <p:nvPr/>
        </p:nvSpPr>
        <p:spPr>
          <a:xfrm>
            <a:off x="1352452" y="2023628"/>
            <a:ext cx="403244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spcAft>
                <a:spcPts val="1200"/>
              </a:spcAft>
              <a:buSzPct val="95000"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40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引脚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DIP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封装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  <a:spcAft>
                <a:spcPts val="1800"/>
              </a:spcAft>
              <a:buSzPct val="95000"/>
            </a:pP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信号分组：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请求与应答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信号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被动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状态下的信号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主动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状态下的信号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D2BA9CDA-69DA-44FD-BE91-2F11CA180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70646"/>
            <a:ext cx="3611564" cy="553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14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19FDE-011E-490A-B1BA-DA0FF5B59BC7}"/>
              </a:ext>
            </a:extLst>
          </p:cNvPr>
          <p:cNvSpPr txBox="1">
            <a:spLocks noChangeArrowheads="1"/>
          </p:cNvSpPr>
          <p:nvPr/>
        </p:nvSpPr>
        <p:spPr>
          <a:xfrm>
            <a:off x="551384" y="1184558"/>
            <a:ext cx="10945216" cy="4038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请求与应答信号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l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DREQ</a:t>
            </a:r>
            <a:r>
              <a:rPr lang="en-US" altLang="zh-CN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~ 3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通道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请求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信号。有效电平可编程设置。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优先级：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DREQ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最高，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DREQ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最低。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l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HRQ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8237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向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发出的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使用总线请求信号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，高有效。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l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HLDA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发给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8237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总线请求应答信号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，高有效，表示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已让出总线使用权。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l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DACK</a:t>
            </a:r>
            <a:r>
              <a:rPr lang="en-US" altLang="zh-CN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~ 3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通道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应答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信号。有效电平可编程设置。同一时刻，只能有一个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DACK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信号有效。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spcAft>
                <a:spcPts val="1800"/>
              </a:spcAft>
              <a:buSzPct val="95000"/>
              <a:buFont typeface="Arial" panose="020B0604020202020204" pitchFamily="34" charset="0"/>
              <a:buNone/>
            </a:pP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1800" y="5427240"/>
            <a:ext cx="6076950" cy="954088"/>
            <a:chOff x="2971800" y="5427240"/>
            <a:chExt cx="6076950" cy="9540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C415AD-1C75-49D5-ADAC-ABB0CCBCF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555828"/>
              <a:ext cx="6076950" cy="633412"/>
              <a:chOff x="0" y="0"/>
              <a:chExt cx="6076950" cy="633412"/>
            </a:xfrm>
          </p:grpSpPr>
          <p:sp>
            <p:nvSpPr>
              <p:cNvPr id="6" name="Rectangle 56">
                <a:extLst>
                  <a:ext uri="{FF2B5EF4-FFF2-40B4-BE49-F238E27FC236}">
                    <a16:creationId xmlns:a16="http://schemas.microsoft.com/office/drawing/2014/main" id="{0AA32C97-F266-49A4-8F95-8F6D8F8E8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371600" cy="633412"/>
              </a:xfrm>
              <a:prstGeom prst="rect">
                <a:avLst/>
              </a:prstGeom>
              <a:solidFill>
                <a:srgbClr val="FFB3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Arial" panose="020B0604020202020204" pitchFamily="34" charset="0"/>
                  <a:buChar char="►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>
                    <a:schemeClr val="bg2"/>
                  </a:buClr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CPU</a:t>
                </a:r>
                <a:endParaRPr lang="zh-CN" altLang="en-US" sz="2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57">
                <a:extLst>
                  <a:ext uri="{FF2B5EF4-FFF2-40B4-BE49-F238E27FC236}">
                    <a16:creationId xmlns:a16="http://schemas.microsoft.com/office/drawing/2014/main" id="{57EA74FB-FB7E-488B-AE4C-B04C5DB32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375" y="0"/>
                <a:ext cx="1219200" cy="633412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Arial" panose="020B0604020202020204" pitchFamily="34" charset="0"/>
                  <a:buChar char="►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DMAC </a:t>
                </a:r>
              </a:p>
            </p:txBody>
          </p:sp>
          <p:sp>
            <p:nvSpPr>
              <p:cNvPr id="8" name="Rectangle 60">
                <a:extLst>
                  <a:ext uri="{FF2B5EF4-FFF2-40B4-BE49-F238E27FC236}">
                    <a16:creationId xmlns:a16="http://schemas.microsoft.com/office/drawing/2014/main" id="{E2002B55-E4A4-4B32-A4F8-33BF63AB3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7750" y="0"/>
                <a:ext cx="1219200" cy="633412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Arial" panose="020B0604020202020204" pitchFamily="34" charset="0"/>
                  <a:buChar char="►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外设</a:t>
                </a: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6294FCD-EFD2-442E-AFD1-B2138D697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3688" y="5968578"/>
              <a:ext cx="1219200" cy="412750"/>
              <a:chOff x="0" y="0"/>
              <a:chExt cx="1219200" cy="412136"/>
            </a:xfrm>
          </p:grpSpPr>
          <p:sp>
            <p:nvSpPr>
              <p:cNvPr id="10" name="Text Box 59">
                <a:extLst>
                  <a:ext uri="{FF2B5EF4-FFF2-40B4-BE49-F238E27FC236}">
                    <a16:creationId xmlns:a16="http://schemas.microsoft.com/office/drawing/2014/main" id="{3A954D22-9E61-42EB-AEEB-1454BE1D8E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1975"/>
                <a:ext cx="1219200" cy="400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Arial" panose="020B0604020202020204" pitchFamily="34" charset="0"/>
                  <a:buChar char="►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DREQ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0-3</a:t>
                </a:r>
              </a:p>
            </p:txBody>
          </p:sp>
          <p:sp>
            <p:nvSpPr>
              <p:cNvPr id="11" name="Line 61">
                <a:extLst>
                  <a:ext uri="{FF2B5EF4-FFF2-40B4-BE49-F238E27FC236}">
                    <a16:creationId xmlns:a16="http://schemas.microsoft.com/office/drawing/2014/main" id="{1DE4319A-6ED3-49B3-B84B-D5E1AB319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45" y="0"/>
                <a:ext cx="11525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562349-2AAE-4363-AA71-ED9BB2D072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401" y="5427240"/>
              <a:ext cx="1152525" cy="381000"/>
              <a:chOff x="0" y="0"/>
              <a:chExt cx="1152000" cy="381000"/>
            </a:xfrm>
          </p:grpSpPr>
          <p:sp>
            <p:nvSpPr>
              <p:cNvPr id="13" name="Line 58">
                <a:extLst>
                  <a:ext uri="{FF2B5EF4-FFF2-40B4-BE49-F238E27FC236}">
                    <a16:creationId xmlns:a16="http://schemas.microsoft.com/office/drawing/2014/main" id="{A9195985-F24D-40E0-9F7B-0CD9AEFCA2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381000"/>
                <a:ext cx="11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62">
                <a:extLst>
                  <a:ext uri="{FF2B5EF4-FFF2-40B4-BE49-F238E27FC236}">
                    <a16:creationId xmlns:a16="http://schemas.microsoft.com/office/drawing/2014/main" id="{5C534182-6033-4694-A942-21BC85B225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88" y="0"/>
                <a:ext cx="1085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Arial" panose="020B0604020202020204" pitchFamily="34" charset="0"/>
                  <a:buChar char="►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HLDA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EEBE98F-015D-4E3E-8FD7-BD318A6D4B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9114" y="5968578"/>
              <a:ext cx="1152525" cy="406400"/>
              <a:chOff x="0" y="0"/>
              <a:chExt cx="1152000" cy="406816"/>
            </a:xfrm>
          </p:grpSpPr>
          <p:sp>
            <p:nvSpPr>
              <p:cNvPr id="16" name="Text Box 62">
                <a:extLst>
                  <a:ext uri="{FF2B5EF4-FFF2-40B4-BE49-F238E27FC236}">
                    <a16:creationId xmlns:a16="http://schemas.microsoft.com/office/drawing/2014/main" id="{46EA78A4-29C1-4A17-BE4D-1F023A7E2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488" y="68262"/>
                <a:ext cx="99536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Arial" panose="020B0604020202020204" pitchFamily="34" charset="0"/>
                  <a:buChar char="►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HRQ</a:t>
                </a:r>
              </a:p>
            </p:txBody>
          </p:sp>
          <p:sp>
            <p:nvSpPr>
              <p:cNvPr id="17" name="Line 61">
                <a:extLst>
                  <a:ext uri="{FF2B5EF4-FFF2-40B4-BE49-F238E27FC236}">
                    <a16:creationId xmlns:a16="http://schemas.microsoft.com/office/drawing/2014/main" id="{645B1C84-5256-4D95-A6E5-3F7243486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11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AD1EB89-3029-433A-84BA-E27681BE6F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4963" y="5441528"/>
              <a:ext cx="1162050" cy="361950"/>
              <a:chOff x="0" y="0"/>
              <a:chExt cx="1162050" cy="361730"/>
            </a:xfrm>
          </p:grpSpPr>
          <p:sp>
            <p:nvSpPr>
              <p:cNvPr id="19" name="Line 61">
                <a:extLst>
                  <a:ext uri="{FF2B5EF4-FFF2-40B4-BE49-F238E27FC236}">
                    <a16:creationId xmlns:a16="http://schemas.microsoft.com/office/drawing/2014/main" id="{2C1B762B-5C7B-4F7C-B767-56AEF9DA9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28" y="361730"/>
                <a:ext cx="11525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62">
                <a:extLst>
                  <a:ext uri="{FF2B5EF4-FFF2-40B4-BE49-F238E27FC236}">
                    <a16:creationId xmlns:a16="http://schemas.microsoft.com/office/drawing/2014/main" id="{E3F947B6-B367-4FF6-84A1-77EC6BB455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162050" cy="338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00000"/>
                  </a:buClr>
                  <a:buSzPct val="8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Arial" panose="020B0604020202020204" pitchFamily="34" charset="0"/>
                  <a:buChar char="►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DACK</a:t>
                </a:r>
                <a:r>
                  <a:rPr lang="en-US" altLang="zh-CN" sz="20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0-3</a:t>
                </a: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1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1022538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2E07F-EEF3-4F23-A85D-107261998E9C}"/>
              </a:ext>
            </a:extLst>
          </p:cNvPr>
          <p:cNvSpPr txBox="1">
            <a:spLocks noChangeArrowheads="1"/>
          </p:cNvSpPr>
          <p:nvPr/>
        </p:nvSpPr>
        <p:spPr>
          <a:xfrm>
            <a:off x="551384" y="1340768"/>
            <a:ext cx="10945216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被动状态下的信号线</a:t>
            </a: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5000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~ 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地址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输入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线。用于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8237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初始化时访问其内部寄存器。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可访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个寄存器。</a:t>
            </a:r>
            <a:endParaRPr lang="en-US" altLang="zh-CN" sz="2400" b="1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5000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~ DB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双向数据线。用于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向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8237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初始化时传送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命令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状态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5000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CS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片选信号。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5000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IOR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读取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8237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的内部状态寄存器。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5000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IOW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向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8237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写命令及初始化参数。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5000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CLK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时钟信号。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5000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RESET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复位。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spcAft>
                <a:spcPts val="1800"/>
              </a:spcAft>
              <a:buSzPct val="95000"/>
              <a:buFont typeface="Arial" panose="020B0604020202020204" pitchFamily="34" charset="0"/>
              <a:buNone/>
            </a:pP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5" name="直接连接符 6">
            <a:extLst>
              <a:ext uri="{FF2B5EF4-FFF2-40B4-BE49-F238E27FC236}">
                <a16:creationId xmlns:a16="http://schemas.microsoft.com/office/drawing/2014/main" id="{54337449-95F5-49A1-A120-203758A6D4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75520" y="3429000"/>
            <a:ext cx="3603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7">
            <a:extLst>
              <a:ext uri="{FF2B5EF4-FFF2-40B4-BE49-F238E27FC236}">
                <a16:creationId xmlns:a16="http://schemas.microsoft.com/office/drawing/2014/main" id="{987FD0C1-AD1C-4B4F-99DF-2B1EF2A2EF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68105" y="3970057"/>
            <a:ext cx="539750" cy="23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8">
            <a:extLst>
              <a:ext uri="{FF2B5EF4-FFF2-40B4-BE49-F238E27FC236}">
                <a16:creationId xmlns:a16="http://schemas.microsoft.com/office/drawing/2014/main" id="{C3399853-E407-4177-BB07-15F4522227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75520" y="4507532"/>
            <a:ext cx="5397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645487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BB3317-1727-4A6A-93E7-D24514A491D1}"/>
              </a:ext>
            </a:extLst>
          </p:cNvPr>
          <p:cNvSpPr txBox="1">
            <a:spLocks noChangeArrowheads="1"/>
          </p:cNvSpPr>
          <p:nvPr/>
        </p:nvSpPr>
        <p:spPr>
          <a:xfrm>
            <a:off x="551384" y="1412776"/>
            <a:ext cx="11017224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主动状态下的信号线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SzPct val="95000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~ A</a:t>
            </a:r>
            <a:r>
              <a:rPr lang="en-US" altLang="zh-CN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地址输出线。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输出低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位存储器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地址。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SzPct val="95000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DB</a:t>
            </a:r>
            <a:r>
              <a:rPr lang="en-US" altLang="zh-CN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~ DB</a:t>
            </a:r>
            <a:r>
              <a:rPr lang="en-US" altLang="zh-CN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数据线 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 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位地址线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分时复用。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SzPct val="95000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ADSTB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地址选通。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传输开始时，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ADSTB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有效，把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DB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~ DB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7 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上输出的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 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 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位地址锁存在外部锁存器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SzPct val="95000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AEN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地址输出允许信号。有效时将锁存的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位地址送入系统总线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，与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输出的低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位地址组成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位地址。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SzPct val="95000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MEMR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从存储器读数据。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SzPct val="95000"/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MEMW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将数据写入存储器。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spcAft>
                <a:spcPts val="1800"/>
              </a:spcAft>
              <a:buSzPct val="95000"/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5" name="直接连接符 7">
            <a:extLst>
              <a:ext uri="{FF2B5EF4-FFF2-40B4-BE49-F238E27FC236}">
                <a16:creationId xmlns:a16="http://schemas.microsoft.com/office/drawing/2014/main" id="{0F383D73-F789-4E6B-820A-9D71871322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75553" y="5013176"/>
            <a:ext cx="7921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9">
            <a:extLst>
              <a:ext uri="{FF2B5EF4-FFF2-40B4-BE49-F238E27FC236}">
                <a16:creationId xmlns:a16="http://schemas.microsoft.com/office/drawing/2014/main" id="{ED138D34-CF50-4D5F-ACD2-F47AD38429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74275" y="5515645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2746986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Pct val="95000"/>
            </a:pPr>
            <a:r>
              <a:rPr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IOR</a:t>
            </a:r>
            <a:r>
              <a: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从外设读取数据。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Pct val="95000"/>
            </a:pPr>
            <a:r>
              <a:rPr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IOW</a:t>
            </a:r>
            <a:r>
              <a: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将数据写入外设。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Pct val="95000"/>
            </a:pPr>
            <a:r>
              <a:rPr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READY</a:t>
            </a:r>
            <a:r>
              <a: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准备就绪。用于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控制总线周期长度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，与慢速设备同步。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传送期间，若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READY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无效，则插入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等待周期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Pct val="95000"/>
            </a:pPr>
            <a:r>
              <a:rPr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EOP</a:t>
            </a:r>
            <a:r>
              <a: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过程结束信号，双向。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传送结束，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从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EOP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端输出一个负脉冲，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通知外设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。若外设通过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EOP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向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输入一个负脉冲信号，则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终止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传送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1200"/>
              </a:spcAft>
              <a:buSzPct val="95000"/>
              <a:buFont typeface="Wingdings" panose="05000000000000000000" pitchFamily="2" charset="2"/>
              <a:buChar char="l"/>
            </a:pP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spcAft>
                <a:spcPts val="1800"/>
              </a:spcAft>
              <a:buClrTx/>
              <a:buSzPct val="95000"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  <p:cxnSp>
        <p:nvCxnSpPr>
          <p:cNvPr id="5" name="直接连接符 7">
            <a:extLst>
              <a:ext uri="{FF2B5EF4-FFF2-40B4-BE49-F238E27FC236}">
                <a16:creationId xmlns:a16="http://schemas.microsoft.com/office/drawing/2014/main" id="{0F383D73-F789-4E6B-820A-9D71871322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55440" y="1412776"/>
            <a:ext cx="5760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7">
            <a:extLst>
              <a:ext uri="{FF2B5EF4-FFF2-40B4-BE49-F238E27FC236}">
                <a16:creationId xmlns:a16="http://schemas.microsoft.com/office/drawing/2014/main" id="{0F383D73-F789-4E6B-820A-9D71871322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55440" y="1988840"/>
            <a:ext cx="5760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7">
            <a:extLst>
              <a:ext uri="{FF2B5EF4-FFF2-40B4-BE49-F238E27FC236}">
                <a16:creationId xmlns:a16="http://schemas.microsoft.com/office/drawing/2014/main" id="{0F383D73-F789-4E6B-820A-9D71871322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55440" y="3645024"/>
            <a:ext cx="5760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84647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E885ABB-D148-4BE8-99F1-0C87A72D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172201"/>
            <a:ext cx="3048000" cy="549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FC5857-B3B4-4F8C-B901-32D1EBDC3BF7}" type="slidenum">
              <a:rPr lang="zh-CN" altLang="en-US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E63FE1-0C9D-4081-967C-885413B79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58" y="2019050"/>
            <a:ext cx="8382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8237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使用独立于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的时钟；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时钟周期分为两大类：</a:t>
            </a:r>
          </a:p>
          <a:p>
            <a:pPr marL="1371600" lvl="2" indent="-45720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空闲周期</a:t>
            </a:r>
          </a:p>
          <a:p>
            <a:pPr marL="1371600" lvl="2" indent="-45720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有效周期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周期也称为状态（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STATUS）。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A82FD60B-E214-4DEE-B1D3-B6CC47DDA57D}"/>
              </a:ext>
            </a:extLst>
          </p:cNvPr>
          <p:cNvSpPr txBox="1">
            <a:spLocks/>
          </p:cNvSpPr>
          <p:nvPr/>
        </p:nvSpPr>
        <p:spPr>
          <a:xfrm>
            <a:off x="191344" y="1520788"/>
            <a:ext cx="109728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u="sng" dirty="0">
              <a:solidFill>
                <a:srgbClr val="000000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41352" y="1124707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(3)  8237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工作时序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483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9E84C9ED-9663-45B0-BC9E-5DD4C96662CA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371601"/>
            <a:ext cx="7600950" cy="3529013"/>
            <a:chOff x="0" y="0"/>
            <a:chExt cx="5232" cy="2400"/>
          </a:xfrm>
        </p:grpSpPr>
        <p:sp>
          <p:nvSpPr>
            <p:cNvPr id="5" name="Oval 7">
              <a:extLst>
                <a:ext uri="{FF2B5EF4-FFF2-40B4-BE49-F238E27FC236}">
                  <a16:creationId xmlns:a16="http://schemas.microsoft.com/office/drawing/2014/main" id="{E994DDA0-D30F-4E57-870B-F651DB816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864"/>
              <a:ext cx="336" cy="336"/>
            </a:xfrm>
            <a:prstGeom prst="ellipse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i</a:t>
              </a:r>
            </a:p>
          </p:txBody>
        </p:sp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A4DEE971-BD6B-4A6A-8B4F-C6106E1D0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864"/>
              <a:ext cx="336" cy="336"/>
            </a:xfrm>
            <a:prstGeom prst="ellipse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i</a:t>
              </a: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1DCF6ADB-4565-48E2-B625-DEA04743D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864"/>
              <a:ext cx="334" cy="337"/>
            </a:xfrm>
            <a:prstGeom prst="ellipse">
              <a:avLst/>
            </a:prstGeom>
            <a:solidFill>
              <a:srgbClr val="8AC6CD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0</a:t>
              </a:r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E8000767-706B-4929-B3CC-9BAF7F8E4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64"/>
              <a:ext cx="334" cy="337"/>
            </a:xfrm>
            <a:prstGeom prst="ellipse">
              <a:avLst/>
            </a:prstGeom>
            <a:solidFill>
              <a:srgbClr val="8AC6CD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0</a:t>
              </a:r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15EB9398-1A3B-4229-B6A2-4A019EBB7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64"/>
              <a:ext cx="336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1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BCF6ADBE-0C49-4774-8F46-8B0C8811D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864"/>
              <a:ext cx="336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2</a:t>
              </a: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FD38F02F-AD48-4C98-A00C-38BB87508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864"/>
              <a:ext cx="336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3</a:t>
              </a:r>
            </a:p>
          </p:txBody>
        </p:sp>
        <p:sp>
          <p:nvSpPr>
            <p:cNvPr id="12" name="Oval 14">
              <a:extLst>
                <a:ext uri="{FF2B5EF4-FFF2-40B4-BE49-F238E27FC236}">
                  <a16:creationId xmlns:a16="http://schemas.microsoft.com/office/drawing/2014/main" id="{CBA205E3-B290-44ED-A1CE-075EB4D12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864"/>
              <a:ext cx="336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4</a:t>
              </a:r>
            </a:p>
          </p:txBody>
        </p:sp>
        <p:sp>
          <p:nvSpPr>
            <p:cNvPr id="13" name="Oval 15">
              <a:extLst>
                <a:ext uri="{FF2B5EF4-FFF2-40B4-BE49-F238E27FC236}">
                  <a16:creationId xmlns:a16="http://schemas.microsoft.com/office/drawing/2014/main" id="{1AF8284C-DAEA-4DA2-AC55-8726DD289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88"/>
              <a:ext cx="335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W</a:t>
              </a:r>
              <a:endParaRPr lang="en-US" altLang="zh-CN" sz="1800" b="1" baseline="-25000"/>
            </a:p>
          </p:txBody>
        </p:sp>
        <p:sp>
          <p:nvSpPr>
            <p:cNvPr id="14" name="Oval 16">
              <a:extLst>
                <a:ext uri="{FF2B5EF4-FFF2-40B4-BE49-F238E27FC236}">
                  <a16:creationId xmlns:a16="http://schemas.microsoft.com/office/drawing/2014/main" id="{49B2AB2A-1716-441A-BFCE-E43EA13E9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88"/>
              <a:ext cx="339" cy="336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S</a:t>
              </a:r>
              <a:r>
                <a:rPr lang="en-US" altLang="zh-CN" sz="1800" baseline="-25000"/>
                <a:t>W</a:t>
              </a: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EE018F0F-9F4C-4752-B56D-2F52856A1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0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A23D8D4B-EB59-4468-BED3-C52075874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0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EB9DF474-890B-4033-BAE8-15A5BF74A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0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8DE09E87-382F-4AF3-817F-3238BBB34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5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6B61AB6E-F800-4759-9862-1BF8E741D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0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292D9C63-0B5E-4D1B-A2BE-CD5D4C4A8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BEB7D5A4-6A8B-4915-A7E7-703CF89F1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05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0484D7EB-F5F9-4596-B2DF-DF9ECDBE7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20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63A1E5C5-E02F-46D8-8FFB-AA441E67D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6">
              <a:extLst>
                <a:ext uri="{FF2B5EF4-FFF2-40B4-BE49-F238E27FC236}">
                  <a16:creationId xmlns:a16="http://schemas.microsoft.com/office/drawing/2014/main" id="{F1A84837-BEAD-481B-9B2F-9FDE33BD9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6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7">
              <a:extLst>
                <a:ext uri="{FF2B5EF4-FFF2-40B4-BE49-F238E27FC236}">
                  <a16:creationId xmlns:a16="http://schemas.microsoft.com/office/drawing/2014/main" id="{2F0AD1F2-FC9E-484F-BFD7-688D2E45E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6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8">
              <a:extLst>
                <a:ext uri="{FF2B5EF4-FFF2-40B4-BE49-F238E27FC236}">
                  <a16:creationId xmlns:a16="http://schemas.microsoft.com/office/drawing/2014/main" id="{390F8088-4EC8-474D-8E6C-E7C7BE2A9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20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9">
              <a:extLst>
                <a:ext uri="{FF2B5EF4-FFF2-40B4-BE49-F238E27FC236}">
                  <a16:creationId xmlns:a16="http://schemas.microsoft.com/office/drawing/2014/main" id="{DD8A30F4-14E9-4DDD-B074-24A703AA43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72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0">
              <a:extLst>
                <a:ext uri="{FF2B5EF4-FFF2-40B4-BE49-F238E27FC236}">
                  <a16:creationId xmlns:a16="http://schemas.microsoft.com/office/drawing/2014/main" id="{86C5DD02-8587-49DA-B9D6-BE54C35F0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720"/>
              <a:ext cx="2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1">
              <a:extLst>
                <a:ext uri="{FF2B5EF4-FFF2-40B4-BE49-F238E27FC236}">
                  <a16:creationId xmlns:a16="http://schemas.microsoft.com/office/drawing/2014/main" id="{0A071A7B-32E9-4C01-B718-C07728B91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7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BB1EA6CB-3A86-4336-8CC2-A65BB1AB5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0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3">
              <a:extLst>
                <a:ext uri="{FF2B5EF4-FFF2-40B4-BE49-F238E27FC236}">
                  <a16:creationId xmlns:a16="http://schemas.microsoft.com/office/drawing/2014/main" id="{C6DB34E3-C8C1-4887-A739-95058CB32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2" y="336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4">
              <a:extLst>
                <a:ext uri="{FF2B5EF4-FFF2-40B4-BE49-F238E27FC236}">
                  <a16:creationId xmlns:a16="http://schemas.microsoft.com/office/drawing/2014/main" id="{172E60A4-BF6E-4379-82FA-4CEFAE954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336"/>
              <a:ext cx="52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5">
              <a:extLst>
                <a:ext uri="{FF2B5EF4-FFF2-40B4-BE49-F238E27FC236}">
                  <a16:creationId xmlns:a16="http://schemas.microsoft.com/office/drawing/2014/main" id="{18D7160C-C5CF-4029-8C2D-5D0341EF9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36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6">
              <a:extLst>
                <a:ext uri="{FF2B5EF4-FFF2-40B4-BE49-F238E27FC236}">
                  <a16:creationId xmlns:a16="http://schemas.microsoft.com/office/drawing/2014/main" id="{8225AE88-3A45-46F1-92C5-3FFB107D6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3C056819-F6D1-49B1-A680-FD0D556276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CE3535DD-F150-4E34-A593-D369DD450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39">
              <a:extLst>
                <a:ext uri="{FF2B5EF4-FFF2-40B4-BE49-F238E27FC236}">
                  <a16:creationId xmlns:a16="http://schemas.microsoft.com/office/drawing/2014/main" id="{B573CF4D-555D-4C30-B85F-BD1490DCA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488"/>
              <a:ext cx="76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DREQ</a:t>
              </a:r>
            </a:p>
          </p:txBody>
        </p:sp>
        <p:sp>
          <p:nvSpPr>
            <p:cNvPr id="38" name="Text Box 40">
              <a:extLst>
                <a:ext uri="{FF2B5EF4-FFF2-40B4-BE49-F238E27FC236}">
                  <a16:creationId xmlns:a16="http://schemas.microsoft.com/office/drawing/2014/main" id="{588553C2-8115-4261-AB7E-91A0FEC98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488"/>
              <a:ext cx="76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HLDA</a:t>
              </a:r>
            </a:p>
          </p:txBody>
        </p:sp>
        <p:sp>
          <p:nvSpPr>
            <p:cNvPr id="39" name="Text Box 41">
              <a:extLst>
                <a:ext uri="{FF2B5EF4-FFF2-40B4-BE49-F238E27FC236}">
                  <a16:creationId xmlns:a16="http://schemas.microsoft.com/office/drawing/2014/main" id="{7CDB36B6-D2FC-4331-B218-66E3C4F2D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200"/>
              <a:ext cx="288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就绪</a:t>
              </a:r>
            </a:p>
          </p:txBody>
        </p:sp>
        <p:sp>
          <p:nvSpPr>
            <p:cNvPr id="40" name="Text Box 42">
              <a:extLst>
                <a:ext uri="{FF2B5EF4-FFF2-40B4-BE49-F238E27FC236}">
                  <a16:creationId xmlns:a16="http://schemas.microsoft.com/office/drawing/2014/main" id="{AC4654C1-D843-44BF-9383-213DA663A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296"/>
              <a:ext cx="76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未就绪</a:t>
              </a:r>
            </a:p>
          </p:txBody>
        </p:sp>
        <p:sp>
          <p:nvSpPr>
            <p:cNvPr id="41" name="Line 43">
              <a:extLst>
                <a:ext uri="{FF2B5EF4-FFF2-40B4-BE49-F238E27FC236}">
                  <a16:creationId xmlns:a16="http://schemas.microsoft.com/office/drawing/2014/main" id="{64A9FB0B-8488-4EFC-8377-5682AFEEB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4">
              <a:extLst>
                <a:ext uri="{FF2B5EF4-FFF2-40B4-BE49-F238E27FC236}">
                  <a16:creationId xmlns:a16="http://schemas.microsoft.com/office/drawing/2014/main" id="{3BCEB2D9-57FC-4087-918E-7400AEF29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5">
              <a:extLst>
                <a:ext uri="{FF2B5EF4-FFF2-40B4-BE49-F238E27FC236}">
                  <a16:creationId xmlns:a16="http://schemas.microsoft.com/office/drawing/2014/main" id="{5B6F8D5B-3688-4DC6-BCFE-6403F3F60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6">
              <a:extLst>
                <a:ext uri="{FF2B5EF4-FFF2-40B4-BE49-F238E27FC236}">
                  <a16:creationId xmlns:a16="http://schemas.microsoft.com/office/drawing/2014/main" id="{0B097710-2251-49EC-8DA7-6BDF6F0DE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7">
              <a:extLst>
                <a:ext uri="{FF2B5EF4-FFF2-40B4-BE49-F238E27FC236}">
                  <a16:creationId xmlns:a16="http://schemas.microsoft.com/office/drawing/2014/main" id="{B860475C-26CA-49B0-84D1-81E8AC2A2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256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8">
              <a:extLst>
                <a:ext uri="{FF2B5EF4-FFF2-40B4-BE49-F238E27FC236}">
                  <a16:creationId xmlns:a16="http://schemas.microsoft.com/office/drawing/2014/main" id="{481859DC-8485-47E2-AF54-2EB56650E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25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9">
              <a:extLst>
                <a:ext uri="{FF2B5EF4-FFF2-40B4-BE49-F238E27FC236}">
                  <a16:creationId xmlns:a16="http://schemas.microsoft.com/office/drawing/2014/main" id="{B7F51164-E3AC-4582-A8FE-497B4A107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256"/>
              <a:ext cx="2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50">
              <a:extLst>
                <a:ext uri="{FF2B5EF4-FFF2-40B4-BE49-F238E27FC236}">
                  <a16:creationId xmlns:a16="http://schemas.microsoft.com/office/drawing/2014/main" id="{73E2809F-28D2-41BE-9514-D1EAC88EF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920"/>
              <a:ext cx="912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空闲状态</a:t>
              </a:r>
            </a:p>
          </p:txBody>
        </p:sp>
        <p:sp>
          <p:nvSpPr>
            <p:cNvPr id="49" name="Text Box 51">
              <a:extLst>
                <a:ext uri="{FF2B5EF4-FFF2-40B4-BE49-F238E27FC236}">
                  <a16:creationId xmlns:a16="http://schemas.microsoft.com/office/drawing/2014/main" id="{B716B228-8AE3-4356-84BF-664D0536A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920"/>
              <a:ext cx="131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请求应答状态</a:t>
              </a:r>
            </a:p>
          </p:txBody>
        </p:sp>
        <p:sp>
          <p:nvSpPr>
            <p:cNvPr id="50" name="Text Box 52">
              <a:extLst>
                <a:ext uri="{FF2B5EF4-FFF2-40B4-BE49-F238E27FC236}">
                  <a16:creationId xmlns:a16="http://schemas.microsoft.com/office/drawing/2014/main" id="{DB212009-9878-4B1A-BE26-93E2C17ED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920"/>
              <a:ext cx="134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数据传输状态</a:t>
              </a:r>
            </a:p>
          </p:txBody>
        </p:sp>
        <p:sp>
          <p:nvSpPr>
            <p:cNvPr id="51" name="Text Box 53">
              <a:extLst>
                <a:ext uri="{FF2B5EF4-FFF2-40B4-BE49-F238E27FC236}">
                  <a16:creationId xmlns:a16="http://schemas.microsoft.com/office/drawing/2014/main" id="{B436462B-37A2-4314-ACE7-31718BBE7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84"/>
              <a:ext cx="81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块字节</a:t>
              </a:r>
            </a:p>
          </p:txBody>
        </p:sp>
        <p:sp>
          <p:nvSpPr>
            <p:cNvPr id="52" name="Text Box 54">
              <a:extLst>
                <a:ext uri="{FF2B5EF4-FFF2-40B4-BE49-F238E27FC236}">
                  <a16:creationId xmlns:a16="http://schemas.microsoft.com/office/drawing/2014/main" id="{BF87FDF5-9D38-42C1-BFD0-DD05C05A5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0"/>
              <a:ext cx="81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单字节</a:t>
              </a:r>
            </a:p>
          </p:txBody>
        </p:sp>
      </p:grpSp>
      <p:sp>
        <p:nvSpPr>
          <p:cNvPr id="53" name="Rectangle 5">
            <a:extLst>
              <a:ext uri="{FF2B5EF4-FFF2-40B4-BE49-F238E27FC236}">
                <a16:creationId xmlns:a16="http://schemas.microsoft.com/office/drawing/2014/main" id="{4A8B7543-1166-4E0E-AF35-8933C764C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1" y="5257800"/>
            <a:ext cx="4886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SzPct val="95000"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8237A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的内部状态转换图</a:t>
            </a:r>
          </a:p>
        </p:txBody>
      </p:sp>
      <p:sp>
        <p:nvSpPr>
          <p:cNvPr id="5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799070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920537"/>
            <a:ext cx="10657184" cy="4934173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S0—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过渡周期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8237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接到外设的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DREQ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请求，向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发出了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HRQ，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等待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让出总线控制权。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得到来自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HLDA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响应后，结束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状态。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S1—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地址周期</a:t>
            </a:r>
            <a:endParaRPr kumimoji="1"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ADSTB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将高8位地址送入锁存器</a:t>
            </a:r>
            <a:endParaRPr kumimoji="1"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AEN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有效，8237用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DB0～DB7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送出高8位地址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A8～A15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到地址总线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96000" indent="-396000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传输一段连续的数据时，存储器地址是相邻的，高8位地址往往是不变的。此时，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可以省略。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9416" y="1128375"/>
            <a:ext cx="9066212" cy="792162"/>
          </a:xfrm>
        </p:spPr>
        <p:txBody>
          <a:bodyPr>
            <a:normAutofit/>
          </a:bodyPr>
          <a:lstStyle/>
          <a:p>
            <a:pPr marL="457200" indent="-457200" algn="l"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有效周期（由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S4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五种周期组成）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1172584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lnSpc>
                <a:spcPct val="130000"/>
              </a:lnSpc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—地址输出周期：</a:t>
            </a:r>
          </a:p>
          <a:p>
            <a:pPr marL="914400" lvl="1" indent="-457200">
              <a:lnSpc>
                <a:spcPct val="13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向外设送出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DACK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信号，寻址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IO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外设</a:t>
            </a:r>
          </a:p>
          <a:p>
            <a:pPr marL="914400" lvl="1" indent="-457200">
              <a:lnSpc>
                <a:spcPct val="13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送出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RAM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28600" lvl="1">
              <a:lnSpc>
                <a:spcPct val="130000"/>
              </a:lnSpc>
              <a:buClr>
                <a:srgbClr val="C00000"/>
              </a:buClr>
              <a:defRPr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S3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--数据读出周期：</a:t>
            </a:r>
          </a:p>
          <a:p>
            <a:pPr marL="914400" lvl="1" indent="-457200">
              <a:lnSpc>
                <a:spcPct val="13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送出数据读控制信号，数据放到数据线上</a:t>
            </a:r>
          </a:p>
          <a:p>
            <a:pPr marL="1295400" lvl="2" indent="-381000">
              <a:lnSpc>
                <a:spcPct val="130000"/>
              </a:lnSpc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读操作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--送出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MEMR#</a:t>
            </a:r>
          </a:p>
          <a:p>
            <a:pPr marL="1295400" lvl="2" indent="-381000">
              <a:lnSpc>
                <a:spcPct val="130000"/>
              </a:lnSpc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写操作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--送出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IOR#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43155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sz="4401" b="1" kern="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 习 目 的</a:t>
            </a:r>
            <a:endParaRPr lang="zh-CN" altLang="en-US" sz="4401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9416" y="1412776"/>
            <a:ext cx="8352928" cy="49339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rows1" pitchFamily="34" charset="2"/>
              </a:rPr>
              <a:t>  通过对本章的学习，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应该能够达到下列要求：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20000" eaLnBrk="1" hangingPunct="1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的概念及用途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20000" eaLnBrk="1" hangingPunct="1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的传送过程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20000" eaLnBrk="1" hangingPunct="1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的传送方式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20000" eaLnBrk="1" hangingPunct="1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控制器编程结构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20000" eaLnBrk="1" hangingPunct="1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控制器的应用</a:t>
            </a:r>
          </a:p>
        </p:txBody>
      </p:sp>
    </p:spTree>
    <p:extLst>
      <p:ext uri="{BB962C8B-B14F-4D97-AF65-F5344CB8AC3E}">
        <p14:creationId xmlns:p14="http://schemas.microsoft.com/office/powerpoint/2010/main" val="3814627569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C82724E4-D813-4DE9-ABB8-1A73BCB5C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1412776"/>
            <a:ext cx="7743021" cy="453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45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S4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--数据写入周期：</a:t>
            </a:r>
          </a:p>
          <a:p>
            <a:pPr lvl="1">
              <a:lnSpc>
                <a:spcPct val="130000"/>
              </a:lnSpc>
              <a:spcAft>
                <a:spcPts val="1200"/>
              </a:spcAft>
              <a:buClr>
                <a:srgbClr val="000000"/>
              </a:buClr>
              <a:buFontTx/>
              <a:buChar char="•"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送出写操作所需的控制信号：</a:t>
            </a:r>
          </a:p>
          <a:p>
            <a:pPr lvl="2">
              <a:lnSpc>
                <a:spcPct val="130000"/>
              </a:lnSpc>
              <a:spcAft>
                <a:spcPts val="12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读操作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--送出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IOW#</a:t>
            </a:r>
          </a:p>
          <a:p>
            <a:pPr lvl="2">
              <a:lnSpc>
                <a:spcPct val="130000"/>
              </a:lnSpc>
              <a:spcAft>
                <a:spcPts val="12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写操作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--送出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MEMW#</a:t>
            </a:r>
          </a:p>
          <a:p>
            <a:pPr lvl="1">
              <a:lnSpc>
                <a:spcPct val="130000"/>
              </a:lnSpc>
              <a:spcAft>
                <a:spcPts val="1200"/>
              </a:spcAft>
              <a:buClr>
                <a:srgbClr val="000000"/>
              </a:buClr>
              <a:buFontTx/>
              <a:buChar char="•"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S3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状态结束时：</a:t>
            </a:r>
          </a:p>
          <a:p>
            <a:pPr lvl="2">
              <a:lnSpc>
                <a:spcPct val="130000"/>
              </a:lnSpc>
              <a:spcAft>
                <a:spcPts val="12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READY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无效，插入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2400" b="1" baseline="-250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周期</a:t>
            </a:r>
          </a:p>
          <a:p>
            <a:pPr lvl="2">
              <a:lnSpc>
                <a:spcPct val="130000"/>
              </a:lnSpc>
              <a:spcAft>
                <a:spcPts val="12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READY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有效，进入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周期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2196012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5D119E-3540-4C3D-BA4E-BA56BDA1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1700808"/>
            <a:ext cx="943245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存储器之间数据传输：</a:t>
            </a:r>
          </a:p>
          <a:p>
            <a:pPr lvl="1">
              <a:lnSpc>
                <a:spcPct val="130000"/>
              </a:lnSpc>
              <a:spcBef>
                <a:spcPct val="35000"/>
              </a:spcBef>
              <a:buFontTx/>
              <a:buChar char="•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从源地址中读出一个字节，存入8237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暂存寄存器</a:t>
            </a:r>
          </a:p>
          <a:p>
            <a:pPr lvl="1">
              <a:lnSpc>
                <a:spcPct val="130000"/>
              </a:lnSpc>
              <a:spcBef>
                <a:spcPct val="35000"/>
              </a:spcBef>
              <a:buFontTx/>
              <a:buChar char="•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将这个字节写入目的地址中</a:t>
            </a:r>
          </a:p>
          <a:p>
            <a:pPr lvl="1">
              <a:lnSpc>
                <a:spcPct val="130000"/>
              </a:lnSpc>
              <a:spcBef>
                <a:spcPct val="35000"/>
              </a:spcBef>
              <a:buFontTx/>
              <a:buChar char="•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每个阶段的完成都要经过</a:t>
            </a:r>
            <a:r>
              <a:rPr kumimoji="1"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4个周期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（状态）。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069BA-AFA1-4BC3-87A9-26842FB5E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729" y="4740833"/>
            <a:ext cx="8258003" cy="6096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kumimoji="1"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kumimoji="1" lang="zh-CN" alt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之后应该是哪一个周期？</a:t>
            </a:r>
          </a:p>
        </p:txBody>
      </p:sp>
      <p:sp>
        <p:nvSpPr>
          <p:cNvPr id="6" name="WordArt 5">
            <a:extLst>
              <a:ext uri="{FF2B5EF4-FFF2-40B4-BE49-F238E27FC236}">
                <a16:creationId xmlns:a16="http://schemas.microsoft.com/office/drawing/2014/main" id="{D02D49C7-29E1-45B9-896F-E1722F77CC4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47528" y="4706814"/>
            <a:ext cx="684656" cy="887412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</a:bodyPr>
          <a:lstStyle/>
          <a:p>
            <a:pPr algn="ctr"/>
            <a:r>
              <a:rPr lang="zh-CN" altLang="en-US" sz="48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宋体" panose="02010600030101010101" pitchFamily="2" charset="-122"/>
              </a:rPr>
              <a:t>？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253804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402DEAC-6A9D-454D-81A1-19C29FAFD8A2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831604" y="1340768"/>
            <a:ext cx="2384076" cy="685800"/>
          </a:xfrm>
          <a:prstGeom prst="rect">
            <a:avLst/>
          </a:prstGeom>
          <a:solidFill>
            <a:srgbClr val="CCFFFF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扩展写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68B3A5-07C7-4A2B-B3F5-9E9A187F5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2492896"/>
            <a:ext cx="10801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32000" indent="4572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写控制信号一般在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S4</a:t>
            </a:r>
            <a:r>
              <a:rPr kumimoji="1"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开始有效；</a:t>
            </a:r>
          </a:p>
          <a:p>
            <a:pPr marL="432000" indent="4572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采用扩展写方式，写信号在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S3</a:t>
            </a:r>
            <a:r>
              <a:rPr kumimoji="1"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就开始变得有效这种做法可以增加写操作时间，满足某些设备的需要。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277939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7865B3DB-37E0-4FA4-AEB2-C1ED89DDDFD1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839416" y="1298848"/>
            <a:ext cx="2376264" cy="762000"/>
          </a:xfrm>
          <a:prstGeom prst="rect">
            <a:avLst/>
          </a:prstGeom>
          <a:solidFill>
            <a:srgbClr val="CCFFFF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压缩时序</a:t>
            </a:r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6B2DFDD4-9CE8-47C4-A829-7F5539ABE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2161729"/>
            <a:ext cx="10945216" cy="406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正常时序中，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S1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用于锁定高8位地址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高8位地址不变时，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是可以省略的</a:t>
            </a:r>
          </a:p>
          <a:p>
            <a:pPr>
              <a:lnSpc>
                <a:spcPct val="130000"/>
              </a:lnSpc>
              <a:spcBef>
                <a:spcPct val="40000"/>
              </a:spcBef>
              <a:buFontTx/>
              <a:buChar char="•"/>
            </a:pP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S4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用于读和写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在追求高速传输，且器件的读写速度又可以跟得上时，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也是可以省略的</a:t>
            </a:r>
          </a:p>
          <a:p>
            <a:pPr>
              <a:lnSpc>
                <a:spcPct val="130000"/>
              </a:lnSpc>
              <a:spcBef>
                <a:spcPct val="40000"/>
              </a:spcBef>
              <a:buFontTx/>
              <a:buChar char="•"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省略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S3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之后的时序称为压缩时序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压缩时序下，一个字节的传输最少只要</a:t>
            </a:r>
            <a:r>
              <a:rPr kumimoji="1"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两个时钟周期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S2，S4）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就可完成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392271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3AB0B8F3-0220-4286-8DC6-D22D24FC5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1219200"/>
            <a:ext cx="80295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3557121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400" y="1207486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(4)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8237A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内部寄存器的功能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6DCC02-4D8F-4DF3-8C03-C0B8DD78CEBB}"/>
              </a:ext>
            </a:extLst>
          </p:cNvPr>
          <p:cNvSpPr txBox="1">
            <a:spLocks noChangeArrowheads="1"/>
          </p:cNvSpPr>
          <p:nvPr/>
        </p:nvSpPr>
        <p:spPr>
          <a:xfrm>
            <a:off x="1199456" y="2132856"/>
            <a:ext cx="7543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2400"/>
              </a:spcAft>
              <a:buSzPct val="95000"/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8237A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内部共有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种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寄存器，可分为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类：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1800"/>
              </a:spcAft>
              <a:buSzPct val="95000"/>
              <a:buFont typeface="Wingdings" panose="05000000000000000000" pitchFamily="2" charset="2"/>
              <a:buChar char="l"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通道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专用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寄存器（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个）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基本地址寄存器、当前地址寄存器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基本字节寄存器、当前字节寄存器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1800"/>
              </a:spcBef>
              <a:spcAft>
                <a:spcPts val="1800"/>
              </a:spcAft>
              <a:buSzPct val="95000"/>
              <a:buFont typeface="Wingdings" panose="05000000000000000000" pitchFamily="2" charset="2"/>
              <a:buChar char="l"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通道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公用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寄存器（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个）</a:t>
            </a:r>
            <a:endParaRPr lang="en-US" altLang="zh-CN" sz="26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方式寄存器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命令寄存器</a:t>
            </a:r>
            <a:endParaRPr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状态寄存器</a:t>
            </a:r>
            <a:endParaRPr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217F89E0-F237-45E5-8543-FC1C971F9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961" y="4913228"/>
            <a:ext cx="20574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屏蔽寄存器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请求寄存器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Arial" panose="020B0604020202020204" pitchFamily="34" charset="0"/>
              <a:buChar char="▲"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暂存寄存器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66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2348880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  <a:buSzPct val="95000"/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基本地址寄存器（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位，</a:t>
            </a:r>
            <a:r>
              <a:rPr lang="zh-CN" altLang="en-US" sz="26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只写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9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用来存放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传送的</a:t>
            </a:r>
            <a:r>
              <a:rPr lang="zh-CN" altLang="en-US" sz="2100" b="1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内存起始地址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。初始化时由程序写入，</a:t>
            </a:r>
            <a:r>
              <a:rPr lang="zh-CN" altLang="en-US" sz="21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先低字节，后高字节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9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在整个数据块的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传输过程中，其值保持不变。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ts val="1800"/>
              </a:spcBef>
              <a:spcAft>
                <a:spcPts val="1800"/>
              </a:spcAft>
              <a:buSzPct val="95000"/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当前地址寄存器（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位，</a:t>
            </a:r>
            <a:r>
              <a:rPr lang="zh-CN" altLang="en-US" sz="26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可读可写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9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用来存放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传送的</a:t>
            </a:r>
            <a:r>
              <a:rPr lang="zh-CN" altLang="en-US" sz="2100" b="1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当前内存地址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，每次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传输后，其值自动加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或减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9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初值与基址寄存器相同，由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一并写入。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9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自动预置时，数据块传输结束后，自动从基本地址寄存器装入初值。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9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endParaRPr lang="en-US" altLang="zh-CN" sz="2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400" y="1268760"/>
            <a:ext cx="9066212" cy="792162"/>
          </a:xfrm>
        </p:spPr>
        <p:txBody>
          <a:bodyPr>
            <a:normAutofit/>
          </a:bodyPr>
          <a:lstStyle/>
          <a:p>
            <a:pPr marL="571500" indent="-571500" algn="l"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通道专用寄存器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4085116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  <a:buSzPct val="95000"/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基本字节寄存器（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位，</a:t>
            </a:r>
            <a:r>
              <a:rPr lang="zh-CN" altLang="en-US" sz="26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只写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用来存放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传送的</a:t>
            </a:r>
            <a:r>
              <a:rPr lang="zh-CN" altLang="en-US" sz="2100" b="1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总字节数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。传送</a:t>
            </a:r>
            <a:r>
              <a:rPr lang="en-US" altLang="zh-CN" sz="21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字节，则写入</a:t>
            </a:r>
            <a:r>
              <a:rPr lang="en-US" altLang="zh-CN" sz="21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N-1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其值在初始化时由程序写入，</a:t>
            </a:r>
            <a:r>
              <a:rPr lang="zh-CN" altLang="en-US" sz="21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先低字节，后高字节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。在整个数据块的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传输过程中，其值保持不变。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  <a:spcAft>
                <a:spcPts val="1800"/>
              </a:spcAft>
              <a:buSzPct val="95000"/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当前字节寄存器（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位，</a:t>
            </a:r>
            <a:r>
              <a:rPr lang="zh-CN" altLang="en-US" sz="26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可读可写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用来存放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传送过程中</a:t>
            </a:r>
            <a:r>
              <a:rPr lang="zh-CN" altLang="en-US" sz="2100" b="1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未传完的字节数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，其初值与基本字节寄存器相同，由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一并写入。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每传送一个字节，其值自动减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。减为</a:t>
            </a:r>
            <a:r>
              <a:rPr lang="en-US" altLang="zh-CN" sz="2100" b="1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zh-CN" altLang="en-US" sz="2100" b="1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，数据块传送结束，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EOP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信号有效。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自动预置时，数据块传输结束后，自动从基本字节寄存器装入初值。</a:t>
            </a:r>
            <a:endParaRPr lang="en-US" altLang="zh-CN" sz="21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2526228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12525" y="1155719"/>
            <a:ext cx="9066212" cy="792162"/>
          </a:xfrm>
        </p:spPr>
        <p:txBody>
          <a:bodyPr>
            <a:normAutofit/>
          </a:bodyPr>
          <a:lstStyle/>
          <a:p>
            <a:pPr marL="457200" indent="-457200" algn="l"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通道公用寄存器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C7112F-0B5F-43CD-B21B-03FD0DDD915E}"/>
              </a:ext>
            </a:extLst>
          </p:cNvPr>
          <p:cNvSpPr txBox="1">
            <a:spLocks noChangeArrowheads="1"/>
          </p:cNvSpPr>
          <p:nvPr/>
        </p:nvSpPr>
        <p:spPr>
          <a:xfrm>
            <a:off x="911424" y="2058446"/>
            <a:ext cx="10756083" cy="1476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  <a:buSzPct val="95000"/>
              <a:buFont typeface="Arial" panose="020B0604020202020204" pitchFamily="34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工作方式寄存器（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位，</a:t>
            </a:r>
            <a:r>
              <a:rPr lang="zh-CN" altLang="en-US" sz="26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只写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-324000">
              <a:lnSpc>
                <a:spcPct val="130000"/>
              </a:lnSpc>
              <a:spcBef>
                <a:spcPct val="0"/>
              </a:spcBef>
              <a:spcAft>
                <a:spcPts val="900"/>
              </a:spcAft>
              <a:buSzPct val="95000"/>
              <a:buFont typeface="Times New Roman" panose="02020603050405020304" pitchFamily="18" charset="0"/>
              <a:buChar char="▲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用于设置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的操作类型、操作方式、地址改变方式、自动预置以及通道选择。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D1FE138A-08A8-4A15-AABC-D31ED1DD78DB}"/>
              </a:ext>
            </a:extLst>
          </p:cNvPr>
          <p:cNvGrpSpPr>
            <a:grpSpLocks/>
          </p:cNvGrpSpPr>
          <p:nvPr/>
        </p:nvGrpSpPr>
        <p:grpSpPr bwMode="auto">
          <a:xfrm>
            <a:off x="2232025" y="4253756"/>
            <a:ext cx="2400300" cy="2487612"/>
            <a:chOff x="0" y="0"/>
            <a:chExt cx="2401342" cy="2487888"/>
          </a:xfrm>
        </p:grpSpPr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FA31106E-45AF-4E7E-8013-0C4C50697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11488"/>
              <a:ext cx="1828800" cy="16764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0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传输方式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00</a:t>
              </a:r>
              <a:r>
                <a:rPr lang="zh-CN" altLang="en-US" sz="1800" b="1"/>
                <a:t>：请求传输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01</a:t>
              </a:r>
              <a:r>
                <a:rPr lang="zh-CN" altLang="en-US" sz="1800" b="1"/>
                <a:t>：单字节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10</a:t>
              </a:r>
              <a:r>
                <a:rPr lang="zh-CN" altLang="en-US" sz="1800" b="1"/>
                <a:t>：块传输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11</a:t>
              </a:r>
              <a:r>
                <a:rPr lang="zh-CN" altLang="en-US" sz="1800" b="1"/>
                <a:t>：级联方式</a:t>
              </a:r>
            </a:p>
          </p:txBody>
        </p:sp>
        <p:sp>
          <p:nvSpPr>
            <p:cNvPr id="7" name="AutoShape 33">
              <a:extLst>
                <a:ext uri="{FF2B5EF4-FFF2-40B4-BE49-F238E27FC236}">
                  <a16:creationId xmlns:a16="http://schemas.microsoft.com/office/drawing/2014/main" id="{995EF4B7-BBCF-4384-B71E-8DF3F91CCB23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418676" y="-709335"/>
              <a:ext cx="273329" cy="1692000"/>
            </a:xfrm>
            <a:prstGeom prst="leftBrace">
              <a:avLst>
                <a:gd name="adj1" fmla="val 3341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055A93E-DADF-42EF-98EF-4D8556B1A7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292072" y="562830"/>
              <a:ext cx="504881" cy="1589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BA1CA01A-E0B1-4F87-9D3C-1530BBDB13BE}"/>
              </a:ext>
            </a:extLst>
          </p:cNvPr>
          <p:cNvGrpSpPr>
            <a:grpSpLocks/>
          </p:cNvGrpSpPr>
          <p:nvPr/>
        </p:nvGrpSpPr>
        <p:grpSpPr bwMode="auto">
          <a:xfrm>
            <a:off x="4046539" y="4272806"/>
            <a:ext cx="1538287" cy="2082800"/>
            <a:chOff x="0" y="0"/>
            <a:chExt cx="1538603" cy="2083449"/>
          </a:xfrm>
        </p:grpSpPr>
        <p:sp>
          <p:nvSpPr>
            <p:cNvPr id="10" name="Rectangle 30">
              <a:extLst>
                <a:ext uri="{FF2B5EF4-FFF2-40B4-BE49-F238E27FC236}">
                  <a16:creationId xmlns:a16="http://schemas.microsoft.com/office/drawing/2014/main" id="{D70D0D39-A84B-4AB3-8687-A44C4E4E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87829"/>
              <a:ext cx="1376952" cy="129562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地址增量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</a:t>
              </a:r>
              <a:r>
                <a:rPr lang="zh-CN" altLang="en-US" sz="1800" b="1"/>
                <a:t>：地址加</a:t>
              </a:r>
              <a:r>
                <a:rPr lang="en-US" altLang="zh-CN" sz="1800" b="1"/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</a:t>
              </a:r>
              <a:r>
                <a:rPr lang="zh-CN" altLang="en-US" sz="1800" b="1"/>
                <a:t>：地址减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11" name="AutoShape 34">
              <a:extLst>
                <a:ext uri="{FF2B5EF4-FFF2-40B4-BE49-F238E27FC236}">
                  <a16:creationId xmlns:a16="http://schemas.microsoft.com/office/drawing/2014/main" id="{B4BFDD63-B3E6-465D-89DA-A7DDD31159B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999415" y="-288812"/>
              <a:ext cx="250376" cy="828000"/>
            </a:xfrm>
            <a:prstGeom prst="leftBrace">
              <a:avLst>
                <a:gd name="adj1" fmla="val 334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12" name="直接箭头连接符 12">
              <a:extLst>
                <a:ext uri="{FF2B5EF4-FFF2-40B4-BE49-F238E27FC236}">
                  <a16:creationId xmlns:a16="http://schemas.microsoft.com/office/drawing/2014/main" id="{BF629174-B07B-4585-B0E7-8D0FA473D9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76452" y="543093"/>
              <a:ext cx="503394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F10CC523-F8BF-4553-BC09-A87C60C80119}"/>
              </a:ext>
            </a:extLst>
          </p:cNvPr>
          <p:cNvGrpSpPr>
            <a:grpSpLocks/>
          </p:cNvGrpSpPr>
          <p:nvPr/>
        </p:nvGrpSpPr>
        <p:grpSpPr bwMode="auto">
          <a:xfrm>
            <a:off x="5418138" y="4274394"/>
            <a:ext cx="1752600" cy="2079625"/>
            <a:chOff x="0" y="0"/>
            <a:chExt cx="1752600" cy="2080452"/>
          </a:xfrm>
        </p:grpSpPr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7BC48B3E-531E-4C74-A8A6-256F04A36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86222"/>
              <a:ext cx="1752600" cy="1294230"/>
            </a:xfrm>
            <a:prstGeom prst="rect">
              <a:avLst/>
            </a:prstGeom>
            <a:solidFill>
              <a:srgbClr val="ABD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自动预置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</a:t>
              </a:r>
              <a:r>
                <a:rPr lang="zh-CN" altLang="en-US" sz="1800" b="1"/>
                <a:t>：非自动预置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</a:t>
              </a:r>
              <a:r>
                <a:rPr lang="zh-CN" altLang="en-US" sz="1800" b="1"/>
                <a:t>：自动预置</a:t>
              </a:r>
              <a:endParaRPr lang="en-US" altLang="zh-CN" sz="1800" b="1"/>
            </a:p>
          </p:txBody>
        </p:sp>
        <p:sp>
          <p:nvSpPr>
            <p:cNvPr id="15" name="AutoShape 34">
              <a:extLst>
                <a:ext uri="{FF2B5EF4-FFF2-40B4-BE49-F238E27FC236}">
                  <a16:creationId xmlns:a16="http://schemas.microsoft.com/office/drawing/2014/main" id="{2438985D-BBAD-42A8-8BBA-92E017F2624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32180" y="-288833"/>
              <a:ext cx="250334" cy="828000"/>
            </a:xfrm>
            <a:prstGeom prst="leftBrace">
              <a:avLst>
                <a:gd name="adj1" fmla="val 3342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16" name="直接箭头连接符 16">
              <a:extLst>
                <a:ext uri="{FF2B5EF4-FFF2-40B4-BE49-F238E27FC236}">
                  <a16:creationId xmlns:a16="http://schemas.microsoft.com/office/drawing/2014/main" id="{5A1EAAD0-EA99-4038-AEA6-4636AFD3BF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14236" y="528848"/>
              <a:ext cx="503437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7DFC6FB7-6605-4407-9101-14EC3B192B49}"/>
              </a:ext>
            </a:extLst>
          </p:cNvPr>
          <p:cNvGrpSpPr>
            <a:grpSpLocks/>
          </p:cNvGrpSpPr>
          <p:nvPr/>
        </p:nvGrpSpPr>
        <p:grpSpPr bwMode="auto">
          <a:xfrm>
            <a:off x="6600826" y="4275982"/>
            <a:ext cx="2093913" cy="2439987"/>
            <a:chOff x="0" y="0"/>
            <a:chExt cx="2094213" cy="2440649"/>
          </a:xfrm>
        </p:grpSpPr>
        <p:sp>
          <p:nvSpPr>
            <p:cNvPr id="18" name="AutoShape 35">
              <a:extLst>
                <a:ext uri="{FF2B5EF4-FFF2-40B4-BE49-F238E27FC236}">
                  <a16:creationId xmlns:a16="http://schemas.microsoft.com/office/drawing/2014/main" id="{DBBFBA77-1BD4-4D84-9A42-87609FACBC4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710971" y="-710971"/>
              <a:ext cx="270058" cy="1692000"/>
            </a:xfrm>
            <a:prstGeom prst="leftBrace">
              <a:avLst>
                <a:gd name="adj1" fmla="val 5847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" name="Rectangle 30">
              <a:extLst>
                <a:ext uri="{FF2B5EF4-FFF2-40B4-BE49-F238E27FC236}">
                  <a16:creationId xmlns:a16="http://schemas.microsoft.com/office/drawing/2014/main" id="{3F0BBE86-0FC4-425B-8C55-929432FDD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13" y="784650"/>
              <a:ext cx="1524000" cy="1655999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操作类型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00</a:t>
              </a:r>
              <a:r>
                <a:rPr lang="zh-CN" altLang="en-US" sz="1800" b="1"/>
                <a:t>：校验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01</a:t>
              </a:r>
              <a:r>
                <a:rPr lang="zh-CN" altLang="en-US" sz="1800" b="1"/>
                <a:t>：</a:t>
              </a:r>
              <a:r>
                <a:rPr lang="en-US" altLang="zh-CN" sz="1800" b="1"/>
                <a:t>DMA</a:t>
              </a:r>
              <a:r>
                <a:rPr lang="zh-CN" altLang="en-US" sz="1800" b="1"/>
                <a:t>写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10</a:t>
              </a:r>
              <a:r>
                <a:rPr lang="zh-CN" altLang="en-US" sz="1800" b="1"/>
                <a:t>：</a:t>
              </a:r>
              <a:r>
                <a:rPr lang="en-US" altLang="zh-CN" sz="1800" b="1"/>
                <a:t>DMA</a:t>
              </a:r>
              <a:r>
                <a:rPr lang="zh-CN" altLang="en-US" sz="1800" b="1"/>
                <a:t>读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11</a:t>
              </a:r>
              <a:r>
                <a:rPr lang="zh-CN" altLang="en-US" sz="1800" b="1"/>
                <a:t>：无效</a:t>
              </a:r>
              <a:endParaRPr lang="en-US" altLang="zh-CN" sz="1800" b="1"/>
            </a:p>
          </p:txBody>
        </p:sp>
        <p:cxnSp>
          <p:nvCxnSpPr>
            <p:cNvPr id="20" name="直接箭头连接符 20">
              <a:extLst>
                <a:ext uri="{FF2B5EF4-FFF2-40B4-BE49-F238E27FC236}">
                  <a16:creationId xmlns:a16="http://schemas.microsoft.com/office/drawing/2014/main" id="{24B2FD74-F79C-4F56-825D-67BB75F679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92190" y="543071"/>
              <a:ext cx="503374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C8D852A0-1535-4D84-B01E-8AA92D63D90D}"/>
              </a:ext>
            </a:extLst>
          </p:cNvPr>
          <p:cNvGrpSpPr>
            <a:grpSpLocks/>
          </p:cNvGrpSpPr>
          <p:nvPr/>
        </p:nvGrpSpPr>
        <p:grpSpPr bwMode="auto">
          <a:xfrm>
            <a:off x="8388350" y="4264868"/>
            <a:ext cx="1822450" cy="2451100"/>
            <a:chOff x="0" y="0"/>
            <a:chExt cx="1822572" cy="2451762"/>
          </a:xfrm>
        </p:grpSpPr>
        <p:sp>
          <p:nvSpPr>
            <p:cNvPr id="22" name="Rectangle 30">
              <a:extLst>
                <a:ext uri="{FF2B5EF4-FFF2-40B4-BE49-F238E27FC236}">
                  <a16:creationId xmlns:a16="http://schemas.microsoft.com/office/drawing/2014/main" id="{D62EEA81-E2D9-4F89-BDE9-CFC40EBDB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72" y="795762"/>
              <a:ext cx="1512000" cy="16560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 通道选择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00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0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01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10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2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11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3</a:t>
              </a:r>
            </a:p>
          </p:txBody>
        </p:sp>
        <p:sp>
          <p:nvSpPr>
            <p:cNvPr id="23" name="AutoShape 34">
              <a:extLst>
                <a:ext uri="{FF2B5EF4-FFF2-40B4-BE49-F238E27FC236}">
                  <a16:creationId xmlns:a16="http://schemas.microsoft.com/office/drawing/2014/main" id="{6C968117-56B2-4432-A664-D651A03FBB25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720803" y="-720804"/>
              <a:ext cx="250391" cy="1692000"/>
            </a:xfrm>
            <a:prstGeom prst="leftBrace">
              <a:avLst>
                <a:gd name="adj1" fmla="val 3341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24" name="直接箭头连接符 24">
              <a:extLst>
                <a:ext uri="{FF2B5EF4-FFF2-40B4-BE49-F238E27FC236}">
                  <a16:creationId xmlns:a16="http://schemas.microsoft.com/office/drawing/2014/main" id="{343F7825-17F3-4063-AAEF-8520CDFC5C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01651" y="539895"/>
              <a:ext cx="503374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5" name="Group 25">
            <a:extLst>
              <a:ext uri="{FF2B5EF4-FFF2-40B4-BE49-F238E27FC236}">
                <a16:creationId xmlns:a16="http://schemas.microsoft.com/office/drawing/2014/main" id="{F98C56B6-824B-4035-AAC2-2B5E351A5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00801"/>
              </p:ext>
            </p:extLst>
          </p:nvPr>
        </p:nvGraphicFramePr>
        <p:xfrm>
          <a:off x="2917826" y="3664793"/>
          <a:ext cx="7199313" cy="533400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3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Pct val="95000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7-1】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PC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机某读写操作使用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通道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，单字节传送，地址增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，不用自动预置。试给出写操作、读操作、校验操作的方式字。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028700" lvl="2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▲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写操作：</a:t>
            </a:r>
            <a:r>
              <a:rPr lang="en-US" altLang="zh-CN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01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lang="en-US" altLang="zh-CN" b="1" u="sng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01</a:t>
            </a:r>
            <a:r>
              <a:rPr lang="en-US" altLang="zh-CN" b="1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= 46H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028700" lvl="2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▲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读操作：</a:t>
            </a:r>
            <a:r>
              <a:rPr lang="en-US" altLang="zh-CN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01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lang="en-US" altLang="zh-CN" b="1" u="sng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en-US" altLang="zh-CN" b="1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= 4AH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028700" lvl="2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▲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校验操作：</a:t>
            </a:r>
            <a:r>
              <a:rPr lang="en-US" altLang="zh-CN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01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lang="en-US" altLang="zh-CN" b="1" u="sng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</a:t>
            </a:r>
            <a:r>
              <a:rPr lang="en-US" altLang="zh-CN" b="1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= 42H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397613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1412776"/>
            <a:ext cx="9066212" cy="792163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重 点</a:t>
            </a:r>
            <a:endParaRPr lang="en-US" altLang="zh-CN" sz="4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71464" y="2276872"/>
            <a:ext cx="5832648" cy="28990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zh-CN" sz="3200" b="1" kern="120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DMA</a:t>
            </a:r>
            <a:r>
              <a:rPr kumimoji="1" lang="zh-CN" altLang="en-US" sz="3200" b="1" kern="120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的概念</a:t>
            </a:r>
            <a:endParaRPr kumimoji="1" lang="en-US" altLang="zh-CN" sz="3200" b="1" kern="1200" noProof="0" dirty="0">
              <a:ln>
                <a:noFill/>
              </a:ln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传送过程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传送方式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芯片的结构和命令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芯片工作时序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芯片应用编程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453D57-1EB5-4479-A13A-8D26395059C8}"/>
              </a:ext>
            </a:extLst>
          </p:cNvPr>
          <p:cNvSpPr txBox="1">
            <a:spLocks noChangeArrowheads="1"/>
          </p:cNvSpPr>
          <p:nvPr/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en-US" sz="4401" b="1" kern="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 习 目 的</a:t>
            </a:r>
            <a:endParaRPr lang="zh-CN" altLang="en-US" sz="4401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041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6419FF-4E3C-4FD0-BF36-8E364CDB2778}"/>
              </a:ext>
            </a:extLst>
          </p:cNvPr>
          <p:cNvSpPr txBox="1">
            <a:spLocks noChangeArrowheads="1"/>
          </p:cNvSpPr>
          <p:nvPr/>
        </p:nvSpPr>
        <p:spPr>
          <a:xfrm>
            <a:off x="753241" y="1304053"/>
            <a:ext cx="7696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2400"/>
              </a:spcAft>
              <a:buSzPct val="95000"/>
              <a:buFont typeface="Arial" panose="020B0604020202020204" pitchFamily="34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命令寄存器（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位，</a:t>
            </a:r>
            <a:r>
              <a:rPr lang="zh-CN" altLang="en-US" sz="26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只写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）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spcAft>
                <a:spcPts val="900"/>
              </a:spcAft>
              <a:buSzPct val="95000"/>
              <a:buFont typeface="Times New Roman" panose="02020603050405020304" pitchFamily="18" charset="0"/>
              <a:buChar char="▲"/>
            </a:pPr>
            <a:r>
              <a:rPr lang="zh-CN" altLang="en-US" b="1" dirty="0">
                <a:latin typeface="Times New Roman" panose="02020603050405020304" pitchFamily="18" charset="0"/>
              </a:rPr>
              <a:t> 用于控制</a:t>
            </a:r>
            <a:r>
              <a:rPr lang="en-US" altLang="zh-CN" b="1" dirty="0">
                <a:latin typeface="Times New Roman" panose="02020603050405020304" pitchFamily="18" charset="0"/>
              </a:rPr>
              <a:t>8237A</a:t>
            </a:r>
            <a:r>
              <a:rPr lang="zh-CN" altLang="en-US" b="1" dirty="0">
                <a:latin typeface="Times New Roman" panose="02020603050405020304" pitchFamily="18" charset="0"/>
              </a:rPr>
              <a:t>的操作。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5C813F-EF4A-4470-84EA-ACB58DA325F8}"/>
              </a:ext>
            </a:extLst>
          </p:cNvPr>
          <p:cNvGrpSpPr>
            <a:grpSpLocks/>
          </p:cNvGrpSpPr>
          <p:nvPr/>
        </p:nvGrpSpPr>
        <p:grpSpPr bwMode="auto">
          <a:xfrm>
            <a:off x="3019425" y="3276600"/>
            <a:ext cx="1981200" cy="2819400"/>
            <a:chOff x="0" y="0"/>
            <a:chExt cx="1981200" cy="2819400"/>
          </a:xfrm>
        </p:grpSpPr>
        <p:sp>
          <p:nvSpPr>
            <p:cNvPr id="6" name="Rectangle 30">
              <a:extLst>
                <a:ext uri="{FF2B5EF4-FFF2-40B4-BE49-F238E27FC236}">
                  <a16:creationId xmlns:a16="http://schemas.microsoft.com/office/drawing/2014/main" id="{2B26078C-25D6-442B-B0F3-C186F12E3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5400"/>
              <a:ext cx="1981200" cy="6840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0: DREQ </a:t>
              </a:r>
              <a:r>
                <a:rPr lang="zh-CN" altLang="en-US" sz="1800" b="1"/>
                <a:t>高有效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DREQ </a:t>
              </a:r>
              <a:r>
                <a:rPr lang="zh-CN" altLang="en-US" sz="1800" b="1"/>
                <a:t>低有效</a:t>
              </a:r>
              <a:endParaRPr lang="en-US" altLang="zh-CN" sz="1800" b="1"/>
            </a:p>
          </p:txBody>
        </p:sp>
        <p:sp>
          <p:nvSpPr>
            <p:cNvPr id="7" name="AutoShape 34">
              <a:extLst>
                <a:ext uri="{FF2B5EF4-FFF2-40B4-BE49-F238E27FC236}">
                  <a16:creationId xmlns:a16="http://schemas.microsoft.com/office/drawing/2014/main" id="{FCA37B7B-2B87-4FC6-BE2B-B647DE8259F3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969852" y="-288812"/>
              <a:ext cx="250376" cy="828000"/>
            </a:xfrm>
            <a:prstGeom prst="leftBrace">
              <a:avLst>
                <a:gd name="adj1" fmla="val 334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8" name="直接箭头连接符 12">
              <a:extLst>
                <a:ext uri="{FF2B5EF4-FFF2-40B4-BE49-F238E27FC236}">
                  <a16:creationId xmlns:a16="http://schemas.microsoft.com/office/drawing/2014/main" id="{D3DE9B56-83EB-4115-8609-56D66D4D5F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80975" y="1209675"/>
              <a:ext cx="1836738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5039E25-8474-49B1-9134-C88F8906E95C}"/>
              </a:ext>
            </a:extLst>
          </p:cNvPr>
          <p:cNvGrpSpPr>
            <a:grpSpLocks/>
          </p:cNvGrpSpPr>
          <p:nvPr/>
        </p:nvGrpSpPr>
        <p:grpSpPr bwMode="auto">
          <a:xfrm>
            <a:off x="1938338" y="3276600"/>
            <a:ext cx="1981200" cy="1447800"/>
            <a:chOff x="0" y="0"/>
            <a:chExt cx="1981200" cy="1447800"/>
          </a:xfrm>
        </p:grpSpPr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1E1271FC-231D-454A-94BD-20CD2ABC8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2000"/>
              <a:ext cx="1981200" cy="6858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0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0: DACK </a:t>
              </a:r>
              <a:r>
                <a:rPr lang="zh-CN" altLang="en-US" sz="1800" b="1"/>
                <a:t>低有效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DACK </a:t>
              </a:r>
              <a:r>
                <a:rPr lang="zh-CN" altLang="en-US" sz="1800" b="1"/>
                <a:t>高有效</a:t>
              </a:r>
              <a:endParaRPr lang="en-US" altLang="zh-CN" sz="1800" b="1"/>
            </a:p>
          </p:txBody>
        </p:sp>
        <p:cxnSp>
          <p:nvCxnSpPr>
            <p:cNvPr id="11" name="直接箭头连接符 7">
              <a:extLst>
                <a:ext uri="{FF2B5EF4-FFF2-40B4-BE49-F238E27FC236}">
                  <a16:creationId xmlns:a16="http://schemas.microsoft.com/office/drawing/2014/main" id="{9145FA2F-B198-409F-9491-B72CED3508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028698" y="538162"/>
              <a:ext cx="468313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AutoShape 34">
              <a:extLst>
                <a:ext uri="{FF2B5EF4-FFF2-40B4-BE49-F238E27FC236}">
                  <a16:creationId xmlns:a16="http://schemas.microsoft.com/office/drawing/2014/main" id="{AC868026-3F85-410E-AA29-C779F368234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136561" y="-288833"/>
              <a:ext cx="250334" cy="828000"/>
            </a:xfrm>
            <a:prstGeom prst="leftBrace">
              <a:avLst>
                <a:gd name="adj1" fmla="val 3342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13" name="Group 12">
            <a:extLst>
              <a:ext uri="{FF2B5EF4-FFF2-40B4-BE49-F238E27FC236}">
                <a16:creationId xmlns:a16="http://schemas.microsoft.com/office/drawing/2014/main" id="{211B300B-CD5C-43AF-981D-6051D6A72A13}"/>
              </a:ext>
            </a:extLst>
          </p:cNvPr>
          <p:cNvGraphicFramePr>
            <a:graphicFrameLocks noGrp="1"/>
          </p:cNvGraphicFramePr>
          <p:nvPr/>
        </p:nvGraphicFramePr>
        <p:xfrm>
          <a:off x="2743201" y="2667000"/>
          <a:ext cx="7199313" cy="533400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Group 32">
            <a:extLst>
              <a:ext uri="{FF2B5EF4-FFF2-40B4-BE49-F238E27FC236}">
                <a16:creationId xmlns:a16="http://schemas.microsoft.com/office/drawing/2014/main" id="{95DCD029-63FD-4525-AEB1-51503FEE881E}"/>
              </a:ext>
            </a:extLst>
          </p:cNvPr>
          <p:cNvGrpSpPr>
            <a:grpSpLocks/>
          </p:cNvGrpSpPr>
          <p:nvPr/>
        </p:nvGrpSpPr>
        <p:grpSpPr bwMode="auto">
          <a:xfrm>
            <a:off x="4319589" y="3276601"/>
            <a:ext cx="1368425" cy="1446213"/>
            <a:chOff x="0" y="0"/>
            <a:chExt cx="1368000" cy="1446000"/>
          </a:xfrm>
        </p:grpSpPr>
        <p:sp>
          <p:nvSpPr>
            <p:cNvPr id="15" name="Rectangle 30">
              <a:extLst>
                <a:ext uri="{FF2B5EF4-FFF2-40B4-BE49-F238E27FC236}">
                  <a16:creationId xmlns:a16="http://schemas.microsoft.com/office/drawing/2014/main" id="{72CB6554-80EE-4476-BE29-9415638B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2000"/>
              <a:ext cx="1368000" cy="684000"/>
            </a:xfrm>
            <a:prstGeom prst="rect">
              <a:avLst/>
            </a:prstGeom>
            <a:solidFill>
              <a:srgbClr val="ABD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0: </a:t>
              </a:r>
              <a:r>
                <a:rPr lang="zh-CN" altLang="en-US" sz="1800" b="1"/>
                <a:t>滞后写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扩展写</a:t>
              </a:r>
              <a:endParaRPr lang="en-US" altLang="zh-CN" sz="1800" b="1"/>
            </a:p>
          </p:txBody>
        </p:sp>
        <p:cxnSp>
          <p:nvCxnSpPr>
            <p:cNvPr id="16" name="直接箭头连接符 27">
              <a:extLst>
                <a:ext uri="{FF2B5EF4-FFF2-40B4-BE49-F238E27FC236}">
                  <a16:creationId xmlns:a16="http://schemas.microsoft.com/office/drawing/2014/main" id="{F1147C38-0842-47B9-90AE-90A3A84135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63367" y="538084"/>
              <a:ext cx="468244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F68DDDEC-B914-4AF7-81CF-01453DCCC8F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70497" y="-288833"/>
              <a:ext cx="250334" cy="828000"/>
            </a:xfrm>
            <a:prstGeom prst="leftBrace">
              <a:avLst>
                <a:gd name="adj1" fmla="val 3342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8" name="Group 36">
            <a:extLst>
              <a:ext uri="{FF2B5EF4-FFF2-40B4-BE49-F238E27FC236}">
                <a16:creationId xmlns:a16="http://schemas.microsoft.com/office/drawing/2014/main" id="{4BE83F3E-EA28-499B-B606-097E6B158598}"/>
              </a:ext>
            </a:extLst>
          </p:cNvPr>
          <p:cNvGrpSpPr>
            <a:grpSpLocks/>
          </p:cNvGrpSpPr>
          <p:nvPr/>
        </p:nvGrpSpPr>
        <p:grpSpPr bwMode="auto">
          <a:xfrm>
            <a:off x="5043488" y="3276600"/>
            <a:ext cx="1752600" cy="2819400"/>
            <a:chOff x="0" y="0"/>
            <a:chExt cx="1752600" cy="2819400"/>
          </a:xfrm>
        </p:grpSpPr>
        <p:sp>
          <p:nvSpPr>
            <p:cNvPr id="19" name="Rectangle 30">
              <a:extLst>
                <a:ext uri="{FF2B5EF4-FFF2-40B4-BE49-F238E27FC236}">
                  <a16:creationId xmlns:a16="http://schemas.microsoft.com/office/drawing/2014/main" id="{7280E6C3-AB60-490F-B2F0-ACE81954E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5400"/>
              <a:ext cx="1752600" cy="6840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0: </a:t>
              </a:r>
              <a:r>
                <a:rPr lang="zh-CN" altLang="en-US" sz="1800" b="1"/>
                <a:t>固定优先级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循环优先级</a:t>
              </a:r>
              <a:endParaRPr lang="en-US" altLang="zh-CN" sz="1800" b="1"/>
            </a:p>
          </p:txBody>
        </p:sp>
        <p:sp>
          <p:nvSpPr>
            <p:cNvPr id="20" name="AutoShape 34">
              <a:extLst>
                <a:ext uri="{FF2B5EF4-FFF2-40B4-BE49-F238E27FC236}">
                  <a16:creationId xmlns:a16="http://schemas.microsoft.com/office/drawing/2014/main" id="{C40BFB5A-A7D8-4AF1-9017-FC503A2BC95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731724" y="-288812"/>
              <a:ext cx="250376" cy="828000"/>
            </a:xfrm>
            <a:prstGeom prst="leftBrace">
              <a:avLst>
                <a:gd name="adj1" fmla="val 334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21" name="直接箭头连接符 31">
              <a:extLst>
                <a:ext uri="{FF2B5EF4-FFF2-40B4-BE49-F238E27FC236}">
                  <a16:creationId xmlns:a16="http://schemas.microsoft.com/office/drawing/2014/main" id="{085AF08C-A662-4464-B10D-538B3FD53A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-71438" y="1209675"/>
              <a:ext cx="1836738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40">
            <a:extLst>
              <a:ext uri="{FF2B5EF4-FFF2-40B4-BE49-F238E27FC236}">
                <a16:creationId xmlns:a16="http://schemas.microsoft.com/office/drawing/2014/main" id="{5D3B910D-4AC4-4B1B-8F1C-E285A50291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276601"/>
            <a:ext cx="1447800" cy="1446213"/>
            <a:chOff x="0" y="0"/>
            <a:chExt cx="1447800" cy="1446000"/>
          </a:xfrm>
        </p:grpSpPr>
        <p:sp>
          <p:nvSpPr>
            <p:cNvPr id="23" name="Rectangle 30">
              <a:extLst>
                <a:ext uri="{FF2B5EF4-FFF2-40B4-BE49-F238E27FC236}">
                  <a16:creationId xmlns:a16="http://schemas.microsoft.com/office/drawing/2014/main" id="{A3308A8D-A557-4691-9B14-9BC579069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2000"/>
              <a:ext cx="1447800" cy="6840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0: </a:t>
              </a:r>
              <a:r>
                <a:rPr lang="zh-CN" altLang="en-US" sz="1800" b="1"/>
                <a:t>普通时序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压缩时序</a:t>
              </a:r>
              <a:endParaRPr lang="en-US" altLang="zh-CN" sz="1800" b="1"/>
            </a:p>
          </p:txBody>
        </p:sp>
        <p:cxnSp>
          <p:nvCxnSpPr>
            <p:cNvPr id="24" name="直接箭头连接符 33">
              <a:extLst>
                <a:ext uri="{FF2B5EF4-FFF2-40B4-BE49-F238E27FC236}">
                  <a16:creationId xmlns:a16="http://schemas.microsoft.com/office/drawing/2014/main" id="{A7B7B08E-FC74-4580-B4CF-2814C7DBEE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85808" y="538083"/>
              <a:ext cx="468244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AutoShape 34">
              <a:extLst>
                <a:ext uri="{FF2B5EF4-FFF2-40B4-BE49-F238E27FC236}">
                  <a16:creationId xmlns:a16="http://schemas.microsoft.com/office/drawing/2014/main" id="{4D9E48EE-236A-476C-B012-7C7A82CFC3C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93633" y="-288833"/>
              <a:ext cx="250334" cy="828000"/>
            </a:xfrm>
            <a:prstGeom prst="leftBrace">
              <a:avLst>
                <a:gd name="adj1" fmla="val 3342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6" name="Group 44">
            <a:extLst>
              <a:ext uri="{FF2B5EF4-FFF2-40B4-BE49-F238E27FC236}">
                <a16:creationId xmlns:a16="http://schemas.microsoft.com/office/drawing/2014/main" id="{3054282E-2FF8-47A0-8B6E-918D3F4A4F9C}"/>
              </a:ext>
            </a:extLst>
          </p:cNvPr>
          <p:cNvGrpSpPr>
            <a:grpSpLocks/>
          </p:cNvGrpSpPr>
          <p:nvPr/>
        </p:nvGrpSpPr>
        <p:grpSpPr bwMode="auto">
          <a:xfrm>
            <a:off x="6835775" y="3275013"/>
            <a:ext cx="1752600" cy="2819400"/>
            <a:chOff x="0" y="0"/>
            <a:chExt cx="1752600" cy="2819400"/>
          </a:xfrm>
        </p:grpSpPr>
        <p:sp>
          <p:nvSpPr>
            <p:cNvPr id="27" name="Rectangle 30">
              <a:extLst>
                <a:ext uri="{FF2B5EF4-FFF2-40B4-BE49-F238E27FC236}">
                  <a16:creationId xmlns:a16="http://schemas.microsoft.com/office/drawing/2014/main" id="{28CA19CB-9F20-4247-9ACE-8B7C66A2B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5400"/>
              <a:ext cx="1752600" cy="684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0: </a:t>
              </a:r>
              <a:r>
                <a:rPr lang="zh-CN" altLang="en-US" sz="1800" b="1"/>
                <a:t>启动</a:t>
              </a:r>
              <a:r>
                <a:rPr lang="en-US" altLang="zh-CN" sz="1800" b="1"/>
                <a:t>8237A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停止</a:t>
              </a:r>
              <a:r>
                <a:rPr lang="en-US" altLang="zh-CN" sz="1800" b="1"/>
                <a:t>8237A</a:t>
              </a:r>
            </a:p>
          </p:txBody>
        </p:sp>
        <p:sp>
          <p:nvSpPr>
            <p:cNvPr id="28" name="AutoShape 34">
              <a:extLst>
                <a:ext uri="{FF2B5EF4-FFF2-40B4-BE49-F238E27FC236}">
                  <a16:creationId xmlns:a16="http://schemas.microsoft.com/office/drawing/2014/main" id="{4408D167-D9F3-4949-B794-0E986303D0E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746012" y="-288812"/>
              <a:ext cx="250376" cy="828000"/>
            </a:xfrm>
            <a:prstGeom prst="leftBrace">
              <a:avLst>
                <a:gd name="adj1" fmla="val 334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29" name="直接箭头连接符 39">
              <a:extLst>
                <a:ext uri="{FF2B5EF4-FFF2-40B4-BE49-F238E27FC236}">
                  <a16:creationId xmlns:a16="http://schemas.microsoft.com/office/drawing/2014/main" id="{20889191-02BA-446B-AC7B-46D0D9A004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-57150" y="1209674"/>
              <a:ext cx="1836737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Group 48">
            <a:extLst>
              <a:ext uri="{FF2B5EF4-FFF2-40B4-BE49-F238E27FC236}">
                <a16:creationId xmlns:a16="http://schemas.microsoft.com/office/drawing/2014/main" id="{02F4CD40-8D23-4446-91C1-7A2DCEF9716E}"/>
              </a:ext>
            </a:extLst>
          </p:cNvPr>
          <p:cNvGrpSpPr>
            <a:grpSpLocks/>
          </p:cNvGrpSpPr>
          <p:nvPr/>
        </p:nvGrpSpPr>
        <p:grpSpPr bwMode="auto">
          <a:xfrm>
            <a:off x="7881938" y="3276600"/>
            <a:ext cx="1447800" cy="1981200"/>
            <a:chOff x="0" y="0"/>
            <a:chExt cx="1447800" cy="19812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0E505A-B432-4AD0-875C-2BE34A243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2000"/>
              <a:ext cx="1447800" cy="1219200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0: </a:t>
              </a:r>
              <a:r>
                <a:rPr lang="zh-CN" altLang="en-US" sz="1800" b="1"/>
                <a:t>通道</a:t>
              </a:r>
              <a:r>
                <a:rPr lang="en-US" altLang="zh-CN" sz="1800" b="1"/>
                <a:t>0</a:t>
              </a:r>
              <a:r>
                <a:rPr lang="zh-CN" altLang="en-US" sz="1800" b="1"/>
                <a:t>地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    </a:t>
              </a:r>
              <a:r>
                <a:rPr lang="zh-CN" altLang="en-US" sz="1800" b="1"/>
                <a:t>址不保持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通道</a:t>
              </a:r>
              <a:r>
                <a:rPr lang="en-US" altLang="zh-CN" sz="1800" b="1"/>
                <a:t>0</a:t>
              </a:r>
              <a:r>
                <a:rPr lang="zh-CN" altLang="en-US" sz="1800" b="1"/>
                <a:t>地</a:t>
              </a:r>
              <a:endParaRPr lang="en-US" altLang="zh-CN" sz="18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    </a:t>
              </a:r>
              <a:r>
                <a:rPr lang="zh-CN" altLang="en-US" sz="1800" b="1"/>
                <a:t>址保持</a:t>
              </a:r>
              <a:endParaRPr lang="en-US" altLang="zh-CN" sz="1800" b="1"/>
            </a:p>
          </p:txBody>
        </p:sp>
        <p:cxnSp>
          <p:nvCxnSpPr>
            <p:cNvPr id="32" name="直接箭头连接符 41">
              <a:extLst>
                <a:ext uri="{FF2B5EF4-FFF2-40B4-BE49-F238E27FC236}">
                  <a16:creationId xmlns:a16="http://schemas.microsoft.com/office/drawing/2014/main" id="{924DBD71-92A2-499C-862A-1E9588B391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85773" y="538162"/>
              <a:ext cx="468313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AutoShape 34">
              <a:extLst>
                <a:ext uri="{FF2B5EF4-FFF2-40B4-BE49-F238E27FC236}">
                  <a16:creationId xmlns:a16="http://schemas.microsoft.com/office/drawing/2014/main" id="{79EE0283-BE7A-4D05-8F09-4534EB29DB4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93633" y="-288833"/>
              <a:ext cx="250334" cy="828000"/>
            </a:xfrm>
            <a:prstGeom prst="leftBrace">
              <a:avLst>
                <a:gd name="adj1" fmla="val 3342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34" name="Group 52">
            <a:extLst>
              <a:ext uri="{FF2B5EF4-FFF2-40B4-BE49-F238E27FC236}">
                <a16:creationId xmlns:a16="http://schemas.microsoft.com/office/drawing/2014/main" id="{6F5F2A6C-2844-4430-9D05-76BFECF5600B}"/>
              </a:ext>
            </a:extLst>
          </p:cNvPr>
          <p:cNvGrpSpPr>
            <a:grpSpLocks/>
          </p:cNvGrpSpPr>
          <p:nvPr/>
        </p:nvGrpSpPr>
        <p:grpSpPr bwMode="auto">
          <a:xfrm>
            <a:off x="8639175" y="3276600"/>
            <a:ext cx="1752600" cy="2819400"/>
            <a:chOff x="0" y="0"/>
            <a:chExt cx="1752600" cy="2819400"/>
          </a:xfrm>
        </p:grpSpPr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35793100-9337-4EAE-BB41-6A8ECFBE9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5400"/>
              <a:ext cx="1752600" cy="684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0: </a:t>
              </a:r>
              <a:r>
                <a:rPr lang="zh-CN" altLang="en-US" sz="1800" b="1"/>
                <a:t>禁止</a:t>
              </a:r>
              <a:r>
                <a:rPr lang="en-US" altLang="zh-CN" sz="1800" b="1"/>
                <a:t>M</a:t>
              </a:r>
              <a:r>
                <a:rPr lang="en-US" altLang="zh-CN" sz="1800" b="1">
                  <a:latin typeface="宋体" panose="02010600030101010101" pitchFamily="2" charset="-122"/>
                </a:rPr>
                <a:t>→</a:t>
              </a:r>
              <a:r>
                <a:rPr lang="en-US" altLang="zh-CN" sz="1800" b="1"/>
                <a:t>M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允许</a:t>
              </a:r>
              <a:r>
                <a:rPr lang="en-US" altLang="zh-CN" sz="1800" b="1"/>
                <a:t>M</a:t>
              </a:r>
              <a:r>
                <a:rPr lang="en-US" altLang="zh-CN" sz="1800" b="1">
                  <a:latin typeface="宋体" panose="02010600030101010101" pitchFamily="2" charset="-122"/>
                </a:rPr>
                <a:t>→</a:t>
              </a:r>
              <a:r>
                <a:rPr lang="en-US" altLang="zh-CN" sz="1800" b="1"/>
                <a:t>M</a:t>
              </a:r>
            </a:p>
          </p:txBody>
        </p:sp>
        <p:sp>
          <p:nvSpPr>
            <p:cNvPr id="36" name="AutoShape 34">
              <a:extLst>
                <a:ext uri="{FF2B5EF4-FFF2-40B4-BE49-F238E27FC236}">
                  <a16:creationId xmlns:a16="http://schemas.microsoft.com/office/drawing/2014/main" id="{2CC7121B-FF0F-44BF-B764-8845B711F77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746012" y="-288812"/>
              <a:ext cx="250376" cy="828000"/>
            </a:xfrm>
            <a:prstGeom prst="leftBrace">
              <a:avLst>
                <a:gd name="adj1" fmla="val 334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37" name="直接箭头连接符 45">
              <a:extLst>
                <a:ext uri="{FF2B5EF4-FFF2-40B4-BE49-F238E27FC236}">
                  <a16:creationId xmlns:a16="http://schemas.microsoft.com/office/drawing/2014/main" id="{3CFBBD88-F080-4C20-99E4-41B9274650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-57150" y="1209675"/>
              <a:ext cx="1836738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228226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spcAft>
                <a:spcPts val="1800"/>
              </a:spcAft>
              <a:buClrTx/>
              <a:buSzPct val="95000"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：滞后写和扩展写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：滞后写，表示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写脉冲滞后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读脉冲一个时钟。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：扩展写，表示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读、写脉冲同时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产生。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扩展写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增加了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写命令宽度。压缩时序下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(D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=1)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该位无意义。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ts val="1800"/>
              </a:spcBef>
              <a:spcAft>
                <a:spcPts val="1200"/>
              </a:spcAft>
              <a:buClrTx/>
              <a:buSzPct val="95000"/>
            </a:pPr>
            <a:r>
              <a:rPr lang="en-US" altLang="zh-CN" sz="25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5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5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：优先级</a:t>
            </a:r>
            <a:endParaRPr lang="en-US" altLang="zh-CN" sz="25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：固定优先权，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DREQ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最高，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DREQ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最低。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：循环优先权，刚服务过的通道优先权变为最低。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ClrTx/>
              <a:buSzPct val="95000"/>
            </a:pPr>
            <a:r>
              <a:rPr lang="en-US" altLang="zh-CN" sz="25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5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5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5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：时序类型</a:t>
            </a:r>
            <a:endParaRPr lang="en-US" altLang="zh-CN" sz="25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：普通时序，传输一个字节需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个时钟周期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：压缩时序。对于高速外设，可将时序压缩到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个周期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2791008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5517232"/>
          </a:xfrm>
        </p:spPr>
        <p:txBody>
          <a:bodyPr>
            <a:normAutofit fontScale="85000" lnSpcReduction="20000"/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Pct val="95000"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0" lang="en-US" altLang="zh-CN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：启动与停止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8237A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工作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itchFamily="18" charset="0"/>
              <a:buChar char="▲"/>
              <a:tabLst/>
              <a:defRPr/>
            </a:pPr>
            <a:r>
              <a:rPr kumimoji="0" lang="en-US" altLang="zh-CN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：启动；</a:t>
            </a:r>
            <a:r>
              <a:rPr kumimoji="0" lang="en-US" altLang="zh-CN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：停止。一般为</a:t>
            </a:r>
            <a:r>
              <a:rPr kumimoji="0" lang="en-US" altLang="zh-CN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kumimoji="0" lang="en-US" altLang="zh-CN" sz="2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Pct val="95000"/>
              <a:buFont typeface="Times New Roman" pitchFamily="18" charset="0"/>
              <a:buChar char="▲"/>
              <a:tabLst/>
              <a:defRPr/>
            </a:pP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该位设置影响所有通道。</a:t>
            </a:r>
            <a:endParaRPr kumimoji="0" lang="en-US" altLang="zh-CN" sz="2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Pct val="95000"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0" lang="en-US" altLang="zh-CN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0" lang="en-US" altLang="zh-CN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：控制内存到内存的传输。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ts val="300"/>
              </a:spcBef>
              <a:spcAft>
                <a:spcPts val="600"/>
              </a:spcAft>
              <a:buClrTx/>
              <a:buSzPct val="95000"/>
              <a:buFont typeface="Times New Roman" pitchFamily="18" charset="0"/>
              <a:buChar char="▲"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仅当 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D0 = 1 (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允许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M→M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传输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时 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0" lang="en-US" altLang="zh-CN" sz="24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才有意义。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ts val="300"/>
              </a:spcBef>
              <a:spcAft>
                <a:spcPts val="600"/>
              </a:spcAft>
              <a:buClrTx/>
              <a:buSzPct val="95000"/>
              <a:buFont typeface="Times New Roman" pitchFamily="18" charset="0"/>
              <a:buChar char="▲"/>
              <a:tabLst/>
              <a:defRPr/>
            </a:pP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实现</a:t>
            </a:r>
            <a:r>
              <a:rPr kumimoji="0" lang="en-US" altLang="zh-CN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M→M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传输，需先把源区数据送入</a:t>
            </a:r>
            <a:r>
              <a:rPr kumimoji="0" lang="en-US" altLang="zh-CN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8237A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的暂存寄存器，然后再送到目的区。即：每次</a:t>
            </a:r>
            <a:r>
              <a:rPr kumimoji="0" lang="en-US" altLang="zh-CN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M→M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传输需</a:t>
            </a:r>
            <a:r>
              <a:rPr kumimoji="0" lang="en-US" altLang="zh-CN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  <a:r>
              <a:rPr kumimoji="0" lang="en-US" altLang="zh-CN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周期。</a:t>
            </a:r>
            <a:endParaRPr kumimoji="0" lang="en-US" altLang="zh-CN" sz="2400" i="0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ts val="300"/>
              </a:spcBef>
              <a:spcAft>
                <a:spcPts val="600"/>
              </a:spcAft>
              <a:buClrTx/>
              <a:buSzPct val="95000"/>
              <a:buFont typeface="Times New Roman" pitchFamily="18" charset="0"/>
              <a:buChar char="▲"/>
              <a:tabLst/>
              <a:defRPr/>
            </a:pP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一般用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通道</a:t>
            </a:r>
            <a:r>
              <a:rPr kumimoji="0" lang="en-US" altLang="zh-CN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的地址寄存器存放源地址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，用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通道</a:t>
            </a:r>
            <a:r>
              <a:rPr kumimoji="0" lang="en-US" altLang="en-US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的地址寄存器和字节寄存器存放目的地址和字节数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kumimoji="0" lang="en-US" altLang="zh-CN" sz="2400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ts val="300"/>
              </a:spcBef>
              <a:spcAft>
                <a:spcPts val="600"/>
              </a:spcAft>
              <a:buClrTx/>
              <a:buSzPct val="95000"/>
              <a:buFont typeface="Times New Roman" pitchFamily="18" charset="0"/>
              <a:buChar char="▲"/>
              <a:tabLst/>
              <a:defRPr/>
            </a:pP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传输时，目的地址可自动加</a:t>
            </a:r>
            <a:r>
              <a:rPr kumimoji="0" lang="en-US" altLang="zh-CN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减</a:t>
            </a:r>
            <a:r>
              <a:rPr kumimoji="0" lang="en-US" altLang="zh-CN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，而源地址可通过设置</a:t>
            </a:r>
            <a:r>
              <a:rPr kumimoji="0" lang="en-US" altLang="zh-CN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0" lang="en-US" altLang="zh-CN" sz="2400" i="0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0" lang="en-US" altLang="zh-CN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=1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使其保持不变，这样可使</a:t>
            </a:r>
            <a:r>
              <a:rPr kumimoji="0" lang="zh-CN" altLang="en-US" sz="240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同一数据传输到整个目标内存区域。</a:t>
            </a:r>
            <a:endParaRPr kumimoji="0" lang="en-US" altLang="zh-CN" sz="2400" i="0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3386866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7-2】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PC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机中的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8237A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按如下要求工作：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禁止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存储器到存储器传送，采用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正常时序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滞后写入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固定优先级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，允许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8237A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工作，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DREQ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信号高电平有效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DACK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信号低电平有效。已知写命令寄存器对应的地址为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08H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，请给出写命令的程序段。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ts val="1800"/>
              </a:spcBef>
              <a:spcAft>
                <a:spcPts val="600"/>
              </a:spcAft>
              <a:buClrTx/>
              <a:buSzPct val="95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485900" lvl="3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▲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命令字：</a:t>
            </a:r>
            <a:r>
              <a:rPr lang="en-US" altLang="zh-CN" sz="2400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0H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485900" lvl="3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▲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写命令字代码段：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485900" lvl="3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MOV  AL, 00H</a:t>
            </a:r>
          </a:p>
          <a:p>
            <a:pPr marL="1485900" lvl="3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OUT  08H, AL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8482075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70B81E-B19B-47BF-8B33-4F9FD639396B}"/>
              </a:ext>
            </a:extLst>
          </p:cNvPr>
          <p:cNvSpPr txBox="1">
            <a:spLocks noChangeArrowheads="1"/>
          </p:cNvSpPr>
          <p:nvPr/>
        </p:nvSpPr>
        <p:spPr>
          <a:xfrm>
            <a:off x="832452" y="1257146"/>
            <a:ext cx="1095218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  <a:buSzPct val="95000"/>
              <a:buFont typeface="Arial" panose="020B0604020202020204" pitchFamily="34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状态寄存器（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位，</a:t>
            </a:r>
            <a:r>
              <a:rPr lang="zh-CN" altLang="en-US" sz="26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只读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）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900"/>
              </a:spcAft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200" b="1" dirty="0">
                <a:latin typeface="Times New Roman" panose="02020603050405020304" pitchFamily="18" charset="0"/>
              </a:rPr>
              <a:t> 用于存放</a:t>
            </a:r>
            <a:r>
              <a:rPr lang="en-US" altLang="zh-CN" sz="2200" b="1" dirty="0">
                <a:latin typeface="Times New Roman" panose="02020603050405020304" pitchFamily="18" charset="0"/>
              </a:rPr>
              <a:t>8237A</a:t>
            </a:r>
            <a:r>
              <a:rPr lang="zh-CN" altLang="en-US" sz="2200" b="1" dirty="0">
                <a:latin typeface="Times New Roman" panose="02020603050405020304" pitchFamily="18" charset="0"/>
              </a:rPr>
              <a:t>的状态信息。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900"/>
              </a:spcAft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200" b="1" dirty="0">
                <a:latin typeface="Times New Roman" panose="02020603050405020304" pitchFamily="18" charset="0"/>
              </a:rPr>
              <a:t> 低</a:t>
            </a:r>
            <a:r>
              <a:rPr lang="en-US" altLang="zh-CN" sz="2200" b="1" dirty="0">
                <a:latin typeface="Times New Roman" panose="02020603050405020304" pitchFamily="18" charset="0"/>
              </a:rPr>
              <a:t>4</a:t>
            </a:r>
            <a:r>
              <a:rPr lang="zh-CN" altLang="en-US" sz="2200" b="1" dirty="0">
                <a:latin typeface="Times New Roman" panose="02020603050405020304" pitchFamily="18" charset="0"/>
              </a:rPr>
              <a:t>位表示各个通道是否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传输结束</a:t>
            </a:r>
            <a:r>
              <a:rPr lang="zh-CN" altLang="en-US" sz="2200" b="1" dirty="0">
                <a:latin typeface="Times New Roman" panose="02020603050405020304" pitchFamily="18" charset="0"/>
              </a:rPr>
              <a:t>；高</a:t>
            </a:r>
            <a:r>
              <a:rPr lang="en-US" altLang="zh-CN" sz="2200" b="1" dirty="0">
                <a:latin typeface="Times New Roman" panose="02020603050405020304" pitchFamily="18" charset="0"/>
              </a:rPr>
              <a:t>4</a:t>
            </a:r>
            <a:r>
              <a:rPr lang="zh-CN" altLang="en-US" sz="2200" b="1" dirty="0">
                <a:latin typeface="Times New Roman" panose="02020603050405020304" pitchFamily="18" charset="0"/>
              </a:rPr>
              <a:t>位表示各个通道当前是否有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DMA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请求</a:t>
            </a:r>
            <a:r>
              <a:rPr lang="zh-CN" altLang="en-US" sz="2200" b="1" dirty="0">
                <a:latin typeface="Times New Roman" panose="02020603050405020304" pitchFamily="18" charset="0"/>
              </a:rPr>
              <a:t>。</a:t>
            </a:r>
            <a:endParaRPr lang="en-US" altLang="zh-CN" sz="2200" b="1" dirty="0">
              <a:latin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DB64D1-EC7B-41D0-BDD3-2B4C91602A20}"/>
              </a:ext>
            </a:extLst>
          </p:cNvPr>
          <p:cNvGrpSpPr>
            <a:grpSpLocks/>
          </p:cNvGrpSpPr>
          <p:nvPr/>
        </p:nvGrpSpPr>
        <p:grpSpPr bwMode="auto">
          <a:xfrm>
            <a:off x="3357564" y="3705226"/>
            <a:ext cx="1368425" cy="2498725"/>
            <a:chOff x="0" y="0"/>
            <a:chExt cx="1368000" cy="2498512"/>
          </a:xfrm>
        </p:grpSpPr>
        <p:sp>
          <p:nvSpPr>
            <p:cNvPr id="6" name="Rectangle 30">
              <a:extLst>
                <a:ext uri="{FF2B5EF4-FFF2-40B4-BE49-F238E27FC236}">
                  <a16:creationId xmlns:a16="http://schemas.microsoft.com/office/drawing/2014/main" id="{E8C4CF3D-24A7-41BF-8B70-F8E84276C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14512"/>
              <a:ext cx="1368000" cy="6840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通道</a:t>
              </a:r>
              <a:r>
                <a:rPr lang="en-US" altLang="zh-CN" sz="1800" b="1"/>
                <a:t>2</a:t>
              </a:r>
              <a:r>
                <a:rPr lang="zh-CN" altLang="en-US" sz="1800" b="1"/>
                <a:t>有</a:t>
              </a:r>
              <a:r>
                <a:rPr lang="en-US" altLang="zh-CN" sz="1800" b="1"/>
                <a:t>DMA </a:t>
              </a:r>
              <a:r>
                <a:rPr lang="zh-CN" altLang="en-US" sz="1800" b="1"/>
                <a:t>请求</a:t>
              </a:r>
              <a:endParaRPr lang="en-US" altLang="zh-CN" sz="1800" b="1"/>
            </a:p>
          </p:txBody>
        </p:sp>
        <p:sp>
          <p:nvSpPr>
            <p:cNvPr id="7" name="AutoShape 34">
              <a:extLst>
                <a:ext uri="{FF2B5EF4-FFF2-40B4-BE49-F238E27FC236}">
                  <a16:creationId xmlns:a16="http://schemas.microsoft.com/office/drawing/2014/main" id="{134A335E-285E-4C9A-B05B-63FFB072E2EC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45989" y="-288812"/>
              <a:ext cx="250376" cy="828000"/>
            </a:xfrm>
            <a:prstGeom prst="leftBrace">
              <a:avLst>
                <a:gd name="adj1" fmla="val 334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8" name="直接箭头连接符 12">
              <a:extLst>
                <a:ext uri="{FF2B5EF4-FFF2-40B4-BE49-F238E27FC236}">
                  <a16:creationId xmlns:a16="http://schemas.microsoft.com/office/drawing/2014/main" id="{A558CB7E-C6DE-47DB-961F-1A1FDEE606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-81108" y="1047660"/>
              <a:ext cx="1512759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92B3856-4D67-4614-8A8D-74A856935CF8}"/>
              </a:ext>
            </a:extLst>
          </p:cNvPr>
          <p:cNvGrpSpPr>
            <a:grpSpLocks/>
          </p:cNvGrpSpPr>
          <p:nvPr/>
        </p:nvGrpSpPr>
        <p:grpSpPr bwMode="auto">
          <a:xfrm>
            <a:off x="2432051" y="3705225"/>
            <a:ext cx="1368425" cy="1447800"/>
            <a:chOff x="0" y="0"/>
            <a:chExt cx="1368000" cy="1447800"/>
          </a:xfrm>
        </p:grpSpPr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456F68A4-B8F3-4CD1-9809-841AE9AF1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2000"/>
              <a:ext cx="1368000" cy="6858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0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通道</a:t>
              </a:r>
              <a:r>
                <a:rPr lang="en-US" altLang="zh-CN" sz="1800" b="1"/>
                <a:t>3</a:t>
              </a:r>
              <a:r>
                <a:rPr lang="zh-CN" altLang="en-US" sz="1800" b="1"/>
                <a:t>有</a:t>
              </a:r>
              <a:r>
                <a:rPr lang="en-US" altLang="zh-CN" sz="1800" b="1"/>
                <a:t>DMA </a:t>
              </a:r>
              <a:r>
                <a:rPr lang="zh-CN" altLang="en-US" sz="1800" b="1"/>
                <a:t>请求</a:t>
              </a:r>
              <a:endParaRPr lang="en-US" altLang="zh-CN" sz="1800" b="1"/>
            </a:p>
          </p:txBody>
        </p:sp>
        <p:cxnSp>
          <p:nvCxnSpPr>
            <p:cNvPr id="11" name="直接箭头连接符 7">
              <a:extLst>
                <a:ext uri="{FF2B5EF4-FFF2-40B4-BE49-F238E27FC236}">
                  <a16:creationId xmlns:a16="http://schemas.microsoft.com/office/drawing/2014/main" id="{DC14D207-535E-47AE-9F09-BE9CA6CF24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49049" y="538162"/>
              <a:ext cx="468313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AutoShape 34">
              <a:extLst>
                <a:ext uri="{FF2B5EF4-FFF2-40B4-BE49-F238E27FC236}">
                  <a16:creationId xmlns:a16="http://schemas.microsoft.com/office/drawing/2014/main" id="{5EA1F3CB-0433-43C2-9CFC-59F4B5937A1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56699" y="-288833"/>
              <a:ext cx="250334" cy="828000"/>
            </a:xfrm>
            <a:prstGeom prst="leftBrace">
              <a:avLst>
                <a:gd name="adj1" fmla="val 3342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13" name="Group 12">
            <a:extLst>
              <a:ext uri="{FF2B5EF4-FFF2-40B4-BE49-F238E27FC236}">
                <a16:creationId xmlns:a16="http://schemas.microsoft.com/office/drawing/2014/main" id="{888D31D9-F957-41CB-A906-C18D033CFB21}"/>
              </a:ext>
            </a:extLst>
          </p:cNvPr>
          <p:cNvGraphicFramePr>
            <a:graphicFrameLocks noGrp="1"/>
          </p:cNvGraphicFramePr>
          <p:nvPr/>
        </p:nvGraphicFramePr>
        <p:xfrm>
          <a:off x="2657476" y="3124200"/>
          <a:ext cx="7199313" cy="533400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Group 32">
            <a:extLst>
              <a:ext uri="{FF2B5EF4-FFF2-40B4-BE49-F238E27FC236}">
                <a16:creationId xmlns:a16="http://schemas.microsoft.com/office/drawing/2014/main" id="{54E04088-4991-42AA-B8D3-A00FB54FE542}"/>
              </a:ext>
            </a:extLst>
          </p:cNvPr>
          <p:cNvGrpSpPr>
            <a:grpSpLocks/>
          </p:cNvGrpSpPr>
          <p:nvPr/>
        </p:nvGrpSpPr>
        <p:grpSpPr bwMode="auto">
          <a:xfrm>
            <a:off x="4233864" y="3705226"/>
            <a:ext cx="1368425" cy="1446213"/>
            <a:chOff x="0" y="0"/>
            <a:chExt cx="1368000" cy="1446000"/>
          </a:xfrm>
        </p:grpSpPr>
        <p:sp>
          <p:nvSpPr>
            <p:cNvPr id="15" name="Rectangle 30">
              <a:extLst>
                <a:ext uri="{FF2B5EF4-FFF2-40B4-BE49-F238E27FC236}">
                  <a16:creationId xmlns:a16="http://schemas.microsoft.com/office/drawing/2014/main" id="{7E6F44BD-6349-4ADB-BB56-AA41D72C5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2000"/>
              <a:ext cx="1368000" cy="684000"/>
            </a:xfrm>
            <a:prstGeom prst="rect">
              <a:avLst/>
            </a:prstGeom>
            <a:solidFill>
              <a:srgbClr val="ABD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通道</a:t>
              </a:r>
              <a:r>
                <a:rPr lang="en-US" altLang="zh-CN" sz="1800" b="1"/>
                <a:t>1</a:t>
              </a:r>
              <a:r>
                <a:rPr lang="zh-CN" altLang="en-US" sz="1800" b="1"/>
                <a:t>有</a:t>
              </a:r>
              <a:r>
                <a:rPr lang="en-US" altLang="zh-CN" sz="1800" b="1"/>
                <a:t>DMA </a:t>
              </a:r>
              <a:r>
                <a:rPr lang="zh-CN" altLang="en-US" sz="1800" b="1"/>
                <a:t>请求</a:t>
              </a:r>
              <a:endParaRPr lang="en-US" altLang="zh-CN" sz="1800" b="1"/>
            </a:p>
          </p:txBody>
        </p:sp>
        <p:cxnSp>
          <p:nvCxnSpPr>
            <p:cNvPr id="16" name="直接箭头连接符 27">
              <a:extLst>
                <a:ext uri="{FF2B5EF4-FFF2-40B4-BE49-F238E27FC236}">
                  <a16:creationId xmlns:a16="http://schemas.microsoft.com/office/drawing/2014/main" id="{E586A5B3-5B22-4449-833D-72C6EB3CA5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63367" y="538084"/>
              <a:ext cx="468244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9703414E-C60E-4393-9036-D5165715B803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70497" y="-288833"/>
              <a:ext cx="250334" cy="828000"/>
            </a:xfrm>
            <a:prstGeom prst="leftBrace">
              <a:avLst>
                <a:gd name="adj1" fmla="val 3342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8" name="Group 36">
            <a:extLst>
              <a:ext uri="{FF2B5EF4-FFF2-40B4-BE49-F238E27FC236}">
                <a16:creationId xmlns:a16="http://schemas.microsoft.com/office/drawing/2014/main" id="{6D9781C2-AFC7-4CCB-8DC2-2621917EF94B}"/>
              </a:ext>
            </a:extLst>
          </p:cNvPr>
          <p:cNvGrpSpPr>
            <a:grpSpLocks/>
          </p:cNvGrpSpPr>
          <p:nvPr/>
        </p:nvGrpSpPr>
        <p:grpSpPr bwMode="auto">
          <a:xfrm>
            <a:off x="5127626" y="3705226"/>
            <a:ext cx="1368425" cy="2513013"/>
            <a:chOff x="0" y="0"/>
            <a:chExt cx="1368000" cy="2512800"/>
          </a:xfrm>
        </p:grpSpPr>
        <p:sp>
          <p:nvSpPr>
            <p:cNvPr id="19" name="Rectangle 30">
              <a:extLst>
                <a:ext uri="{FF2B5EF4-FFF2-40B4-BE49-F238E27FC236}">
                  <a16:creationId xmlns:a16="http://schemas.microsoft.com/office/drawing/2014/main" id="{DB670B37-D93A-49D9-B736-717554178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8800"/>
              <a:ext cx="1368000" cy="6840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通道</a:t>
              </a:r>
              <a:r>
                <a:rPr lang="en-US" altLang="zh-CN" sz="1800" b="1"/>
                <a:t>0</a:t>
              </a:r>
              <a:r>
                <a:rPr lang="zh-CN" altLang="en-US" sz="1800" b="1"/>
                <a:t>有</a:t>
              </a:r>
              <a:r>
                <a:rPr lang="en-US" altLang="zh-CN" sz="1800" b="1"/>
                <a:t>DMA </a:t>
              </a:r>
              <a:r>
                <a:rPr lang="zh-CN" altLang="en-US" sz="1800" b="1"/>
                <a:t>请求</a:t>
              </a:r>
              <a:endParaRPr lang="en-US" altLang="zh-CN" sz="1800" b="1"/>
            </a:p>
          </p:txBody>
        </p:sp>
        <p:sp>
          <p:nvSpPr>
            <p:cNvPr id="20" name="AutoShape 34">
              <a:extLst>
                <a:ext uri="{FF2B5EF4-FFF2-40B4-BE49-F238E27FC236}">
                  <a16:creationId xmlns:a16="http://schemas.microsoft.com/office/drawing/2014/main" id="{D5117B41-9E70-4B8E-ABBF-0552FF6A718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61436" y="-288812"/>
              <a:ext cx="250376" cy="828000"/>
            </a:xfrm>
            <a:prstGeom prst="leftBrace">
              <a:avLst>
                <a:gd name="adj1" fmla="val 334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21" name="直接箭头连接符 31">
              <a:extLst>
                <a:ext uri="{FF2B5EF4-FFF2-40B4-BE49-F238E27FC236}">
                  <a16:creationId xmlns:a16="http://schemas.microsoft.com/office/drawing/2014/main" id="{400CA02A-55DB-4172-95B9-0B466D1F0C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-79521" y="1047661"/>
              <a:ext cx="1512760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40">
            <a:extLst>
              <a:ext uri="{FF2B5EF4-FFF2-40B4-BE49-F238E27FC236}">
                <a16:creationId xmlns:a16="http://schemas.microsoft.com/office/drawing/2014/main" id="{0AB7BB03-0098-4DB3-B899-5269A542BF4B}"/>
              </a:ext>
            </a:extLst>
          </p:cNvPr>
          <p:cNvGrpSpPr>
            <a:grpSpLocks/>
          </p:cNvGrpSpPr>
          <p:nvPr/>
        </p:nvGrpSpPr>
        <p:grpSpPr bwMode="auto">
          <a:xfrm>
            <a:off x="6110289" y="3705226"/>
            <a:ext cx="1260475" cy="1446213"/>
            <a:chOff x="0" y="0"/>
            <a:chExt cx="1260000" cy="1446000"/>
          </a:xfrm>
        </p:grpSpPr>
        <p:sp>
          <p:nvSpPr>
            <p:cNvPr id="23" name="Rectangle 30">
              <a:extLst>
                <a:ext uri="{FF2B5EF4-FFF2-40B4-BE49-F238E27FC236}">
                  <a16:creationId xmlns:a16="http://schemas.microsoft.com/office/drawing/2014/main" id="{D28748C2-8C1F-4930-A6FB-173BEFE0B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2000"/>
              <a:ext cx="1260000" cy="6840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通道</a:t>
              </a:r>
              <a:r>
                <a:rPr lang="en-US" altLang="zh-CN" sz="1800" b="1"/>
                <a:t>3</a:t>
              </a:r>
              <a:r>
                <a:rPr lang="zh-CN" altLang="en-US" sz="1800" b="1"/>
                <a:t>传输结束</a:t>
              </a:r>
              <a:endParaRPr lang="en-US" altLang="zh-CN" sz="1800" b="1"/>
            </a:p>
          </p:txBody>
        </p:sp>
        <p:cxnSp>
          <p:nvCxnSpPr>
            <p:cNvPr id="24" name="直接箭头连接符 33">
              <a:extLst>
                <a:ext uri="{FF2B5EF4-FFF2-40B4-BE49-F238E27FC236}">
                  <a16:creationId xmlns:a16="http://schemas.microsoft.com/office/drawing/2014/main" id="{1E426116-C32A-4B2B-A9C5-D8DBEA4293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85563" y="538084"/>
              <a:ext cx="468244" cy="1586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AutoShape 34">
              <a:extLst>
                <a:ext uri="{FF2B5EF4-FFF2-40B4-BE49-F238E27FC236}">
                  <a16:creationId xmlns:a16="http://schemas.microsoft.com/office/drawing/2014/main" id="{00810BF0-964E-495E-9760-DA738EA4106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93617" y="-288833"/>
              <a:ext cx="250334" cy="828000"/>
            </a:xfrm>
            <a:prstGeom prst="leftBrace">
              <a:avLst>
                <a:gd name="adj1" fmla="val 3342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6" name="Group 44">
            <a:extLst>
              <a:ext uri="{FF2B5EF4-FFF2-40B4-BE49-F238E27FC236}">
                <a16:creationId xmlns:a16="http://schemas.microsoft.com/office/drawing/2014/main" id="{96D71A1A-6618-434B-9AC4-759B4E06A4BE}"/>
              </a:ext>
            </a:extLst>
          </p:cNvPr>
          <p:cNvGrpSpPr>
            <a:grpSpLocks/>
          </p:cNvGrpSpPr>
          <p:nvPr/>
        </p:nvGrpSpPr>
        <p:grpSpPr bwMode="auto">
          <a:xfrm>
            <a:off x="6992939" y="3703638"/>
            <a:ext cx="1260475" cy="2519362"/>
            <a:chOff x="0" y="0"/>
            <a:chExt cx="1260000" cy="2519352"/>
          </a:xfrm>
        </p:grpSpPr>
        <p:sp>
          <p:nvSpPr>
            <p:cNvPr id="27" name="Rectangle 30">
              <a:extLst>
                <a:ext uri="{FF2B5EF4-FFF2-40B4-BE49-F238E27FC236}">
                  <a16:creationId xmlns:a16="http://schemas.microsoft.com/office/drawing/2014/main" id="{F9B2B96A-05DB-4E40-8964-05BB9A4A4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35352"/>
              <a:ext cx="1260000" cy="684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通道</a:t>
              </a:r>
              <a:r>
                <a:rPr lang="en-US" altLang="zh-CN" sz="1800" b="1"/>
                <a:t>2</a:t>
              </a:r>
              <a:r>
                <a:rPr lang="zh-CN" altLang="en-US" sz="1800" b="1"/>
                <a:t>传输结束</a:t>
              </a:r>
              <a:endParaRPr lang="en-US" altLang="zh-CN" sz="1800" b="1"/>
            </a:p>
          </p:txBody>
        </p:sp>
        <p:sp>
          <p:nvSpPr>
            <p:cNvPr id="28" name="AutoShape 34">
              <a:extLst>
                <a:ext uri="{FF2B5EF4-FFF2-40B4-BE49-F238E27FC236}">
                  <a16:creationId xmlns:a16="http://schemas.microsoft.com/office/drawing/2014/main" id="{000CC63C-1CC4-4AC5-B701-FFABAB21BB05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03116" y="-288812"/>
              <a:ext cx="250376" cy="828000"/>
            </a:xfrm>
            <a:prstGeom prst="leftBrace">
              <a:avLst>
                <a:gd name="adj1" fmla="val 334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29" name="直接箭头连接符 39">
              <a:extLst>
                <a:ext uri="{FF2B5EF4-FFF2-40B4-BE49-F238E27FC236}">
                  <a16:creationId xmlns:a16="http://schemas.microsoft.com/office/drawing/2014/main" id="{8D49574D-91F6-4148-9CF2-1EBF9DCB93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-137549" y="1046951"/>
              <a:ext cx="1511294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Group 48">
            <a:extLst>
              <a:ext uri="{FF2B5EF4-FFF2-40B4-BE49-F238E27FC236}">
                <a16:creationId xmlns:a16="http://schemas.microsoft.com/office/drawing/2014/main" id="{01555B1F-3E65-42CD-883D-AC91DA19FB24}"/>
              </a:ext>
            </a:extLst>
          </p:cNvPr>
          <p:cNvGrpSpPr>
            <a:grpSpLocks/>
          </p:cNvGrpSpPr>
          <p:nvPr/>
        </p:nvGrpSpPr>
        <p:grpSpPr bwMode="auto">
          <a:xfrm>
            <a:off x="7888289" y="3705226"/>
            <a:ext cx="1260475" cy="1446213"/>
            <a:chOff x="0" y="0"/>
            <a:chExt cx="1260000" cy="1446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5A9E8D-43EA-409D-870C-FCF7E423F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2000"/>
              <a:ext cx="1260000" cy="684000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通道</a:t>
              </a:r>
              <a:r>
                <a:rPr lang="en-US" altLang="zh-CN" sz="1800" b="1"/>
                <a:t>1</a:t>
              </a:r>
              <a:r>
                <a:rPr lang="zh-CN" altLang="en-US" sz="1800" b="1"/>
                <a:t>传输结束</a:t>
              </a:r>
              <a:endParaRPr lang="en-US" altLang="zh-CN" sz="1800" b="1"/>
            </a:p>
          </p:txBody>
        </p:sp>
        <p:cxnSp>
          <p:nvCxnSpPr>
            <p:cNvPr id="32" name="直接箭头连接符 41">
              <a:extLst>
                <a:ext uri="{FF2B5EF4-FFF2-40B4-BE49-F238E27FC236}">
                  <a16:creationId xmlns:a16="http://schemas.microsoft.com/office/drawing/2014/main" id="{DCBDB431-3BDD-4761-8546-320A19D81F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93496" y="538083"/>
              <a:ext cx="468244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AutoShape 34">
              <a:extLst>
                <a:ext uri="{FF2B5EF4-FFF2-40B4-BE49-F238E27FC236}">
                  <a16:creationId xmlns:a16="http://schemas.microsoft.com/office/drawing/2014/main" id="{7BA09B9C-7D34-4F1B-B710-7E6A89017CE6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01083" y="-288833"/>
              <a:ext cx="250334" cy="828000"/>
            </a:xfrm>
            <a:prstGeom prst="leftBrace">
              <a:avLst>
                <a:gd name="adj1" fmla="val 3342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34" name="Group 52">
            <a:extLst>
              <a:ext uri="{FF2B5EF4-FFF2-40B4-BE49-F238E27FC236}">
                <a16:creationId xmlns:a16="http://schemas.microsoft.com/office/drawing/2014/main" id="{4935F96A-6413-4C46-8253-12400CC10ED6}"/>
              </a:ext>
            </a:extLst>
          </p:cNvPr>
          <p:cNvGrpSpPr>
            <a:grpSpLocks/>
          </p:cNvGrpSpPr>
          <p:nvPr/>
        </p:nvGrpSpPr>
        <p:grpSpPr bwMode="auto">
          <a:xfrm>
            <a:off x="8788401" y="3705225"/>
            <a:ext cx="1260475" cy="2503488"/>
            <a:chOff x="0" y="0"/>
            <a:chExt cx="1260000" cy="2503272"/>
          </a:xfrm>
        </p:grpSpPr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F978A9FA-330C-4869-9A07-C6244CA82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19272"/>
              <a:ext cx="1260000" cy="6840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1: </a:t>
              </a:r>
              <a:r>
                <a:rPr lang="zh-CN" altLang="en-US" sz="1800" b="1"/>
                <a:t>通道</a:t>
              </a:r>
              <a:r>
                <a:rPr lang="en-US" altLang="zh-CN" sz="1800" b="1"/>
                <a:t>0</a:t>
              </a:r>
              <a:r>
                <a:rPr lang="zh-CN" altLang="en-US" sz="1800" b="1"/>
                <a:t>传输结束</a:t>
              </a:r>
              <a:endParaRPr lang="en-US" altLang="zh-CN" sz="1800" b="1"/>
            </a:p>
          </p:txBody>
        </p:sp>
        <p:sp>
          <p:nvSpPr>
            <p:cNvPr id="36" name="AutoShape 34">
              <a:extLst>
                <a:ext uri="{FF2B5EF4-FFF2-40B4-BE49-F238E27FC236}">
                  <a16:creationId xmlns:a16="http://schemas.microsoft.com/office/drawing/2014/main" id="{5CDAA340-82EE-42D5-BC27-8C89995AF66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0587" y="-288812"/>
              <a:ext cx="250376" cy="828000"/>
            </a:xfrm>
            <a:prstGeom prst="leftBrace">
              <a:avLst>
                <a:gd name="adj1" fmla="val 334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37" name="直接箭头连接符 45">
              <a:extLst>
                <a:ext uri="{FF2B5EF4-FFF2-40B4-BE49-F238E27FC236}">
                  <a16:creationId xmlns:a16="http://schemas.microsoft.com/office/drawing/2014/main" id="{79876980-92D1-42D1-9D1C-34977CB697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-130347" y="1047659"/>
              <a:ext cx="1512757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13013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02858F-13A7-498B-ABDA-825304FE3093}"/>
              </a:ext>
            </a:extLst>
          </p:cNvPr>
          <p:cNvSpPr txBox="1">
            <a:spLocks noChangeArrowheads="1"/>
          </p:cNvSpPr>
          <p:nvPr/>
        </p:nvSpPr>
        <p:spPr>
          <a:xfrm>
            <a:off x="839416" y="1311275"/>
            <a:ext cx="10297144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  <a:buSzPct val="95000"/>
              <a:buFont typeface="Arial" panose="020B0604020202020204" pitchFamily="34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屏蔽寄存器（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位，</a:t>
            </a:r>
            <a:r>
              <a:rPr lang="zh-CN" altLang="en-US" sz="26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只写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900"/>
              </a:spcAft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用来</a:t>
            </a:r>
            <a:r>
              <a:rPr lang="zh-CN" altLang="en-US" sz="22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禁止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r>
              <a:rPr lang="zh-CN" altLang="en-US" sz="22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允许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各通道的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请求。有单通道屏蔽和四通道屏蔽两种格式。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900"/>
              </a:spcAft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单通道屏蔽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：每次只屏蔽一个通道。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AD340BCD-40F9-44AC-B693-E1B351AAB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58037"/>
              </p:ext>
            </p:extLst>
          </p:nvPr>
        </p:nvGraphicFramePr>
        <p:xfrm>
          <a:off x="2711624" y="3525985"/>
          <a:ext cx="6781800" cy="53340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24">
            <a:extLst>
              <a:ext uri="{FF2B5EF4-FFF2-40B4-BE49-F238E27FC236}">
                <a16:creationId xmlns:a16="http://schemas.microsoft.com/office/drawing/2014/main" id="{9E9A9031-BAA1-4493-8007-A426447B336B}"/>
              </a:ext>
            </a:extLst>
          </p:cNvPr>
          <p:cNvGrpSpPr>
            <a:grpSpLocks/>
          </p:cNvGrpSpPr>
          <p:nvPr/>
        </p:nvGrpSpPr>
        <p:grpSpPr bwMode="auto">
          <a:xfrm>
            <a:off x="6813724" y="4105423"/>
            <a:ext cx="1187450" cy="1905000"/>
            <a:chOff x="0" y="0"/>
            <a:chExt cx="1187553" cy="1904976"/>
          </a:xfrm>
        </p:grpSpPr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C3AD1F19-35A5-4F7A-A7C3-772B0A0D9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1984"/>
              <a:ext cx="1187553" cy="11429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屏蔽位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</a:t>
              </a:r>
              <a:r>
                <a:rPr lang="zh-CN" altLang="en-US" sz="1800" b="1"/>
                <a:t>：屏蔽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</a:t>
              </a:r>
              <a:r>
                <a:rPr lang="zh-CN" altLang="en-US" sz="1800" b="1"/>
                <a:t>：开通</a:t>
              </a:r>
              <a:endParaRPr lang="en-US" altLang="zh-CN" sz="1800" b="1"/>
            </a:p>
          </p:txBody>
        </p:sp>
        <p:sp>
          <p:nvSpPr>
            <p:cNvPr id="8" name="AutoShape 34">
              <a:extLst>
                <a:ext uri="{FF2B5EF4-FFF2-40B4-BE49-F238E27FC236}">
                  <a16:creationId xmlns:a16="http://schemas.microsoft.com/office/drawing/2014/main" id="{0CBD3EFC-31C2-45CC-941A-FD0D1AC0470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31698" y="-288812"/>
              <a:ext cx="250376" cy="828000"/>
            </a:xfrm>
            <a:prstGeom prst="leftBrace">
              <a:avLst>
                <a:gd name="adj1" fmla="val 334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9" name="直接箭头连接符 39">
              <a:extLst>
                <a:ext uri="{FF2B5EF4-FFF2-40B4-BE49-F238E27FC236}">
                  <a16:creationId xmlns:a16="http://schemas.microsoft.com/office/drawing/2014/main" id="{83B99179-1B35-4E99-83AD-BFB13DCCBE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27077" y="525454"/>
              <a:ext cx="468306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8A3F0279-9C28-4167-9FAA-1BEFE1135139}"/>
              </a:ext>
            </a:extLst>
          </p:cNvPr>
          <p:cNvGrpSpPr>
            <a:grpSpLocks/>
          </p:cNvGrpSpPr>
          <p:nvPr/>
        </p:nvGrpSpPr>
        <p:grpSpPr bwMode="auto">
          <a:xfrm>
            <a:off x="7850363" y="4107011"/>
            <a:ext cx="1584325" cy="2346325"/>
            <a:chOff x="0" y="0"/>
            <a:chExt cx="1583398" cy="2345780"/>
          </a:xfrm>
        </p:grpSpPr>
        <p:sp>
          <p:nvSpPr>
            <p:cNvPr id="11" name="Rectangle 30">
              <a:extLst>
                <a:ext uri="{FF2B5EF4-FFF2-40B4-BE49-F238E27FC236}">
                  <a16:creationId xmlns:a16="http://schemas.microsoft.com/office/drawing/2014/main" id="{CA6662DF-4665-467C-839D-E2A1AF2D8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94" y="762008"/>
              <a:ext cx="1367480" cy="15837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通道选择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00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0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01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10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2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11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3</a:t>
              </a:r>
            </a:p>
          </p:txBody>
        </p:sp>
        <p:cxnSp>
          <p:nvCxnSpPr>
            <p:cNvPr id="12" name="直接箭头连接符 41">
              <a:extLst>
                <a:ext uri="{FF2B5EF4-FFF2-40B4-BE49-F238E27FC236}">
                  <a16:creationId xmlns:a16="http://schemas.microsoft.com/office/drawing/2014/main" id="{5804EA84-364C-4685-BB58-2010836376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69496" y="538038"/>
              <a:ext cx="468204" cy="1586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AutoShape 34">
              <a:extLst>
                <a:ext uri="{FF2B5EF4-FFF2-40B4-BE49-F238E27FC236}">
                  <a16:creationId xmlns:a16="http://schemas.microsoft.com/office/drawing/2014/main" id="{91E77203-6323-4EBF-8803-90F94D4A1AC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666532" y="-666532"/>
              <a:ext cx="250334" cy="1583398"/>
            </a:xfrm>
            <a:prstGeom prst="leftBrace">
              <a:avLst>
                <a:gd name="adj1" fmla="val 3344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4" name="Group 32">
            <a:extLst>
              <a:ext uri="{FF2B5EF4-FFF2-40B4-BE49-F238E27FC236}">
                <a16:creationId xmlns:a16="http://schemas.microsoft.com/office/drawing/2014/main" id="{1AB009FB-F087-4AB1-AAF1-7C746ABF0D67}"/>
              </a:ext>
            </a:extLst>
          </p:cNvPr>
          <p:cNvGrpSpPr>
            <a:grpSpLocks/>
          </p:cNvGrpSpPr>
          <p:nvPr/>
        </p:nvGrpSpPr>
        <p:grpSpPr bwMode="auto">
          <a:xfrm>
            <a:off x="2744962" y="4119710"/>
            <a:ext cx="4140200" cy="1460500"/>
            <a:chOff x="0" y="0"/>
            <a:chExt cx="4140000" cy="1460502"/>
          </a:xfrm>
        </p:grpSpPr>
        <p:sp>
          <p:nvSpPr>
            <p:cNvPr id="15" name="AutoShape 34">
              <a:extLst>
                <a:ext uri="{FF2B5EF4-FFF2-40B4-BE49-F238E27FC236}">
                  <a16:creationId xmlns:a16="http://schemas.microsoft.com/office/drawing/2014/main" id="{0DF1C6AF-B686-436D-BE28-9C636CC2C745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944810" y="-1944811"/>
              <a:ext cx="250377" cy="4140000"/>
            </a:xfrm>
            <a:prstGeom prst="leftBrace">
              <a:avLst>
                <a:gd name="adj1" fmla="val 3345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" name="Rectangle 30">
              <a:extLst>
                <a:ext uri="{FF2B5EF4-FFF2-40B4-BE49-F238E27FC236}">
                  <a16:creationId xmlns:a16="http://schemas.microsoft.com/office/drawing/2014/main" id="{B06C509A-47D7-41F1-A03F-43EAB4787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032" y="776401"/>
              <a:ext cx="1260475" cy="68410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未使用</a:t>
              </a:r>
              <a:endParaRPr lang="en-US" altLang="zh-CN" sz="1800" b="1"/>
            </a:p>
          </p:txBody>
        </p:sp>
        <p:cxnSp>
          <p:nvCxnSpPr>
            <p:cNvPr id="17" name="直接箭头连接符 38">
              <a:extLst>
                <a:ext uri="{FF2B5EF4-FFF2-40B4-BE49-F238E27FC236}">
                  <a16:creationId xmlns:a16="http://schemas.microsoft.com/office/drawing/2014/main" id="{70B751ED-829C-45FE-A15A-E7839E846D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836636" y="538163"/>
              <a:ext cx="468314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212137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4A86C8-D5D6-492C-A5F4-1988AF52D645}"/>
              </a:ext>
            </a:extLst>
          </p:cNvPr>
          <p:cNvSpPr txBox="1">
            <a:spLocks noChangeArrowheads="1"/>
          </p:cNvSpPr>
          <p:nvPr/>
        </p:nvSpPr>
        <p:spPr>
          <a:xfrm>
            <a:off x="1199456" y="1476271"/>
            <a:ext cx="9395518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900"/>
              </a:spcAft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四通道屏蔽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：可同时屏蔽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个通道的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请求（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相互独立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spcAft>
                <a:spcPts val="900"/>
              </a:spcAft>
              <a:buSzPct val="95000"/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若低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位全为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，则屏蔽所有的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请求；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900"/>
              </a:spcAft>
              <a:buSzPct val="95000"/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若低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位全为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，则允许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请求。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EEEFD5ED-7941-42D1-8586-D53BE6F33B30}"/>
              </a:ext>
            </a:extLst>
          </p:cNvPr>
          <p:cNvGraphicFramePr>
            <a:graphicFrameLocks noGrp="1"/>
          </p:cNvGraphicFramePr>
          <p:nvPr/>
        </p:nvGraphicFramePr>
        <p:xfrm>
          <a:off x="2900363" y="3276600"/>
          <a:ext cx="6818312" cy="533400"/>
        </p:xfrm>
        <a:graphic>
          <a:graphicData uri="http://schemas.openxmlformats.org/drawingml/2006/table">
            <a:tbl>
              <a:tblPr/>
              <a:tblGrid>
                <a:gridCol w="85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24">
            <a:extLst>
              <a:ext uri="{FF2B5EF4-FFF2-40B4-BE49-F238E27FC236}">
                <a16:creationId xmlns:a16="http://schemas.microsoft.com/office/drawing/2014/main" id="{18795BE8-9C56-4EA8-B3DD-2D469D57288B}"/>
              </a:ext>
            </a:extLst>
          </p:cNvPr>
          <p:cNvGrpSpPr>
            <a:grpSpLocks/>
          </p:cNvGrpSpPr>
          <p:nvPr/>
        </p:nvGrpSpPr>
        <p:grpSpPr bwMode="auto">
          <a:xfrm>
            <a:off x="7134225" y="3856038"/>
            <a:ext cx="863600" cy="1446212"/>
            <a:chOff x="0" y="0"/>
            <a:chExt cx="863673" cy="1445976"/>
          </a:xfrm>
        </p:grpSpPr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725D9587-6A33-4FBC-8F5F-45EF34731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1982"/>
              <a:ext cx="863673" cy="68399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通道</a:t>
              </a:r>
              <a:r>
                <a:rPr lang="en-US" altLang="zh-CN" sz="1800" b="1"/>
                <a:t>2</a:t>
              </a:r>
            </a:p>
          </p:txBody>
        </p:sp>
        <p:sp>
          <p:nvSpPr>
            <p:cNvPr id="8" name="AutoShape 34">
              <a:extLst>
                <a:ext uri="{FF2B5EF4-FFF2-40B4-BE49-F238E27FC236}">
                  <a16:creationId xmlns:a16="http://schemas.microsoft.com/office/drawing/2014/main" id="{70DF9D0D-754A-41DA-B13B-E625F5F6EB9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27857" y="-270663"/>
              <a:ext cx="250376" cy="791701"/>
            </a:xfrm>
            <a:prstGeom prst="leftBrace">
              <a:avLst>
                <a:gd name="adj1" fmla="val 3342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9" name="直接箭头连接符 39">
              <a:extLst>
                <a:ext uri="{FF2B5EF4-FFF2-40B4-BE49-F238E27FC236}">
                  <a16:creationId xmlns:a16="http://schemas.microsoft.com/office/drawing/2014/main" id="{5B65943B-51C5-4D12-8B18-540F8E0C49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27090" y="525376"/>
              <a:ext cx="468236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BA6024A2-5B25-4F45-8C77-A55D424B1BAB}"/>
              </a:ext>
            </a:extLst>
          </p:cNvPr>
          <p:cNvGrpSpPr>
            <a:grpSpLocks/>
          </p:cNvGrpSpPr>
          <p:nvPr/>
        </p:nvGrpSpPr>
        <p:grpSpPr bwMode="auto">
          <a:xfrm>
            <a:off x="2943225" y="3870325"/>
            <a:ext cx="3276600" cy="1460500"/>
            <a:chOff x="0" y="0"/>
            <a:chExt cx="3276000" cy="1460502"/>
          </a:xfrm>
        </p:grpSpPr>
        <p:sp>
          <p:nvSpPr>
            <p:cNvPr id="11" name="AutoShape 34">
              <a:extLst>
                <a:ext uri="{FF2B5EF4-FFF2-40B4-BE49-F238E27FC236}">
                  <a16:creationId xmlns:a16="http://schemas.microsoft.com/office/drawing/2014/main" id="{0282AF7D-95FB-43BC-A961-50CC1B68B80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512810" y="-1512811"/>
              <a:ext cx="250377" cy="3276000"/>
            </a:xfrm>
            <a:prstGeom prst="leftBrace">
              <a:avLst>
                <a:gd name="adj1" fmla="val 3343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Rectangle 30">
              <a:extLst>
                <a:ext uri="{FF2B5EF4-FFF2-40B4-BE49-F238E27FC236}">
                  <a16:creationId xmlns:a16="http://schemas.microsoft.com/office/drawing/2014/main" id="{7F946BF0-7D30-41B7-A725-D1BF211AF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64" y="776401"/>
              <a:ext cx="1260475" cy="684101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未使用</a:t>
              </a:r>
              <a:endParaRPr lang="en-US" altLang="zh-CN" sz="1800" b="1"/>
            </a:p>
          </p:txBody>
        </p:sp>
        <p:cxnSp>
          <p:nvCxnSpPr>
            <p:cNvPr id="13" name="直接箭头连接符 38">
              <a:extLst>
                <a:ext uri="{FF2B5EF4-FFF2-40B4-BE49-F238E27FC236}">
                  <a16:creationId xmlns:a16="http://schemas.microsoft.com/office/drawing/2014/main" id="{8E037CF5-DEC7-4DF5-AF41-7E4F8232AD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399874" y="538163"/>
              <a:ext cx="468314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32">
            <a:extLst>
              <a:ext uri="{FF2B5EF4-FFF2-40B4-BE49-F238E27FC236}">
                <a16:creationId xmlns:a16="http://schemas.microsoft.com/office/drawing/2014/main" id="{6FACB417-5E56-4E0D-B4E4-268103A1B1A1}"/>
              </a:ext>
            </a:extLst>
          </p:cNvPr>
          <p:cNvGrpSpPr>
            <a:grpSpLocks/>
          </p:cNvGrpSpPr>
          <p:nvPr/>
        </p:nvGrpSpPr>
        <p:grpSpPr bwMode="auto">
          <a:xfrm>
            <a:off x="8867775" y="3857626"/>
            <a:ext cx="863600" cy="1446213"/>
            <a:chOff x="0" y="0"/>
            <a:chExt cx="863674" cy="1445968"/>
          </a:xfrm>
        </p:grpSpPr>
        <p:sp>
          <p:nvSpPr>
            <p:cNvPr id="15" name="Rectangle 30">
              <a:extLst>
                <a:ext uri="{FF2B5EF4-FFF2-40B4-BE49-F238E27FC236}">
                  <a16:creationId xmlns:a16="http://schemas.microsoft.com/office/drawing/2014/main" id="{F2A3D6A2-7142-4C8C-942A-C8A5439C7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1974"/>
              <a:ext cx="863674" cy="68399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通道</a:t>
              </a:r>
              <a:r>
                <a:rPr lang="en-US" altLang="zh-CN" sz="1800" b="1"/>
                <a:t>0</a:t>
              </a:r>
            </a:p>
          </p:txBody>
        </p:sp>
        <p:sp>
          <p:nvSpPr>
            <p:cNvPr id="16" name="AutoShape 34">
              <a:extLst>
                <a:ext uri="{FF2B5EF4-FFF2-40B4-BE49-F238E27FC236}">
                  <a16:creationId xmlns:a16="http://schemas.microsoft.com/office/drawing/2014/main" id="{8539D587-AAAF-497E-B34F-FAAE99E3D5B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13582" y="-270663"/>
              <a:ext cx="250376" cy="791701"/>
            </a:xfrm>
            <a:prstGeom prst="leftBrace">
              <a:avLst>
                <a:gd name="adj1" fmla="val 3342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17" name="直接箭头连接符 28">
              <a:extLst>
                <a:ext uri="{FF2B5EF4-FFF2-40B4-BE49-F238E27FC236}">
                  <a16:creationId xmlns:a16="http://schemas.microsoft.com/office/drawing/2014/main" id="{34FFB71A-2F46-4199-8601-3B9E91F827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12802" y="525373"/>
              <a:ext cx="468234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36">
            <a:extLst>
              <a:ext uri="{FF2B5EF4-FFF2-40B4-BE49-F238E27FC236}">
                <a16:creationId xmlns:a16="http://schemas.microsoft.com/office/drawing/2014/main" id="{F92F28AB-AD97-4554-AF6D-71B438819A37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857626"/>
            <a:ext cx="863600" cy="1446213"/>
            <a:chOff x="0" y="0"/>
            <a:chExt cx="863673" cy="1445968"/>
          </a:xfrm>
        </p:grpSpPr>
        <p:sp>
          <p:nvSpPr>
            <p:cNvPr id="19" name="Rectangle 30">
              <a:extLst>
                <a:ext uri="{FF2B5EF4-FFF2-40B4-BE49-F238E27FC236}">
                  <a16:creationId xmlns:a16="http://schemas.microsoft.com/office/drawing/2014/main" id="{375608AF-B147-4453-919F-50386D54A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1974"/>
              <a:ext cx="863673" cy="68399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通道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20" name="AutoShape 34">
              <a:extLst>
                <a:ext uri="{FF2B5EF4-FFF2-40B4-BE49-F238E27FC236}">
                  <a16:creationId xmlns:a16="http://schemas.microsoft.com/office/drawing/2014/main" id="{020BD1B8-7556-4106-AEFA-A1BE214E2CA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27865" y="-270663"/>
              <a:ext cx="250376" cy="791701"/>
            </a:xfrm>
            <a:prstGeom prst="leftBrace">
              <a:avLst>
                <a:gd name="adj1" fmla="val 3342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21" name="直接箭头连接符 32">
              <a:extLst>
                <a:ext uri="{FF2B5EF4-FFF2-40B4-BE49-F238E27FC236}">
                  <a16:creationId xmlns:a16="http://schemas.microsoft.com/office/drawing/2014/main" id="{0BF2F8F5-1551-418F-BFDB-C2ECE68504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12801" y="525373"/>
              <a:ext cx="468234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40">
            <a:extLst>
              <a:ext uri="{FF2B5EF4-FFF2-40B4-BE49-F238E27FC236}">
                <a16:creationId xmlns:a16="http://schemas.microsoft.com/office/drawing/2014/main" id="{73B8C2C5-6377-4DA8-81AD-09C03C919916}"/>
              </a:ext>
            </a:extLst>
          </p:cNvPr>
          <p:cNvGrpSpPr>
            <a:grpSpLocks/>
          </p:cNvGrpSpPr>
          <p:nvPr/>
        </p:nvGrpSpPr>
        <p:grpSpPr bwMode="auto">
          <a:xfrm>
            <a:off x="6276975" y="3857626"/>
            <a:ext cx="863600" cy="1446213"/>
            <a:chOff x="0" y="0"/>
            <a:chExt cx="863673" cy="1445968"/>
          </a:xfrm>
        </p:grpSpPr>
        <p:sp>
          <p:nvSpPr>
            <p:cNvPr id="23" name="Rectangle 30">
              <a:extLst>
                <a:ext uri="{FF2B5EF4-FFF2-40B4-BE49-F238E27FC236}">
                  <a16:creationId xmlns:a16="http://schemas.microsoft.com/office/drawing/2014/main" id="{A525993C-8993-41EF-90B7-904DC6FF8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1974"/>
              <a:ext cx="863673" cy="68399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通道</a:t>
              </a:r>
              <a:r>
                <a:rPr lang="en-US" altLang="zh-CN" sz="1800" b="1"/>
                <a:t>3</a:t>
              </a:r>
            </a:p>
          </p:txBody>
        </p:sp>
        <p:sp>
          <p:nvSpPr>
            <p:cNvPr id="24" name="AutoShape 34">
              <a:extLst>
                <a:ext uri="{FF2B5EF4-FFF2-40B4-BE49-F238E27FC236}">
                  <a16:creationId xmlns:a16="http://schemas.microsoft.com/office/drawing/2014/main" id="{4920FEAF-E563-427C-B5B8-9159CBFD650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13585" y="-270663"/>
              <a:ext cx="250376" cy="791701"/>
            </a:xfrm>
            <a:prstGeom prst="leftBrace">
              <a:avLst>
                <a:gd name="adj1" fmla="val 3342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25" name="直接箭头连接符 40">
              <a:extLst>
                <a:ext uri="{FF2B5EF4-FFF2-40B4-BE49-F238E27FC236}">
                  <a16:creationId xmlns:a16="http://schemas.microsoft.com/office/drawing/2014/main" id="{55ABCC62-9C65-4306-B67E-23F9EC0210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98513" y="525374"/>
              <a:ext cx="468234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233872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7-3】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请采用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单通道屏蔽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四通道屏蔽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两种方式来开放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通道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。（已知单通道屏蔽寄存器和四通道屏蔽寄存器对应的地址分别为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0AH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0FH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ts val="1800"/>
              </a:spcBef>
              <a:spcAft>
                <a:spcPts val="1200"/>
              </a:spcAft>
              <a:buClrTx/>
              <a:buSzPct val="95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使用单通道屏蔽方式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485900" lvl="3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MOV  AL, 00000</a:t>
            </a:r>
            <a:r>
              <a:rPr lang="en-US" altLang="zh-CN" sz="2200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2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B       ;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开放通道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  <a:p>
            <a:pPr marL="1485900" lvl="3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OUT  0AH, AL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Tx/>
              <a:buSzPct val="95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使用四通道屏蔽方式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485900" lvl="3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MOV  AL, 0000</a:t>
            </a:r>
            <a:r>
              <a:rPr lang="en-US" altLang="zh-CN" sz="2200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2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200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2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B       ;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开放通道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  <a:p>
            <a:pPr marL="1485900" lvl="3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OUT  0FH, AL</a:t>
            </a:r>
          </a:p>
          <a:p>
            <a:pPr marL="1485900" lvl="3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38236914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8920BE-3812-4DC5-AB6E-713B820D92B7}"/>
              </a:ext>
            </a:extLst>
          </p:cNvPr>
          <p:cNvSpPr txBox="1">
            <a:spLocks noChangeArrowheads="1"/>
          </p:cNvSpPr>
          <p:nvPr/>
        </p:nvSpPr>
        <p:spPr>
          <a:xfrm>
            <a:off x="983432" y="1350744"/>
            <a:ext cx="10441160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  <a:buSzPct val="95000"/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请求寄存器（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位，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只写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900"/>
              </a:spcAft>
              <a:buSzPct val="95000"/>
              <a:buFont typeface="Times New Roman" panose="02020603050405020304" pitchFamily="18" charset="0"/>
              <a:buChar char="▲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软件启动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请求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。一般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请求由硬件通过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DREQ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引脚发出。但也可通过软件来启动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请求。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900"/>
              </a:spcAft>
              <a:buSzPct val="95000"/>
              <a:buFont typeface="Times New Roman" panose="02020603050405020304" pitchFamily="18" charset="0"/>
              <a:buChar char="▲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软件请求必须是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块传输方式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，传送结束后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EOP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信号自动清除请求位。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143427A0-59B1-46AA-921B-B6D996C30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487148"/>
              </p:ext>
            </p:extLst>
          </p:nvPr>
        </p:nvGraphicFramePr>
        <p:xfrm>
          <a:off x="2895601" y="3468688"/>
          <a:ext cx="6894513" cy="533400"/>
        </p:xfrm>
        <a:graphic>
          <a:graphicData uri="http://schemas.openxmlformats.org/drawingml/2006/table">
            <a:tbl>
              <a:tblPr/>
              <a:tblGrid>
                <a:gridCol w="86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chemeClr val="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24">
            <a:extLst>
              <a:ext uri="{FF2B5EF4-FFF2-40B4-BE49-F238E27FC236}">
                <a16:creationId xmlns:a16="http://schemas.microsoft.com/office/drawing/2014/main" id="{A58F16AA-1B57-401A-86BA-A834B8B95909}"/>
              </a:ext>
            </a:extLst>
          </p:cNvPr>
          <p:cNvGrpSpPr>
            <a:grpSpLocks/>
          </p:cNvGrpSpPr>
          <p:nvPr/>
        </p:nvGrpSpPr>
        <p:grpSpPr bwMode="auto">
          <a:xfrm>
            <a:off x="6977063" y="4048126"/>
            <a:ext cx="1295400" cy="1833563"/>
            <a:chOff x="0" y="0"/>
            <a:chExt cx="1294912" cy="1833536"/>
          </a:xfrm>
        </p:grpSpPr>
        <p:sp>
          <p:nvSpPr>
            <p:cNvPr id="8" name="Rectangle 30">
              <a:extLst>
                <a:ext uri="{FF2B5EF4-FFF2-40B4-BE49-F238E27FC236}">
                  <a16:creationId xmlns:a16="http://schemas.microsoft.com/office/drawing/2014/main" id="{A0753753-CB76-4C46-8835-CBE11A5B1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0544"/>
              <a:ext cx="1294912" cy="11429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请求位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</a:t>
              </a:r>
              <a:r>
                <a:rPr lang="zh-CN" altLang="en-US" sz="1800" b="1"/>
                <a:t>：有请求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</a:t>
              </a:r>
              <a:r>
                <a:rPr lang="zh-CN" altLang="en-US" sz="1800" b="1"/>
                <a:t>：无请求</a:t>
              </a:r>
              <a:endParaRPr lang="en-US" altLang="zh-CN" sz="1800" b="1"/>
            </a:p>
          </p:txBody>
        </p:sp>
        <p:sp>
          <p:nvSpPr>
            <p:cNvPr id="9" name="AutoShape 34">
              <a:extLst>
                <a:ext uri="{FF2B5EF4-FFF2-40B4-BE49-F238E27FC236}">
                  <a16:creationId xmlns:a16="http://schemas.microsoft.com/office/drawing/2014/main" id="{13693FFB-317D-49EC-BE08-DC10ED1E1AA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9874" y="-270663"/>
              <a:ext cx="250376" cy="791702"/>
            </a:xfrm>
            <a:prstGeom prst="leftBrace">
              <a:avLst>
                <a:gd name="adj1" fmla="val 3342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10" name="直接箭头连接符 39">
              <a:extLst>
                <a:ext uri="{FF2B5EF4-FFF2-40B4-BE49-F238E27FC236}">
                  <a16:creationId xmlns:a16="http://schemas.microsoft.com/office/drawing/2014/main" id="{4556F67F-1C12-47CA-B153-B45D6423F3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55368" y="488942"/>
              <a:ext cx="395282" cy="1587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A45DF841-4568-4983-A252-C806C9C04E71}"/>
              </a:ext>
            </a:extLst>
          </p:cNvPr>
          <p:cNvGrpSpPr>
            <a:grpSpLocks/>
          </p:cNvGrpSpPr>
          <p:nvPr/>
        </p:nvGrpSpPr>
        <p:grpSpPr bwMode="auto">
          <a:xfrm>
            <a:off x="8134350" y="4049714"/>
            <a:ext cx="1619250" cy="2274887"/>
            <a:chOff x="0" y="0"/>
            <a:chExt cx="1619384" cy="2274350"/>
          </a:xfrm>
        </p:grpSpPr>
        <p:sp>
          <p:nvSpPr>
            <p:cNvPr id="12" name="Rectangle 30">
              <a:extLst>
                <a:ext uri="{FF2B5EF4-FFF2-40B4-BE49-F238E27FC236}">
                  <a16:creationId xmlns:a16="http://schemas.microsoft.com/office/drawing/2014/main" id="{9A364F95-1ADB-406B-AF5D-F5100383C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26" y="690578"/>
              <a:ext cx="1367480" cy="15837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1800" b="1"/>
                <a:t>通道选择</a:t>
              </a:r>
              <a:endParaRPr lang="en-US" altLang="zh-CN" sz="18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00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0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01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10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2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11</a:t>
              </a:r>
              <a:r>
                <a:rPr lang="zh-CN" altLang="en-US" sz="1800" b="1"/>
                <a:t>：通道</a:t>
              </a:r>
              <a:r>
                <a:rPr lang="en-US" altLang="zh-CN" sz="1800" b="1"/>
                <a:t>3</a:t>
              </a:r>
            </a:p>
          </p:txBody>
        </p:sp>
        <p:cxnSp>
          <p:nvCxnSpPr>
            <p:cNvPr id="13" name="直接箭头连接符 41">
              <a:extLst>
                <a:ext uri="{FF2B5EF4-FFF2-40B4-BE49-F238E27FC236}">
                  <a16:creationId xmlns:a16="http://schemas.microsoft.com/office/drawing/2014/main" id="{D3A620DA-7EEC-4D3F-8C87-F664AADE57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19238" y="487246"/>
              <a:ext cx="395195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AutoShape 34">
              <a:extLst>
                <a:ext uri="{FF2B5EF4-FFF2-40B4-BE49-F238E27FC236}">
                  <a16:creationId xmlns:a16="http://schemas.microsoft.com/office/drawing/2014/main" id="{D10F5BA5-86B3-4FDE-B9EF-E2E020E5291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684525" y="-684525"/>
              <a:ext cx="250334" cy="1619384"/>
            </a:xfrm>
            <a:prstGeom prst="leftBrace">
              <a:avLst>
                <a:gd name="adj1" fmla="val 3342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5" name="Group 32">
            <a:extLst>
              <a:ext uri="{FF2B5EF4-FFF2-40B4-BE49-F238E27FC236}">
                <a16:creationId xmlns:a16="http://schemas.microsoft.com/office/drawing/2014/main" id="{87626AE9-B971-4879-B5B8-8E1E2CB68490}"/>
              </a:ext>
            </a:extLst>
          </p:cNvPr>
          <p:cNvGrpSpPr>
            <a:grpSpLocks/>
          </p:cNvGrpSpPr>
          <p:nvPr/>
        </p:nvGrpSpPr>
        <p:grpSpPr bwMode="auto">
          <a:xfrm>
            <a:off x="2914650" y="4062413"/>
            <a:ext cx="4248150" cy="1389062"/>
            <a:chOff x="0" y="0"/>
            <a:chExt cx="4248000" cy="1389062"/>
          </a:xfrm>
        </p:grpSpPr>
        <p:sp>
          <p:nvSpPr>
            <p:cNvPr id="16" name="AutoShape 34">
              <a:extLst>
                <a:ext uri="{FF2B5EF4-FFF2-40B4-BE49-F238E27FC236}">
                  <a16:creationId xmlns:a16="http://schemas.microsoft.com/office/drawing/2014/main" id="{D14AA9C8-74F5-4BB1-BCFF-234D3B72C99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998810" y="-1998811"/>
              <a:ext cx="250377" cy="4248000"/>
            </a:xfrm>
            <a:prstGeom prst="leftBrace">
              <a:avLst>
                <a:gd name="adj1" fmla="val 3338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53797DDA-DC9D-4A72-A49A-A9E384588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51" y="704961"/>
              <a:ext cx="1260475" cy="68410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未使用</a:t>
              </a:r>
              <a:endParaRPr lang="en-US" altLang="zh-CN" sz="1800" b="1"/>
            </a:p>
          </p:txBody>
        </p:sp>
        <p:cxnSp>
          <p:nvCxnSpPr>
            <p:cNvPr id="18" name="直接箭头连接符 38">
              <a:extLst>
                <a:ext uri="{FF2B5EF4-FFF2-40B4-BE49-F238E27FC236}">
                  <a16:creationId xmlns:a16="http://schemas.microsoft.com/office/drawing/2014/main" id="{8E2EDDAD-22B6-41B4-9A8F-7B9FDC444D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920799" y="501649"/>
              <a:ext cx="395287" cy="1588"/>
            </a:xfrm>
            <a:prstGeom prst="straightConnector1">
              <a:avLst/>
            </a:prstGeom>
            <a:noFill/>
            <a:ln w="101600">
              <a:solidFill>
                <a:srgbClr val="3333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6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  <a:buSzPct val="95000"/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6.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暂存寄存器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9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M→M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的传输中，用于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暂存从源地址读出的数据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。复位时清除该寄存器的内容。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spcAft>
                <a:spcPts val="9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M→M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的传输需用到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个通道：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通道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的地址寄存器存放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源地址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ct val="0"/>
              </a:spcBef>
              <a:spcAft>
                <a:spcPts val="900"/>
              </a:spcAft>
              <a:buSzPct val="95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通道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的地址寄存器存放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目标地址</a:t>
            </a:r>
            <a:r>
              <a:rPr lang="zh-CN" altLang="en-US" sz="2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2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spcAft>
                <a:spcPts val="900"/>
              </a:spcAft>
              <a:buClrTx/>
              <a:buSzPct val="95000"/>
              <a:buFont typeface="Times New Roman" panose="02020603050405020304" pitchFamily="18" charset="0"/>
              <a:buChar char="▲"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M→M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传输，</a:t>
            </a: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每传输一字节需</a:t>
            </a:r>
            <a:r>
              <a:rPr lang="en-US" altLang="zh-CN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  <a:r>
              <a:rPr lang="en-US" altLang="zh-CN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周期：</a:t>
            </a:r>
            <a:endParaRPr lang="en-US" altLang="zh-CN" sz="2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周期，从通道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读出源数据送入暂存寄存器。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ct val="0"/>
              </a:spcBef>
              <a:spcAft>
                <a:spcPts val="900"/>
              </a:spcAft>
              <a:buSzPct val="95000"/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周期，将暂存寄存器中的数据写入通道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指示的目标内存区域。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373879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2400"/>
              </a:spcAft>
              <a:buClrTx/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背景</a:t>
            </a:r>
            <a:r>
              <a:rPr kumimoji="0" lang="zh-CN" altLang="en-US" sz="24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：程序控制方式和中断方式都需</a:t>
            </a:r>
            <a:r>
              <a:rPr kumimoji="0" lang="en-US" altLang="zh-CN" sz="24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CPU</a:t>
            </a:r>
            <a:r>
              <a:rPr kumimoji="0" lang="zh-CN" altLang="en-US" sz="24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的干预。对于高速、大批量的数据传输，若由</a:t>
            </a:r>
            <a:r>
              <a:rPr kumimoji="0" lang="en-US" altLang="zh-CN" sz="24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CPU</a:t>
            </a:r>
            <a:r>
              <a:rPr kumimoji="0" lang="zh-CN" altLang="en-US" sz="24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一条一条执行指令来完成数据交换，效率低下。</a:t>
            </a:r>
            <a:endParaRPr kumimoji="0" lang="en-US" altLang="zh-CN" sz="240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2400"/>
              </a:spcAft>
              <a:buClrTx/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原理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</a:t>
            </a:r>
            <a:r>
              <a:rPr kumimoji="0" lang="en-US" altLang="zh-CN" sz="2400" i="0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DMA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2400" i="0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Direct Memory Access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方式通过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专用接口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，让存储器与高速外设之间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直接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交换数据，而无需</a:t>
            </a:r>
            <a:r>
              <a:rPr kumimoji="0" lang="en-US" altLang="zh-CN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CPU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的干预；并且内存地址的修改、传送开始和结束控制都由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硬件电路实现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，大大提高了传输速度。</a:t>
            </a:r>
            <a:endParaRPr kumimoji="0" lang="en-US" altLang="zh-CN" sz="2400" i="0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2400"/>
              </a:spcAft>
              <a:buClrTx/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特点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：用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硬件控制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代替软件控制。实现硬件控制的器件称为</a:t>
            </a:r>
            <a:r>
              <a:rPr kumimoji="0" lang="en-US" altLang="zh-CN" sz="2400" i="0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DMA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控制器</a:t>
            </a:r>
            <a:r>
              <a:rPr kumimoji="0" lang="en-US" altLang="zh-CN" sz="2400" i="0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(DMAC)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。它是</a:t>
            </a:r>
            <a:r>
              <a:rPr kumimoji="0" lang="en-US" altLang="zh-CN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DMA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传输的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核心</a:t>
            </a:r>
            <a:r>
              <a:rPr kumimoji="0" lang="zh-CN" altLang="en-US" sz="2400" i="0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  <a:endParaRPr kumimoji="0" lang="en-US" altLang="zh-CN" sz="2400" i="0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7.1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09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2502683"/>
            <a:ext cx="11017224" cy="493417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2400"/>
              </a:spcAft>
              <a:buClrTx/>
              <a:buSzPct val="95000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8237A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内部共有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种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寄存器，对其进行读、写操作共有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个端口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，对应的偏移地址为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0 ~ 15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，使用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~ A</a:t>
            </a:r>
            <a:r>
              <a:rPr lang="en-US" altLang="zh-CN" sz="2400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进行寻址。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ts val="2400"/>
              </a:spcAft>
              <a:buClrTx/>
              <a:buSzPct val="95000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每个通道有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个专用的地址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，共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个专用地址。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其余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个地址由各通道共用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3392" y="1340768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(5)  8237A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内部寄存器的地址分配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38796748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9C9768D6-CF67-4FD3-929C-7E690A1D5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92258"/>
              </p:ext>
            </p:extLst>
          </p:nvPr>
        </p:nvGraphicFramePr>
        <p:xfrm>
          <a:off x="2279576" y="2276872"/>
          <a:ext cx="7848600" cy="3967164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1884513496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537455778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3190754839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295928720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902913808"/>
                    </a:ext>
                  </a:extLst>
                </a:gridCol>
              </a:tblGrid>
              <a:tr h="39683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端口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通道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偏移地址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寄存器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041"/>
                  </a:ext>
                </a:extLst>
              </a:tr>
              <a:tr h="396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(IOR)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(IOW)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431008"/>
                  </a:ext>
                </a:extLst>
              </a:tr>
              <a:tr h="396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00H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当前地址寄存器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基地址与当前地址寄存器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837386"/>
                  </a:ext>
                </a:extLst>
              </a:tr>
              <a:tr h="3962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01H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当前字节计数器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基字节与当前字节寄存器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95757"/>
                  </a:ext>
                </a:extLst>
              </a:tr>
              <a:tr h="396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DMA+2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02H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当前地址寄存器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基地址与当前地址寄存器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237318"/>
                  </a:ext>
                </a:extLst>
              </a:tr>
              <a:tr h="396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DMA+3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03H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当前字节计数器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基字节与当前字节寄存器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72575"/>
                  </a:ext>
                </a:extLst>
              </a:tr>
              <a:tr h="396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DMA+4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04H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当前地址寄存器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基地址与当前地址寄存器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848443"/>
                  </a:ext>
                </a:extLst>
              </a:tr>
              <a:tr h="396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DMA+5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05H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当前字节计数器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基字节与当前字节寄存器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766664"/>
                  </a:ext>
                </a:extLst>
              </a:tr>
              <a:tr h="3962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DMA+6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06H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当前地址寄存器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基地址与当前地址寄存器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693383"/>
                  </a:ext>
                </a:extLst>
              </a:tr>
              <a:tr h="396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DMA+7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07H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当前字节计数器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00000"/>
                        </a:buClr>
                        <a:buSzPct val="85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基字节与当前字节寄存器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D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27822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F446D106-84A7-42F1-A558-9ED8C9C8C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1340768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2400"/>
              </a:spcAft>
              <a:buClrTx/>
              <a:buSzPct val="95000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个通道专用的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个地址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16707631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465BC637-267D-4730-A131-82BA64583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1224933"/>
            <a:ext cx="769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2400"/>
              </a:spcAft>
              <a:buClrTx/>
              <a:buSzPct val="95000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各通道共用的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个地址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E42A3EA0-4762-43E6-ADF9-DEEF194D5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48154"/>
              </p:ext>
            </p:extLst>
          </p:nvPr>
        </p:nvGraphicFramePr>
        <p:xfrm>
          <a:off x="2479113" y="1916466"/>
          <a:ext cx="7577137" cy="4004580"/>
        </p:xfrm>
        <a:graphic>
          <a:graphicData uri="http://schemas.openxmlformats.org/drawingml/2006/table">
            <a:tbl>
              <a:tblPr/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32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端口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通道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偏移地址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寄存器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读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(IOR)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写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(IOW)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楷体" pitchFamily="2" charset="-122"/>
                        </a:rPr>
                        <a:t>DMA+8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楷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楷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公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用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楷体" pitchFamily="2" charset="-122"/>
                        </a:rPr>
                        <a:t>08H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状态寄存器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命令寄存器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楷体" pitchFamily="2" charset="-122"/>
                        </a:rPr>
                        <a:t>DMA+9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楷体" pitchFamily="2" charset="-122"/>
                        </a:rPr>
                        <a:t>09H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—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请求寄存器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楷体" pitchFamily="2" charset="-122"/>
                        </a:rPr>
                        <a:t>DMA+10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楷体" pitchFamily="2" charset="-122"/>
                        </a:rPr>
                        <a:t>0AH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—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单通道屏蔽寄存器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楷体" pitchFamily="2" charset="-122"/>
                        </a:rPr>
                        <a:t>DMA+11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楷体" pitchFamily="2" charset="-122"/>
                        </a:rPr>
                        <a:t>0BH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—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工作方式寄存器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楷体" pitchFamily="2" charset="-122"/>
                        </a:rPr>
                        <a:t>DMA+12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楷体" pitchFamily="2" charset="-122"/>
                        </a:rPr>
                        <a:t>0CH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—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清除先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后触发器命令*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楷体" pitchFamily="2" charset="-122"/>
                        </a:rPr>
                        <a:t>DMA+13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楷体" pitchFamily="2" charset="-122"/>
                        </a:rPr>
                        <a:t>0DH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暂存寄存器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总清命令*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楷体" pitchFamily="2" charset="-122"/>
                        </a:rPr>
                        <a:t>DMA+14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楷体" pitchFamily="2" charset="-122"/>
                        </a:rPr>
                        <a:t>0EH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—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清四通道屏蔽寄存器命令*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楷体" pitchFamily="2" charset="-122"/>
                        </a:rPr>
                        <a:t>DMA+15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楷体" pitchFamily="2" charset="-122"/>
                        </a:rPr>
                        <a:t>0FH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—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四通道屏蔽寄存器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90333CB0-C808-4FE5-9AA5-B0A8A8102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81" y="6102978"/>
            <a:ext cx="769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2400"/>
              </a:spcAft>
              <a:buClrTx/>
              <a:buSzPct val="95000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为软命令。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51384" y="260648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926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  <a:buSzPct val="9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软命令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软命令：指只要对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特定的地址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进行一次写操作，命令就会生效，而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与写入的具体内容无关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软命令直接由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控制信号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译码实现，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无需数据线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一般需要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CS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IOW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和内部寄存器地址同时有效。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操作中有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总清命令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(0DH)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清四通道屏蔽寄存器命令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(0EH)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清先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后触发器命令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(0CH)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种软命令。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87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  <a:buClrTx/>
              <a:buSzPct val="95000"/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总清命令</a:t>
            </a:r>
            <a:endParaRPr lang="en-US" altLang="zh-CN" sz="26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硬件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Reset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信号功能相同。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功能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使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控制器内部的命令寄存器、状态寄存器、请求寄存器、暂存寄存器和先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后触发器清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功能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使屏蔽寄存器全置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，即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禁止所有的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请求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命令形式：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3">
              <a:spcBef>
                <a:spcPct val="0"/>
              </a:spcBef>
              <a:spcAft>
                <a:spcPts val="1200"/>
              </a:spcAft>
              <a:buSzPct val="95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OUT   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0DH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 AL      ;  AL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可为任意值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34941484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  <a:buClrTx/>
              <a:buSzPct val="95000"/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清四通道屏蔽寄存器命令</a:t>
            </a:r>
            <a:endParaRPr lang="en-US" altLang="zh-CN" sz="26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功能：使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个通道的屏蔽位均清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，即：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允许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个通道的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请求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1800"/>
              </a:spcBef>
              <a:spcAft>
                <a:spcPts val="1200"/>
              </a:spcAft>
              <a:buClrTx/>
              <a:buSzPct val="9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命令形式：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3">
              <a:spcBef>
                <a:spcPct val="0"/>
              </a:spcBef>
              <a:spcAft>
                <a:spcPts val="1200"/>
              </a:spcAft>
              <a:buSzPct val="95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OUT   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0EH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 AL      ; AL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可为任意值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625412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  <a:buClrTx/>
              <a:buSzPct val="95000"/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清先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后触发器命令</a:t>
            </a:r>
            <a:endParaRPr lang="en-US" altLang="zh-CN" sz="26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  <a:buClrTx/>
              <a:buSzPct val="95000"/>
              <a:buFont typeface="Arial" panose="020B0604020202020204" pitchFamily="34" charset="0"/>
              <a:buChar char="▲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8237A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内部有一个“先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后触发器”，其值为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时访问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位寄存器的低字节；为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时访问高字节。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  <a:buClrTx/>
              <a:buSzPct val="95000"/>
              <a:buFont typeface="Arial" panose="020B0604020202020204" pitchFamily="34" charset="0"/>
              <a:buChar char="▲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该触发器复位时清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，以后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每访问一次，其状态自动翻转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，即可按照先低字节、后高字节的顺序写入初值。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  <a:buClrTx/>
              <a:buSzPct val="95000"/>
              <a:buFont typeface="Arial" panose="020B0604020202020204" pitchFamily="34" charset="0"/>
              <a:buChar char="▲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命令形式：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3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5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OUT   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0CH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 AL         ;  AL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可为任意值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spcAft>
                <a:spcPts val="2400"/>
              </a:spcAft>
              <a:buClrTx/>
              <a:buSzPct val="95000"/>
              <a:buFont typeface="Arial" panose="020B0604020202020204" pitchFamily="34" charset="0"/>
              <a:buChar char="▲"/>
            </a:pP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238137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0234" y="2132856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  <a:buClrTx/>
              <a:buSzPct val="95000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8237A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初始化编程的步骤：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14400" lvl="1" indent="-457200">
              <a:spcBef>
                <a:spcPct val="0"/>
              </a:spcBef>
              <a:spcAft>
                <a:spcPts val="9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发送总清命令（复位）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14400" lvl="1" indent="-457200">
              <a:spcBef>
                <a:spcPct val="0"/>
              </a:spcBef>
              <a:spcAft>
                <a:spcPts val="9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写基本地址和当前地址寄存器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14400" lvl="1" indent="-457200">
              <a:spcBef>
                <a:spcPct val="0"/>
              </a:spcBef>
              <a:spcAft>
                <a:spcPts val="9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写基本字节和当前字节寄存器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14400" lvl="1" indent="-457200">
              <a:spcBef>
                <a:spcPct val="0"/>
              </a:spcBef>
              <a:spcAft>
                <a:spcPts val="9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写工作方式寄存器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14400" lvl="1" indent="-457200">
              <a:spcBef>
                <a:spcPct val="0"/>
              </a:spcBef>
              <a:spcAft>
                <a:spcPts val="900"/>
              </a:spcAft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写命令寄存器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14400" lvl="1" indent="-457200">
              <a:spcBef>
                <a:spcPct val="0"/>
              </a:spcBef>
              <a:spcAft>
                <a:spcPts val="9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写屏蔽寄存器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14400" lvl="1" indent="-457200">
              <a:spcBef>
                <a:spcPct val="0"/>
              </a:spcBef>
              <a:spcAft>
                <a:spcPts val="9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写请求寄存器（可选）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400" y="1268760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(6)  8237A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32954855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89232" cy="49341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7-4】</a:t>
            </a:r>
            <a:r>
              <a:rPr lang="zh-CN" altLang="en-US" sz="2400" dirty="0">
                <a:latin typeface="Times New Roman" panose="02020603050405020304" pitchFamily="18" charset="0"/>
              </a:rPr>
              <a:t>利用</a:t>
            </a:r>
            <a:r>
              <a:rPr lang="en-US" altLang="zh-CN" sz="2400" dirty="0">
                <a:latin typeface="Times New Roman" panose="02020603050405020304" pitchFamily="18" charset="0"/>
              </a:rPr>
              <a:t>8237A</a:t>
            </a:r>
            <a:r>
              <a:rPr lang="zh-CN" altLang="en-US" sz="2400" dirty="0">
                <a:latin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通道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将外设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54KB</a:t>
            </a:r>
            <a:r>
              <a:rPr lang="zh-CN" altLang="en-US" sz="2400" dirty="0">
                <a:latin typeface="Times New Roman" panose="02020603050405020304" pitchFamily="18" charset="0"/>
              </a:rPr>
              <a:t>的数据块传送至内存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5678H</a:t>
            </a:r>
            <a:r>
              <a:rPr lang="zh-CN" altLang="en-US" sz="2400" dirty="0">
                <a:latin typeface="Times New Roman" panose="02020603050405020304" pitchFamily="18" charset="0"/>
              </a:rPr>
              <a:t>开始的区域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增量传送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，采用块传输方式，非自动预置。外设的</a:t>
            </a:r>
            <a:r>
              <a:rPr lang="en-US" altLang="zh-CN" sz="2400" dirty="0">
                <a:latin typeface="Times New Roman" panose="02020603050405020304" pitchFamily="18" charset="0"/>
              </a:rPr>
              <a:t>DREQ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</a:rPr>
              <a:t>DACK</a:t>
            </a:r>
            <a:r>
              <a:rPr lang="zh-CN" altLang="en-US" sz="2400" dirty="0">
                <a:latin typeface="Times New Roman" panose="02020603050405020304" pitchFamily="18" charset="0"/>
              </a:rPr>
              <a:t>均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高电平</a:t>
            </a:r>
            <a:r>
              <a:rPr lang="zh-CN" altLang="en-US" sz="2400" dirty="0">
                <a:latin typeface="Times New Roman" panose="02020603050405020304" pitchFamily="18" charset="0"/>
              </a:rPr>
              <a:t>有效。已知</a:t>
            </a:r>
            <a:r>
              <a:rPr lang="en-US" altLang="zh-CN" sz="2400" dirty="0">
                <a:latin typeface="Times New Roman" panose="02020603050405020304" pitchFamily="18" charset="0"/>
              </a:rPr>
              <a:t>8237A</a:t>
            </a:r>
            <a:r>
              <a:rPr lang="zh-CN" altLang="en-US" sz="2400" dirty="0">
                <a:latin typeface="Times New Roman" panose="02020603050405020304" pitchFamily="18" charset="0"/>
              </a:rPr>
              <a:t>的端口地址为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50H~5FH</a:t>
            </a:r>
            <a:r>
              <a:rPr lang="zh-CN" altLang="en-US" sz="2400" dirty="0">
                <a:latin typeface="Times New Roman" panose="02020603050405020304" pitchFamily="18" charset="0"/>
              </a:rPr>
              <a:t>，试给出初始化程序段。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ClrTx/>
              <a:buSzPct val="95000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解：</a:t>
            </a:r>
            <a:r>
              <a:rPr lang="en-US" altLang="zh-CN" sz="2400" b="1" dirty="0">
                <a:latin typeface="Times New Roman" panose="02020603050405020304" pitchFamily="18" charset="0"/>
              </a:rPr>
              <a:t>(1) </a:t>
            </a:r>
            <a:r>
              <a:rPr lang="zh-CN" altLang="en-US" sz="2400" b="1" dirty="0">
                <a:latin typeface="Times New Roman" panose="02020603050405020304" pitchFamily="18" charset="0"/>
              </a:rPr>
              <a:t>端口地址分析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8237A</a:t>
            </a:r>
            <a:r>
              <a:rPr lang="zh-CN" altLang="en-US" sz="2000" dirty="0">
                <a:latin typeface="Times New Roman" panose="02020603050405020304" pitchFamily="18" charset="0"/>
              </a:rPr>
              <a:t>的端口地址为</a:t>
            </a:r>
            <a:r>
              <a:rPr lang="en-US" altLang="zh-CN" sz="2000" dirty="0">
                <a:latin typeface="Times New Roman" panose="02020603050405020304" pitchFamily="18" charset="0"/>
              </a:rPr>
              <a:t>50H~5FH</a:t>
            </a:r>
            <a:r>
              <a:rPr lang="zh-CN" altLang="en-US" sz="2000" dirty="0">
                <a:latin typeface="Times New Roman" panose="02020603050405020304" pitchFamily="18" charset="0"/>
              </a:rPr>
              <a:t>，则相关寄存器的端口地址为：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300"/>
              </a:spcAft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</a:rPr>
              <a:t>总清命令：</a:t>
            </a:r>
            <a:r>
              <a:rPr lang="en-US" altLang="zh-CN" sz="2000" dirty="0">
                <a:latin typeface="Times New Roman" panose="02020603050405020304" pitchFamily="18" charset="0"/>
              </a:rPr>
              <a:t>5DH</a:t>
            </a:r>
          </a:p>
          <a:p>
            <a:pPr marL="1371600" lvl="2" indent="-457200">
              <a:spcBef>
                <a:spcPct val="0"/>
              </a:spcBef>
              <a:spcAft>
                <a:spcPts val="300"/>
              </a:spcAft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</a:rPr>
              <a:t>基地址和当前地址寄存器：</a:t>
            </a:r>
            <a:r>
              <a:rPr lang="en-US" altLang="zh-CN" sz="2000" dirty="0">
                <a:latin typeface="Times New Roman" panose="02020603050405020304" pitchFamily="18" charset="0"/>
              </a:rPr>
              <a:t>50H</a:t>
            </a:r>
          </a:p>
          <a:p>
            <a:pPr marL="1371600" lvl="2" indent="-457200">
              <a:spcBef>
                <a:spcPct val="0"/>
              </a:spcBef>
              <a:spcAft>
                <a:spcPts val="300"/>
              </a:spcAft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</a:rPr>
              <a:t>基字节和当前字节寄存器：</a:t>
            </a:r>
            <a:r>
              <a:rPr lang="en-US" altLang="zh-CN" sz="2000" dirty="0">
                <a:latin typeface="Times New Roman" panose="02020603050405020304" pitchFamily="18" charset="0"/>
              </a:rPr>
              <a:t>51H</a:t>
            </a:r>
          </a:p>
          <a:p>
            <a:pPr marL="1371600" lvl="2" indent="-457200">
              <a:spcBef>
                <a:spcPct val="0"/>
              </a:spcBef>
              <a:spcAft>
                <a:spcPts val="300"/>
              </a:spcAft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</a:rPr>
              <a:t>工作方式寄存器：</a:t>
            </a:r>
            <a:r>
              <a:rPr lang="en-US" altLang="zh-CN" sz="2000" dirty="0">
                <a:latin typeface="Times New Roman" panose="02020603050405020304" pitchFamily="18" charset="0"/>
              </a:rPr>
              <a:t>5BH</a:t>
            </a:r>
          </a:p>
          <a:p>
            <a:pPr marL="1371600" lvl="2" indent="-457200">
              <a:spcBef>
                <a:spcPct val="0"/>
              </a:spcBef>
              <a:spcAft>
                <a:spcPts val="300"/>
              </a:spcAft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</a:rPr>
              <a:t>命令寄存器：</a:t>
            </a:r>
            <a:r>
              <a:rPr lang="en-US" altLang="zh-CN" sz="2000" dirty="0">
                <a:latin typeface="Times New Roman" panose="02020603050405020304" pitchFamily="18" charset="0"/>
              </a:rPr>
              <a:t>58H</a:t>
            </a:r>
          </a:p>
          <a:p>
            <a:pPr marL="1371600" lvl="2" indent="-457200">
              <a:spcBef>
                <a:spcPct val="0"/>
              </a:spcBef>
              <a:spcAft>
                <a:spcPts val="300"/>
              </a:spcAft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</a:rPr>
              <a:t>屏蔽寄存器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</a:rPr>
              <a:t>单通道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</a:rPr>
              <a:t>5AH</a:t>
            </a:r>
          </a:p>
          <a:p>
            <a:pPr marL="1371600" lvl="2" indent="-457200">
              <a:spcBef>
                <a:spcPct val="0"/>
              </a:spcBef>
              <a:spcAft>
                <a:spcPts val="300"/>
              </a:spcAft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</a:rPr>
              <a:t>请求寄存器：</a:t>
            </a:r>
            <a:r>
              <a:rPr lang="en-US" altLang="zh-CN" sz="2000" dirty="0">
                <a:latin typeface="Times New Roman" panose="02020603050405020304" pitchFamily="18" charset="0"/>
              </a:rPr>
              <a:t>59H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31873098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68B026-CA8B-4F6B-B7BA-08CCB03F532F}"/>
              </a:ext>
            </a:extLst>
          </p:cNvPr>
          <p:cNvSpPr txBox="1">
            <a:spLocks noChangeArrowheads="1"/>
          </p:cNvSpPr>
          <p:nvPr/>
        </p:nvSpPr>
        <p:spPr>
          <a:xfrm>
            <a:off x="911424" y="1291312"/>
            <a:ext cx="7653337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初始化编程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CC3FA5-75E8-45F3-BD6E-DA02E7156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2186218"/>
            <a:ext cx="7543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lIns="28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OUT     5DH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AL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	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总清命令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1C22C4-989F-4234-905D-0E8A143BA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4548419"/>
            <a:ext cx="7543800" cy="17637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lIns="28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  AL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，  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0FFH	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写基字节和当前字节寄存器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低字节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OUT     51H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AL 	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54K = D800H</a:t>
            </a:r>
          </a:p>
          <a:p>
            <a:pPr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  AL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，  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0D7H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	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写基字节和当前字节寄存器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高字节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OUT     51H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AL</a:t>
            </a:r>
            <a:r>
              <a:rPr lang="en-US" altLang="zh-CN" sz="2000" dirty="0">
                <a:ea typeface="华文楷体" panose="02010600040101010101" pitchFamily="2" charset="-122"/>
              </a:rPr>
              <a:t>	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AE5106A-AFED-4483-814A-490BC1895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2795819"/>
            <a:ext cx="7543800" cy="1763713"/>
          </a:xfrm>
          <a:prstGeom prst="rect">
            <a:avLst/>
          </a:prstGeom>
          <a:solidFill>
            <a:srgbClr val="8BD8FF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lIns="28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  AL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，  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78H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	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写基地址和当前地址寄存器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低字节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OUT     50H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AL</a:t>
            </a:r>
          </a:p>
          <a:p>
            <a:pPr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  AL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，  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56H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	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写基地址和当前地址寄存器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高字节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OUT     50H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AL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375344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 autoUpdateAnimBg="0"/>
      <p:bldP spid="6" grpId="0" build="allAtOnce" animBg="1" autoUpdateAnimBg="0"/>
      <p:bldP spid="7" grpId="0" build="allAtOnce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340768"/>
            <a:ext cx="11017224" cy="4934173"/>
          </a:xfrm>
        </p:spPr>
        <p:txBody>
          <a:bodyPr/>
          <a:lstStyle/>
          <a:p>
            <a:pPr lvl="1" algn="just">
              <a:lnSpc>
                <a:spcPct val="130000"/>
              </a:lnSpc>
              <a:spcBef>
                <a:spcPct val="0"/>
              </a:spcBef>
              <a:spcAft>
                <a:spcPts val="2400"/>
              </a:spcAft>
              <a:buClr>
                <a:srgbClr val="0000FF"/>
              </a:buClr>
              <a:buSzPct val="95000"/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种工作状态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algn="just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被动工作状态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进行控制和指挥。例如：向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写入内存传送区的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首地址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、传送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字节数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控制字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。此时，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相当于一个外设，称为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总线从模块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受控器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主动工作状态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：进行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传输时，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取代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，获得总线控制权，成为总线的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主控者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，向存储器和外设发信号。此时，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称为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总线主模块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主控器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851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026176-E862-4E09-BDF3-5AB0DAC49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295400"/>
            <a:ext cx="7543800" cy="1143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lIns="28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  AL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，  </a:t>
            </a:r>
            <a:r>
              <a:rPr lang="en-US" altLang="zh-CN" sz="2100" b="1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en-US" altLang="zh-CN" sz="21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100" b="1" u="sng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100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01</a:t>
            </a:r>
            <a:r>
              <a:rPr lang="en-US" altLang="zh-CN" sz="21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H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工作方式：块传输，地址增量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OUT     5BH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AL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	     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非预置，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写，通道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BAC069-7AC2-4766-91BB-0AE91B461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71876"/>
            <a:ext cx="7543800" cy="1152525"/>
          </a:xfrm>
          <a:prstGeom prst="rect">
            <a:avLst/>
          </a:prstGeom>
          <a:solidFill>
            <a:srgbClr val="8BD8FF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lIns="28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  AL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，  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00000</a:t>
            </a:r>
            <a:r>
              <a:rPr lang="en-US" altLang="zh-CN" sz="2100" b="1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100" b="1" u="sng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通道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不被屏蔽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OUT     5AH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AL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	     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使用单通道屏蔽寄存器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9E867C-DC36-4BC7-BC75-ED41E7A3F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1"/>
            <a:ext cx="7543800" cy="1152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lIns="28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  AL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lang="en-US" altLang="zh-CN" sz="2100" b="1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100" b="1" u="sng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100" b="1" u="sng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100" b="1" u="sng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100" b="1" u="sng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100" b="1" u="sng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1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H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命令寄存器：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DACK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DREQ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高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OUT     58H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AL            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启动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8237A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，非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M→M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传输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A35D158-0EAD-44CC-B6D3-E7CD26E6C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24401"/>
            <a:ext cx="7543800" cy="115252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lIns="28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  AL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，  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00000</a:t>
            </a:r>
            <a:r>
              <a:rPr lang="en-US" altLang="zh-CN" sz="2100" b="1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100" b="1" u="sng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通道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有请求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OUT     59H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</a:rPr>
              <a:t>AL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	          ; </a:t>
            </a:r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请求寄存器</a:t>
            </a:r>
            <a:endParaRPr lang="en-US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7.3 DMA 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8237</a:t>
            </a:r>
          </a:p>
        </p:txBody>
      </p:sp>
    </p:spTree>
    <p:extLst>
      <p:ext uri="{BB962C8B-B14F-4D97-AF65-F5344CB8AC3E}">
        <p14:creationId xmlns:p14="http://schemas.microsoft.com/office/powerpoint/2010/main" val="386579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 autoUpdateAnimBg="0"/>
      <p:bldP spid="5" grpId="0" build="allAtOnce" animBg="1" autoUpdateAnimBg="0"/>
      <p:bldP spid="6" grpId="0" build="allAtOnce" animBg="1" autoUpdateAnimBg="0"/>
      <p:bldP spid="7" grpId="0" build="allAtOnce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  <a:buClrTx/>
              <a:buSzPct val="90000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(1) DMA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系统的组成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spcAft>
                <a:spcPts val="2400"/>
              </a:spcAft>
              <a:buClrTx/>
              <a:buSzPct val="9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</a:rPr>
              <a:t>为了实现</a:t>
            </a:r>
            <a:r>
              <a:rPr lang="en-US" altLang="zh-CN" sz="2400" dirty="0">
                <a:latin typeface="Times New Roman" panose="02020603050405020304" pitchFamily="18" charset="0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</a:rPr>
              <a:t>传送，除了</a:t>
            </a:r>
            <a:r>
              <a:rPr lang="en-US" altLang="zh-CN" sz="2400" dirty="0">
                <a:latin typeface="Times New Roman" panose="02020603050405020304" pitchFamily="18" charset="0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</a:rPr>
              <a:t>控制器外，一般还需其它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配套芯片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spcAft>
                <a:spcPts val="1800"/>
              </a:spcAft>
              <a:buClrTx/>
              <a:buSzPct val="9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</a:rPr>
              <a:t>一个完整的</a:t>
            </a:r>
            <a:r>
              <a:rPr lang="en-US" altLang="zh-CN" sz="2400" dirty="0">
                <a:latin typeface="Times New Roman" panose="02020603050405020304" pitchFamily="18" charset="0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</a:rPr>
              <a:t>系统包括以下几部分：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0000"/>
              <a:buFont typeface="Times New Roman" panose="02020603050405020304" pitchFamily="18" charset="0"/>
              <a:buChar char="▲"/>
            </a:pPr>
            <a:r>
              <a:rPr lang="en-US" altLang="zh-CN" sz="2100" dirty="0">
                <a:latin typeface="Times New Roman" panose="02020603050405020304" pitchFamily="18" charset="0"/>
              </a:rPr>
              <a:t>8237A DMA</a:t>
            </a:r>
            <a:r>
              <a:rPr lang="zh-CN" altLang="en-US" sz="2100" dirty="0">
                <a:latin typeface="Times New Roman" panose="02020603050405020304" pitchFamily="18" charset="0"/>
              </a:rPr>
              <a:t>控制器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0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</a:rPr>
              <a:t>地址锁存器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0000"/>
              <a:buFont typeface="Times New Roman" panose="02020603050405020304" pitchFamily="18" charset="0"/>
              <a:buChar char="▲"/>
            </a:pPr>
            <a:r>
              <a:rPr lang="en-US" altLang="zh-CN" sz="2100" dirty="0">
                <a:latin typeface="Times New Roman" panose="02020603050405020304" pitchFamily="18" charset="0"/>
              </a:rPr>
              <a:t>DMA</a:t>
            </a:r>
            <a:r>
              <a:rPr lang="zh-CN" altLang="en-US" sz="2100" dirty="0">
                <a:latin typeface="Times New Roman" panose="02020603050405020304" pitchFamily="18" charset="0"/>
              </a:rPr>
              <a:t>页面地址寄存器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0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</a:rPr>
              <a:t>总线控制器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  <a:buSzPct val="90000"/>
              <a:buFont typeface="Times New Roman" panose="02020603050405020304" pitchFamily="18" charset="0"/>
              <a:buChar char="▲"/>
            </a:pPr>
            <a:r>
              <a:rPr lang="zh-CN" altLang="en-US" sz="2100" dirty="0">
                <a:latin typeface="Times New Roman" panose="02020603050405020304" pitchFamily="18" charset="0"/>
              </a:rPr>
              <a:t>总线仲裁器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490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113DA97F-0B2B-4E1A-9BAE-2569B54F78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218902"/>
              </p:ext>
            </p:extLst>
          </p:nvPr>
        </p:nvGraphicFramePr>
        <p:xfrm>
          <a:off x="2567608" y="1150152"/>
          <a:ext cx="72390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r:id="rId3" imgW="4099680" imgH="3769920" progId="Visio.Drawing.11">
                  <p:embed/>
                </p:oleObj>
              </mc:Choice>
              <mc:Fallback>
                <p:oleObj r:id="rId3" imgW="4099680" imgH="3769920" progId="Visio.Drawing.11">
                  <p:embed/>
                  <p:pic>
                    <p:nvPicPr>
                      <p:cNvPr id="91140" name="Object 1">
                        <a:extLst>
                          <a:ext uri="{FF2B5EF4-FFF2-40B4-BE49-F238E27FC236}">
                            <a16:creationId xmlns:a16="http://schemas.microsoft.com/office/drawing/2014/main" id="{00DE5A44-EED8-430A-9E1B-7754748E8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1150152"/>
                        <a:ext cx="72390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71088A3D-6A2F-4398-B492-081CA7089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608" y="1759752"/>
            <a:ext cx="1447800" cy="609600"/>
          </a:xfrm>
          <a:prstGeom prst="ellips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216FC1C-8DA2-4308-B418-7CC72E2F2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408" y="1088240"/>
            <a:ext cx="1752600" cy="671512"/>
          </a:xfrm>
          <a:prstGeom prst="ellips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F29CB30-8BB4-4BBC-9C2F-313B1DF4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9208" y="3664752"/>
            <a:ext cx="1752600" cy="2971800"/>
          </a:xfrm>
          <a:prstGeom prst="ellips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FB6B55-9F81-4EA2-A875-BA817A997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608" y="5217328"/>
            <a:ext cx="1600200" cy="595313"/>
          </a:xfrm>
          <a:prstGeom prst="ellips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9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5" grpId="1" animBg="1" autoUpdateAnimBg="0"/>
      <p:bldP spid="6" grpId="0" animBg="1" autoUpdateAnimBg="0"/>
      <p:bldP spid="6" grpId="1" animBg="1" autoUpdateAnimBg="0"/>
      <p:bldP spid="7" grpId="0" animBg="1" autoUpdateAnimBg="0"/>
      <p:bldP spid="7" grpId="1" animBg="1" autoUpdateAnimBg="0"/>
      <p:bldP spid="8" grpId="0" animBg="1" autoUpdateAnimBg="0"/>
      <p:bldP spid="8" grpId="1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2400"/>
              </a:spcAft>
              <a:buClrTx/>
              <a:buSzPct val="90000"/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存储器地址的生成</a:t>
            </a: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▲"/>
            </a:pP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8237A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只能生成</a:t>
            </a:r>
            <a:r>
              <a:rPr lang="en-US" altLang="zh-CN" sz="25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25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地址 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( A</a:t>
            </a:r>
            <a:r>
              <a:rPr lang="en-US" altLang="zh-CN" sz="25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~A</a:t>
            </a:r>
            <a:r>
              <a:rPr lang="en-US" altLang="zh-CN" sz="25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DB</a:t>
            </a:r>
            <a:r>
              <a:rPr lang="en-US" altLang="zh-CN" sz="25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~DB</a:t>
            </a:r>
            <a:r>
              <a:rPr lang="en-US" altLang="zh-CN" sz="25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，而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PC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机地址总线有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20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位、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24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位、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32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位等。</a:t>
            </a:r>
            <a:endParaRPr lang="en-US" altLang="zh-CN" sz="25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▲"/>
            </a:pP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解决办法：为了能寻址到所有的存储器，需设置一个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5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页面地址寄存器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，用于产生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通道的</a:t>
            </a:r>
            <a:r>
              <a:rPr lang="zh-CN" altLang="en-US" sz="25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高位地址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5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spcBef>
                <a:spcPts val="2400"/>
              </a:spcBef>
              <a:spcAft>
                <a:spcPts val="2400"/>
              </a:spcAft>
              <a:buClrTx/>
              <a:buSzPct val="90000"/>
            </a:pP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I/O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设备寻址</a:t>
            </a: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Pct val="90000"/>
              <a:buFont typeface="Times New Roman" panose="02020603050405020304" pitchFamily="18" charset="0"/>
              <a:buChar char="▲"/>
            </a:pP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8237A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r>
              <a:rPr lang="en-US" altLang="zh-CN" sz="25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DACK</a:t>
            </a:r>
            <a:r>
              <a:rPr lang="zh-CN" altLang="en-US" sz="25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信号取代</a:t>
            </a:r>
            <a:r>
              <a:rPr lang="en-US" altLang="zh-CN" sz="25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CS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对外设进行寻址。只要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DACK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IOR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IOW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同时有效，就可对外设进行</a:t>
            </a:r>
            <a:r>
              <a:rPr lang="en-US" altLang="zh-CN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500" dirty="0">
                <a:latin typeface="Times New Roman" panose="02020603050405020304" pitchFamily="18" charset="0"/>
                <a:ea typeface="黑体" panose="02010609060101010101" pitchFamily="49" charset="-122"/>
              </a:rPr>
              <a:t>操作。</a:t>
            </a:r>
            <a:endParaRPr lang="en-US" altLang="zh-CN" sz="25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PC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9846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400" y="1196752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单片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8237A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系统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564A9-CEDA-4250-BF64-965C8D12D8F7}"/>
              </a:ext>
            </a:extLst>
          </p:cNvPr>
          <p:cNvSpPr txBox="1">
            <a:spLocks noChangeArrowheads="1"/>
          </p:cNvSpPr>
          <p:nvPr/>
        </p:nvSpPr>
        <p:spPr>
          <a:xfrm>
            <a:off x="1271464" y="1844824"/>
            <a:ext cx="10297144" cy="129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900"/>
              </a:spcAft>
              <a:buSzPct val="90000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早期的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PC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采用单片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8237A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，支持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通道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传送。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SzPct val="90000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每次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可寻址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1MB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空间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(20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位地址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，故只需设置一个页面地址寄存器。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8F8BCCE6-F040-43FE-BA4B-9001B83581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128302"/>
              </p:ext>
            </p:extLst>
          </p:nvPr>
        </p:nvGraphicFramePr>
        <p:xfrm>
          <a:off x="4114800" y="3275409"/>
          <a:ext cx="4267200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r:id="rId3" imgW="5753903" imgH="5420482" progId="PBrush">
                  <p:embed/>
                </p:oleObj>
              </mc:Choice>
              <mc:Fallback>
                <p:oleObj r:id="rId3" imgW="5753903" imgH="5420482" progId="PBrush">
                  <p:embed/>
                  <p:pic>
                    <p:nvPicPr>
                      <p:cNvPr id="93188" name="Object 9">
                        <a:extLst>
                          <a:ext uri="{FF2B5EF4-FFF2-40B4-BE49-F238E27FC236}">
                            <a16:creationId xmlns:a16="http://schemas.microsoft.com/office/drawing/2014/main" id="{81078D78-7A4B-4A6E-B72D-570EA97875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75409"/>
                        <a:ext cx="4267200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624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65164" y="1118797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(3) 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双片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系统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B94F1-B96F-426D-B1D1-0B3DBFA5FD81}"/>
              </a:ext>
            </a:extLst>
          </p:cNvPr>
          <p:cNvSpPr txBox="1">
            <a:spLocks noChangeArrowheads="1"/>
          </p:cNvSpPr>
          <p:nvPr/>
        </p:nvSpPr>
        <p:spPr>
          <a:xfrm>
            <a:off x="983432" y="1977020"/>
            <a:ext cx="11017224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ct val="90000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286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以上的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PC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机采用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片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，一个为主，一个为从，支持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通道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93608987-1EE6-4786-8CA0-A956F4172D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047218"/>
              </p:ext>
            </p:extLst>
          </p:nvPr>
        </p:nvGraphicFramePr>
        <p:xfrm>
          <a:off x="2629421" y="2708920"/>
          <a:ext cx="6988175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r:id="rId3" imgW="10161905" imgH="5458587" progId="PBrush">
                  <p:embed/>
                </p:oleObj>
              </mc:Choice>
              <mc:Fallback>
                <p:oleObj r:id="rId3" imgW="10161905" imgH="5458587" progId="PBrush">
                  <p:embed/>
                  <p:pic>
                    <p:nvPicPr>
                      <p:cNvPr id="94212" name="Object 8">
                        <a:extLst>
                          <a:ext uri="{FF2B5EF4-FFF2-40B4-BE49-F238E27FC236}">
                            <a16:creationId xmlns:a16="http://schemas.microsoft.com/office/drawing/2014/main" id="{AB3105F6-8CE6-45CE-A706-166E55F2FE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9421" y="2708920"/>
                        <a:ext cx="6988175" cy="375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308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2132856"/>
            <a:ext cx="11017224" cy="493417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7-5】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已知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8237A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的端口地址为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00~0FH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，利用通道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传送数据，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页面地址寄存器地址为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83H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，内存缓冲区地址为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2100:0030H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，传送数据块长度为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200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字节。试写出相应的程序代码段。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ts val="2400"/>
              </a:spcBef>
              <a:spcAft>
                <a:spcPts val="600"/>
              </a:spcAft>
              <a:buClrTx/>
              <a:buSzPct val="95000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解：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总体思路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ClrTx/>
              <a:buSzPct val="95000"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在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初始化的基础上，添加有关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页面地址寄存器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的操作（向其内写入高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位地址值）。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3392" y="1196752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(4)  DMA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系统应用实例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483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600"/>
              </a:spcAft>
              <a:buSzPct val="90000"/>
              <a:buNone/>
              <a:defRPr/>
            </a:pP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PC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机中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系统的初始化步骤：</a:t>
            </a: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ClrTx/>
              <a:buSzPct val="90000"/>
              <a:buFont typeface="华文中宋" panose="02010600040101010101" pitchFamily="2" charset="-122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发总清命令，进行复位。</a:t>
            </a: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ClrTx/>
              <a:buSzPct val="90000"/>
              <a:buFont typeface="华文中宋" panose="02010600040101010101" pitchFamily="2" charset="-122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写工作方式寄存器，设置各个通道的工作方式。</a:t>
            </a: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ClrTx/>
              <a:buSzPct val="90000"/>
              <a:buFont typeface="华文中宋" panose="02010600040101010101" pitchFamily="2" charset="-122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设置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页面地址寄存器的值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；设置基地址、基字节寄存器的值（先低字节，后高字节）。</a:t>
            </a: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ClrTx/>
              <a:buSzPct val="90000"/>
              <a:buFont typeface="华文中宋" panose="02010600040101010101" pitchFamily="2" charset="-122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写命令字。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ClrTx/>
              <a:buSzPct val="90000"/>
              <a:buFont typeface="华文中宋" panose="02010600040101010101" pitchFamily="2" charset="-122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清除需要使用通道的屏蔽位，启动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14400" lvl="1" indent="-457200">
              <a:spcBef>
                <a:spcPts val="600"/>
              </a:spcBef>
              <a:buClrTx/>
              <a:buSzPct val="90000"/>
              <a:buFont typeface="华文中宋" panose="02010600040101010101" pitchFamily="2" charset="-122"/>
              <a:buAutoNum type="circleNumDbPlain"/>
              <a:defRPr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lvl="1" indent="0">
              <a:spcBef>
                <a:spcPts val="600"/>
              </a:spcBef>
              <a:buClrTx/>
              <a:buSzPct val="90000"/>
              <a:buNone/>
              <a:defRPr/>
            </a:pP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249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22E5FA-3A6F-4B05-A34E-B03819182428}"/>
              </a:ext>
            </a:extLst>
          </p:cNvPr>
          <p:cNvSpPr txBox="1">
            <a:spLocks noChangeArrowheads="1"/>
          </p:cNvSpPr>
          <p:nvPr/>
        </p:nvSpPr>
        <p:spPr>
          <a:xfrm>
            <a:off x="911424" y="1395214"/>
            <a:ext cx="784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代码实现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F27FB6A8-B61E-48F5-8DCE-511CD53478E1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2514401"/>
            <a:ext cx="8001000" cy="609600"/>
            <a:chOff x="0" y="0"/>
            <a:chExt cx="8001000" cy="609599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827706AC-62B9-430F-A1ED-4EEA268FA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0"/>
              <a:ext cx="7467600" cy="60959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lIns="288000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 dirty="0">
                  <a:ea typeface="华文楷体" panose="02010600040101010101" pitchFamily="2" charset="-122"/>
                </a:rPr>
                <a:t>OUT     0DH</a:t>
              </a:r>
              <a:r>
                <a:rPr lang="zh-CN" altLang="en-US" sz="2100" dirty="0">
                  <a:ea typeface="华文楷体" panose="02010600040101010101" pitchFamily="2" charset="-122"/>
                </a:rPr>
                <a:t>，</a:t>
              </a:r>
              <a:r>
                <a:rPr lang="en-US" altLang="zh-CN" sz="2100" dirty="0">
                  <a:ea typeface="华文楷体" panose="02010600040101010101" pitchFamily="2" charset="-122"/>
                </a:rPr>
                <a:t>AL	          ; </a:t>
              </a:r>
              <a:r>
                <a:rPr lang="zh-CN" altLang="en-US" sz="2100" dirty="0">
                  <a:ea typeface="华文楷体" panose="02010600040101010101" pitchFamily="2" charset="-122"/>
                </a:rPr>
                <a:t>发总清命令，进行复位</a:t>
              </a:r>
              <a:endParaRPr lang="en-US" altLang="zh-CN" sz="2100" dirty="0">
                <a:ea typeface="华文楷体" panose="02010600040101010101" pitchFamily="2" charset="-122"/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B9675556-2762-4A98-BE1C-AE0C7278C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3338"/>
              <a:ext cx="533400" cy="53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ts val="600"/>
                </a:spcAft>
                <a:buClrTx/>
                <a:buSzPct val="95000"/>
                <a:buNone/>
              </a:pPr>
              <a:endParaRPr lang="en-US" altLang="zh-CN" sz="2800" b="1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7A4925D9-1C8E-4D45-960B-9CAEA967307D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124001"/>
            <a:ext cx="8001000" cy="914400"/>
            <a:chOff x="0" y="0"/>
            <a:chExt cx="8001000" cy="914400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3813DEC4-2A3A-4D4B-8DE2-B215AF875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0"/>
              <a:ext cx="7467600" cy="914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lIns="288000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>
                  <a:ea typeface="华文楷体" panose="02010600040101010101" pitchFamily="2" charset="-122"/>
                </a:rPr>
                <a:t>MOV     AL</a:t>
              </a:r>
              <a:r>
                <a:rPr lang="zh-CN" altLang="en-US" sz="2100">
                  <a:ea typeface="华文楷体" panose="02010600040101010101" pitchFamily="2" charset="-122"/>
                </a:rPr>
                <a:t>，  </a:t>
              </a:r>
              <a:r>
                <a:rPr lang="en-US" altLang="zh-CN" sz="2100" b="1" u="sng">
                  <a:solidFill>
                    <a:srgbClr val="0033CC"/>
                  </a:solidFill>
                  <a:ea typeface="华文楷体" panose="02010600040101010101" pitchFamily="2" charset="-122"/>
                </a:rPr>
                <a:t>00</a:t>
              </a:r>
              <a:r>
                <a:rPr lang="en-US" altLang="zh-CN" sz="2100" b="1" u="sng">
                  <a:solidFill>
                    <a:srgbClr val="FF0000"/>
                  </a:solidFill>
                  <a:ea typeface="华文楷体" panose="02010600040101010101" pitchFamily="2" charset="-122"/>
                </a:rPr>
                <a:t>0</a:t>
              </a:r>
              <a:r>
                <a:rPr lang="en-US" altLang="zh-CN" sz="2100" b="1" u="sng">
                  <a:solidFill>
                    <a:srgbClr val="008000"/>
                  </a:solidFill>
                  <a:ea typeface="华文楷体" panose="02010600040101010101" pitchFamily="2" charset="-122"/>
                </a:rPr>
                <a:t>0</a:t>
              </a:r>
              <a:r>
                <a:rPr lang="en-US" altLang="zh-CN" sz="2100" b="1" u="sng">
                  <a:solidFill>
                    <a:srgbClr val="C00000"/>
                  </a:solidFill>
                  <a:ea typeface="华文楷体" panose="02010600040101010101" pitchFamily="2" charset="-122"/>
                </a:rPr>
                <a:t>01</a:t>
              </a:r>
              <a:r>
                <a:rPr lang="en-US" altLang="zh-CN" sz="2100" b="1" u="sng">
                  <a:solidFill>
                    <a:srgbClr val="0033CC"/>
                  </a:solidFill>
                  <a:ea typeface="华文楷体" panose="02010600040101010101" pitchFamily="2" charset="-122"/>
                </a:rPr>
                <a:t>01</a:t>
              </a:r>
              <a:r>
                <a:rPr lang="en-US" altLang="zh-CN" sz="2100">
                  <a:ea typeface="华文楷体" panose="02010600040101010101" pitchFamily="2" charset="-122"/>
                </a:rPr>
                <a:t>B      </a:t>
              </a:r>
              <a:r>
                <a:rPr lang="en-US" altLang="zh-CN" sz="2000">
                  <a:ea typeface="华文楷体" panose="02010600040101010101" pitchFamily="2" charset="-122"/>
                </a:rPr>
                <a:t>; </a:t>
              </a:r>
              <a:r>
                <a:rPr lang="zh-CN" altLang="en-US" sz="2000">
                  <a:ea typeface="华文楷体" panose="02010600040101010101" pitchFamily="2" charset="-122"/>
                </a:rPr>
                <a:t>工作方式：请求传输</a:t>
              </a:r>
              <a:r>
                <a:rPr lang="en-US" altLang="zh-CN" sz="2000">
                  <a:ea typeface="华文楷体" panose="02010600040101010101" pitchFamily="2" charset="-122"/>
                </a:rPr>
                <a:t>, </a:t>
              </a:r>
              <a:r>
                <a:rPr lang="zh-CN" altLang="en-US" sz="2000">
                  <a:ea typeface="华文楷体" panose="02010600040101010101" pitchFamily="2" charset="-122"/>
                </a:rPr>
                <a:t>地址增</a:t>
              </a:r>
              <a:r>
                <a:rPr lang="en-US" altLang="zh-CN" sz="2000">
                  <a:ea typeface="华文楷体" panose="02010600040101010101" pitchFamily="2" charset="-122"/>
                </a:rPr>
                <a:t>,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>
                  <a:ea typeface="华文楷体" panose="02010600040101010101" pitchFamily="2" charset="-122"/>
                </a:rPr>
                <a:t>OUT     0BH</a:t>
              </a:r>
              <a:r>
                <a:rPr lang="zh-CN" altLang="en-US" sz="2100">
                  <a:ea typeface="华文楷体" panose="02010600040101010101" pitchFamily="2" charset="-122"/>
                </a:rPr>
                <a:t>，</a:t>
              </a:r>
              <a:r>
                <a:rPr lang="en-US" altLang="zh-CN" sz="2100">
                  <a:ea typeface="华文楷体" panose="02010600040101010101" pitchFamily="2" charset="-122"/>
                </a:rPr>
                <a:t>AL                    </a:t>
              </a:r>
              <a:r>
                <a:rPr lang="en-US" altLang="zh-CN" sz="2000">
                  <a:ea typeface="华文楷体" panose="02010600040101010101" pitchFamily="2" charset="-122"/>
                </a:rPr>
                <a:t>; </a:t>
              </a:r>
              <a:r>
                <a:rPr lang="zh-CN" altLang="en-US" sz="2000">
                  <a:ea typeface="华文楷体" panose="02010600040101010101" pitchFamily="2" charset="-122"/>
                </a:rPr>
                <a:t>非预置</a:t>
              </a:r>
              <a:r>
                <a:rPr lang="en-US" altLang="zh-CN" sz="2000">
                  <a:ea typeface="华文楷体" panose="02010600040101010101" pitchFamily="2" charset="-122"/>
                </a:rPr>
                <a:t>, DMA</a:t>
              </a:r>
              <a:r>
                <a:rPr lang="zh-CN" altLang="en-US" sz="2000">
                  <a:ea typeface="华文楷体" panose="02010600040101010101" pitchFamily="2" charset="-122"/>
                </a:rPr>
                <a:t>写</a:t>
              </a:r>
              <a:r>
                <a:rPr lang="en-US" altLang="zh-CN" sz="2000">
                  <a:ea typeface="华文楷体" panose="02010600040101010101" pitchFamily="2" charset="-122"/>
                </a:rPr>
                <a:t>, </a:t>
              </a:r>
              <a:r>
                <a:rPr lang="zh-CN" altLang="en-US" sz="2000">
                  <a:ea typeface="华文楷体" panose="02010600040101010101" pitchFamily="2" charset="-122"/>
                </a:rPr>
                <a:t>通道</a:t>
              </a:r>
              <a:r>
                <a:rPr lang="en-US" altLang="zh-CN" sz="2000"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CF8085D0-F80F-41C5-8734-C93EA0C00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52400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ts val="600"/>
                </a:spcAft>
                <a:buClrTx/>
                <a:buSzPct val="9500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1" name="Group 16">
            <a:extLst>
              <a:ext uri="{FF2B5EF4-FFF2-40B4-BE49-F238E27FC236}">
                <a16:creationId xmlns:a16="http://schemas.microsoft.com/office/drawing/2014/main" id="{AA0251A8-580B-4725-9EE0-B617F9482A3B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4005064"/>
            <a:ext cx="8001000" cy="1295400"/>
            <a:chOff x="0" y="0"/>
            <a:chExt cx="8001000" cy="1295401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F8877084-7C0C-4A97-AFA4-0FAD36C06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0"/>
              <a:ext cx="7467600" cy="1295401"/>
            </a:xfrm>
            <a:prstGeom prst="rect">
              <a:avLst/>
            </a:prstGeom>
            <a:solidFill>
              <a:srgbClr val="8BD8FF"/>
            </a:solidFill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lIns="288000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>
                  <a:ea typeface="华文楷体" panose="02010600040101010101" pitchFamily="2" charset="-122"/>
                </a:rPr>
                <a:t>MOV     AL</a:t>
              </a:r>
              <a:r>
                <a:rPr lang="zh-CN" altLang="en-US" sz="2100">
                  <a:ea typeface="华文楷体" panose="02010600040101010101" pitchFamily="2" charset="-122"/>
                </a:rPr>
                <a:t>，  </a:t>
              </a:r>
              <a:r>
                <a:rPr lang="en-US" altLang="zh-CN" sz="2100" b="1" u="sng">
                  <a:solidFill>
                    <a:srgbClr val="0033CC"/>
                  </a:solidFill>
                  <a:ea typeface="华文楷体" panose="02010600040101010101" pitchFamily="2" charset="-122"/>
                </a:rPr>
                <a:t>02</a:t>
              </a:r>
              <a:r>
                <a:rPr lang="en-US" altLang="zh-CN" sz="2100">
                  <a:ea typeface="华文楷体" panose="02010600040101010101" pitchFamily="2" charset="-122"/>
                </a:rPr>
                <a:t>H	           </a:t>
              </a:r>
              <a:r>
                <a:rPr lang="en-US" altLang="zh-CN" sz="2000">
                  <a:ea typeface="华文楷体" panose="02010600040101010101" pitchFamily="2" charset="-122"/>
                </a:rPr>
                <a:t>; </a:t>
              </a:r>
              <a:r>
                <a:rPr lang="zh-CN" altLang="en-US" sz="2000">
                  <a:ea typeface="华文楷体" panose="02010600040101010101" pitchFamily="2" charset="-122"/>
                </a:rPr>
                <a:t>内存地址</a:t>
              </a:r>
              <a:r>
                <a:rPr lang="en-US" altLang="zh-CN" sz="2000">
                  <a:ea typeface="华文楷体" panose="02010600040101010101" pitchFamily="2" charset="-122"/>
                </a:rPr>
                <a:t>21030</a:t>
              </a:r>
              <a:r>
                <a:rPr lang="zh-CN" altLang="en-US" sz="2000">
                  <a:ea typeface="华文楷体" panose="02010600040101010101" pitchFamily="2" charset="-122"/>
                </a:rPr>
                <a:t>，页面地址</a:t>
              </a:r>
              <a:r>
                <a:rPr lang="en-US" altLang="zh-CN" sz="2000">
                  <a:ea typeface="华文楷体" panose="02010600040101010101" pitchFamily="2" charset="-122"/>
                </a:rPr>
                <a:t>02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>
                  <a:ea typeface="华文楷体" panose="02010600040101010101" pitchFamily="2" charset="-122"/>
                </a:rPr>
                <a:t>OUT     83H</a:t>
              </a:r>
              <a:r>
                <a:rPr lang="zh-CN" altLang="en-US" sz="2100">
                  <a:ea typeface="华文楷体" panose="02010600040101010101" pitchFamily="2" charset="-122"/>
                </a:rPr>
                <a:t>，</a:t>
              </a:r>
              <a:r>
                <a:rPr lang="en-US" altLang="zh-CN" sz="2100">
                  <a:ea typeface="华文楷体" panose="02010600040101010101" pitchFamily="2" charset="-122"/>
                </a:rPr>
                <a:t>AL 	           </a:t>
              </a:r>
              <a:r>
                <a:rPr lang="en-US" altLang="zh-CN" sz="2000">
                  <a:ea typeface="华文楷体" panose="02010600040101010101" pitchFamily="2" charset="-122"/>
                </a:rPr>
                <a:t>; </a:t>
              </a:r>
              <a:r>
                <a:rPr lang="zh-CN" altLang="en-US" sz="2000">
                  <a:ea typeface="华文楷体" panose="02010600040101010101" pitchFamily="2" charset="-122"/>
                </a:rPr>
                <a:t>页面地址寄存器</a:t>
              </a:r>
              <a:endParaRPr lang="en-US" altLang="zh-CN" sz="200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b="1">
                  <a:ea typeface="华文楷体" panose="02010600040101010101" pitchFamily="2" charset="-122"/>
                </a:rPr>
                <a:t>… </a:t>
              </a:r>
              <a:r>
                <a:rPr lang="zh-CN" altLang="en-US" sz="2000" b="1">
                  <a:ea typeface="华文楷体" panose="02010600040101010101" pitchFamily="2" charset="-122"/>
                </a:rPr>
                <a:t>待续</a:t>
              </a:r>
              <a:endParaRPr lang="en-US" altLang="zh-CN" sz="2000" b="1">
                <a:ea typeface="华文楷体" panose="02010600040101010101" pitchFamily="2" charset="-122"/>
              </a:endParaRPr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3CF23B30-E87A-4075-8586-8897A9B81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93700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ts val="600"/>
                </a:spcAft>
                <a:buClrTx/>
                <a:buSzPct val="9500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5838B040-434B-4420-A9D7-291D9A0C5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216" y="2562026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8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F6A8AF7-2CB9-48C5-A454-098F1974521A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1364736"/>
            <a:ext cx="8001000" cy="3505200"/>
            <a:chOff x="0" y="0"/>
            <a:chExt cx="8001000" cy="350520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4794A97A-E72B-4262-8530-754E495C1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0"/>
              <a:ext cx="7467600" cy="3505200"/>
            </a:xfrm>
            <a:prstGeom prst="rect">
              <a:avLst/>
            </a:prstGeom>
            <a:solidFill>
              <a:srgbClr val="8BD8FF"/>
            </a:solidFill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lIns="288000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</a:pPr>
              <a:r>
                <a:rPr lang="en-US" altLang="zh-CN" sz="2100" b="1" dirty="0">
                  <a:ea typeface="华文楷体" panose="02010600040101010101" pitchFamily="2" charset="-122"/>
                </a:rPr>
                <a:t>… </a:t>
              </a:r>
              <a:r>
                <a:rPr lang="zh-CN" altLang="en-US" sz="2100" b="1" dirty="0">
                  <a:ea typeface="华文楷体" panose="02010600040101010101" pitchFamily="2" charset="-122"/>
                </a:rPr>
                <a:t>续前</a:t>
              </a:r>
              <a:endParaRPr lang="en-US" altLang="zh-CN" sz="2100" b="1" dirty="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 dirty="0">
                  <a:ea typeface="华文楷体" panose="02010600040101010101" pitchFamily="2" charset="-122"/>
                </a:rPr>
                <a:t>MOV     AL</a:t>
              </a:r>
              <a:r>
                <a:rPr lang="zh-CN" altLang="en-US" sz="2100" dirty="0">
                  <a:ea typeface="华文楷体" panose="02010600040101010101" pitchFamily="2" charset="-122"/>
                </a:rPr>
                <a:t>， </a:t>
              </a:r>
              <a:r>
                <a:rPr lang="en-US" altLang="zh-CN" sz="2100" dirty="0">
                  <a:ea typeface="华文楷体" panose="02010600040101010101" pitchFamily="2" charset="-122"/>
                </a:rPr>
                <a:t>30H    	         ; </a:t>
              </a:r>
              <a:r>
                <a:rPr lang="zh-CN" altLang="en-US" sz="2100" dirty="0">
                  <a:ea typeface="华文楷体" panose="02010600040101010101" pitchFamily="2" charset="-122"/>
                </a:rPr>
                <a:t>写通道</a:t>
              </a:r>
              <a:r>
                <a:rPr lang="en-US" altLang="zh-CN" sz="2100" dirty="0">
                  <a:ea typeface="华文楷体" panose="02010600040101010101" pitchFamily="2" charset="-122"/>
                </a:rPr>
                <a:t>1</a:t>
              </a:r>
              <a:r>
                <a:rPr lang="zh-CN" altLang="en-US" sz="2100" dirty="0">
                  <a:ea typeface="华文楷体" panose="02010600040101010101" pitchFamily="2" charset="-122"/>
                </a:rPr>
                <a:t>的低位地址</a:t>
              </a:r>
              <a:endParaRPr lang="en-US" altLang="zh-CN" sz="2100" dirty="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 dirty="0">
                  <a:ea typeface="华文楷体" panose="02010600040101010101" pitchFamily="2" charset="-122"/>
                </a:rPr>
                <a:t>OUT     02H</a:t>
              </a:r>
              <a:r>
                <a:rPr lang="zh-CN" altLang="en-US" sz="2100" dirty="0">
                  <a:ea typeface="华文楷体" panose="02010600040101010101" pitchFamily="2" charset="-122"/>
                </a:rPr>
                <a:t>，</a:t>
              </a:r>
              <a:r>
                <a:rPr lang="en-US" altLang="zh-CN" sz="2100" dirty="0">
                  <a:ea typeface="华文楷体" panose="02010600040101010101" pitchFamily="2" charset="-122"/>
                </a:rPr>
                <a:t>AL</a:t>
              </a:r>
              <a:r>
                <a:rPr lang="en-US" altLang="zh-CN" sz="2000" dirty="0">
                  <a:ea typeface="华文楷体" panose="02010600040101010101" pitchFamily="2" charset="-122"/>
                </a:rPr>
                <a:t>	</a:t>
              </a:r>
            </a:p>
            <a:p>
              <a:pPr eaLnBrk="1" hangingPunct="1">
                <a:spcBef>
                  <a:spcPts val="600"/>
                </a:spcBef>
                <a:buClrTx/>
                <a:buSzTx/>
                <a:buNone/>
              </a:pPr>
              <a:r>
                <a:rPr lang="en-US" altLang="zh-CN" sz="2000" dirty="0">
                  <a:ea typeface="华文楷体" panose="02010600040101010101" pitchFamily="2" charset="-122"/>
                </a:rPr>
                <a:t>MOV      AL</a:t>
              </a:r>
              <a:r>
                <a:rPr lang="zh-CN" altLang="en-US" sz="2000" dirty="0">
                  <a:ea typeface="华文楷体" panose="02010600040101010101" pitchFamily="2" charset="-122"/>
                </a:rPr>
                <a:t>，  </a:t>
              </a:r>
              <a:r>
                <a:rPr lang="en-US" altLang="zh-CN" sz="2000" dirty="0">
                  <a:ea typeface="华文楷体" panose="02010600040101010101" pitchFamily="2" charset="-122"/>
                </a:rPr>
                <a:t>10H    	         ; </a:t>
              </a:r>
              <a:r>
                <a:rPr lang="zh-CN" altLang="en-US" sz="2000" dirty="0">
                  <a:ea typeface="华文楷体" panose="02010600040101010101" pitchFamily="2" charset="-122"/>
                </a:rPr>
                <a:t>写通道</a:t>
              </a:r>
              <a:r>
                <a:rPr lang="en-US" altLang="zh-CN" sz="2000" dirty="0">
                  <a:ea typeface="华文楷体" panose="02010600040101010101" pitchFamily="2" charset="-122"/>
                </a:rPr>
                <a:t>1</a:t>
              </a:r>
              <a:r>
                <a:rPr lang="zh-CN" altLang="en-US" sz="2000" dirty="0">
                  <a:ea typeface="华文楷体" panose="02010600040101010101" pitchFamily="2" charset="-122"/>
                </a:rPr>
                <a:t>的高位地址</a:t>
              </a:r>
              <a:endParaRPr lang="en-US" altLang="zh-CN" sz="2000" dirty="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dirty="0">
                  <a:ea typeface="华文楷体" panose="02010600040101010101" pitchFamily="2" charset="-122"/>
                </a:rPr>
                <a:t>OUT      02H</a:t>
              </a:r>
              <a:r>
                <a:rPr lang="zh-CN" altLang="en-US" sz="2000" dirty="0">
                  <a:ea typeface="华文楷体" panose="02010600040101010101" pitchFamily="2" charset="-122"/>
                </a:rPr>
                <a:t>， </a:t>
              </a:r>
              <a:r>
                <a:rPr lang="en-US" altLang="zh-CN" sz="2000" dirty="0">
                  <a:ea typeface="华文楷体" panose="02010600040101010101" pitchFamily="2" charset="-122"/>
                </a:rPr>
                <a:t>AL</a:t>
              </a:r>
            </a:p>
            <a:p>
              <a:pPr eaLnBrk="1" hangingPunct="1">
                <a:spcBef>
                  <a:spcPts val="900"/>
                </a:spcBef>
                <a:buClrTx/>
                <a:buSzTx/>
                <a:buNone/>
              </a:pPr>
              <a:r>
                <a:rPr lang="en-US" altLang="zh-CN" sz="2000" dirty="0">
                  <a:ea typeface="华文楷体" panose="02010600040101010101" pitchFamily="2" charset="-122"/>
                </a:rPr>
                <a:t>MOV      AX</a:t>
              </a:r>
              <a:r>
                <a:rPr lang="zh-CN" altLang="en-US" sz="2000" dirty="0">
                  <a:ea typeface="华文楷体" panose="02010600040101010101" pitchFamily="2" charset="-122"/>
                </a:rPr>
                <a:t>， </a:t>
              </a:r>
              <a:r>
                <a:rPr lang="en-US" altLang="zh-CN" sz="2000" dirty="0">
                  <a:ea typeface="华文楷体" panose="02010600040101010101" pitchFamily="2" charset="-122"/>
                </a:rPr>
                <a:t>C7H	                ; </a:t>
              </a:r>
              <a:r>
                <a:rPr lang="zh-CN" altLang="en-US" sz="2000" dirty="0">
                  <a:ea typeface="华文楷体" panose="02010600040101010101" pitchFamily="2" charset="-122"/>
                </a:rPr>
                <a:t>写通道</a:t>
              </a:r>
              <a:r>
                <a:rPr lang="en-US" altLang="zh-CN" sz="2000" dirty="0">
                  <a:ea typeface="华文楷体" panose="02010600040101010101" pitchFamily="2" charset="-122"/>
                </a:rPr>
                <a:t>1</a:t>
              </a:r>
              <a:r>
                <a:rPr lang="zh-CN" altLang="en-US" sz="2000" dirty="0">
                  <a:ea typeface="华文楷体" panose="02010600040101010101" pitchFamily="2" charset="-122"/>
                </a:rPr>
                <a:t>的字节数高位                         </a:t>
              </a:r>
              <a:endParaRPr lang="en-US" altLang="zh-CN" sz="2000" dirty="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ts val="900"/>
                </a:spcBef>
                <a:buClrTx/>
                <a:buSzTx/>
                <a:buNone/>
              </a:pPr>
              <a:r>
                <a:rPr lang="en-US" altLang="zh-CN" sz="2000" dirty="0">
                  <a:ea typeface="华文楷体" panose="02010600040101010101" pitchFamily="2" charset="-122"/>
                </a:rPr>
                <a:t>                                                  </a:t>
              </a:r>
              <a:r>
                <a:rPr lang="zh-CN" altLang="en-US" sz="2000" dirty="0">
                  <a:ea typeface="华文楷体" panose="02010600040101010101" pitchFamily="2" charset="-122"/>
                </a:rPr>
                <a:t>（</a:t>
              </a:r>
              <a:r>
                <a:rPr lang="en-US" altLang="zh-CN" sz="2000" dirty="0">
                  <a:ea typeface="华文楷体" panose="02010600040101010101" pitchFamily="2" charset="-122"/>
                </a:rPr>
                <a:t>200=C8</a:t>
              </a:r>
              <a:r>
                <a:rPr lang="zh-CN" altLang="en-US" sz="2000" dirty="0">
                  <a:ea typeface="华文楷体" panose="02010600040101010101" pitchFamily="2" charset="-122"/>
                </a:rPr>
                <a:t>）</a:t>
              </a:r>
              <a:endParaRPr lang="en-US" altLang="zh-CN" sz="2000" dirty="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dirty="0">
                  <a:ea typeface="华文楷体" panose="02010600040101010101" pitchFamily="2" charset="-122"/>
                </a:rPr>
                <a:t>OUT      03H</a:t>
              </a:r>
              <a:r>
                <a:rPr lang="zh-CN" altLang="en-US" sz="2000" dirty="0">
                  <a:ea typeface="华文楷体" panose="02010600040101010101" pitchFamily="2" charset="-122"/>
                </a:rPr>
                <a:t>， </a:t>
              </a:r>
              <a:r>
                <a:rPr lang="en-US" altLang="zh-CN" sz="2000" dirty="0">
                  <a:ea typeface="华文楷体" panose="02010600040101010101" pitchFamily="2" charset="-122"/>
                </a:rPr>
                <a:t>AL                    ; </a:t>
              </a:r>
              <a:r>
                <a:rPr lang="zh-CN" altLang="en-US" sz="2000" dirty="0">
                  <a:ea typeface="华文楷体" panose="02010600040101010101" pitchFamily="2" charset="-122"/>
                </a:rPr>
                <a:t>低字节</a:t>
              </a:r>
              <a:endParaRPr lang="en-US" altLang="zh-CN" sz="2000" dirty="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dirty="0">
                  <a:ea typeface="华文楷体" panose="02010600040101010101" pitchFamily="2" charset="-122"/>
                </a:rPr>
                <a:t>MOV      AL</a:t>
              </a:r>
              <a:r>
                <a:rPr lang="zh-CN" altLang="en-US" sz="2000" dirty="0">
                  <a:ea typeface="华文楷体" panose="02010600040101010101" pitchFamily="2" charset="-122"/>
                </a:rPr>
                <a:t>，   </a:t>
              </a:r>
              <a:r>
                <a:rPr lang="en-US" altLang="zh-CN" sz="2000" dirty="0">
                  <a:ea typeface="华文楷体" panose="02010600040101010101" pitchFamily="2" charset="-122"/>
                </a:rPr>
                <a:t>AH	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000" dirty="0">
                  <a:ea typeface="华文楷体" panose="02010600040101010101" pitchFamily="2" charset="-122"/>
                </a:rPr>
                <a:t>OUT      03H</a:t>
              </a:r>
              <a:r>
                <a:rPr lang="zh-CN" altLang="en-US" sz="2000" dirty="0">
                  <a:ea typeface="华文楷体" panose="02010600040101010101" pitchFamily="2" charset="-122"/>
                </a:rPr>
                <a:t>， </a:t>
              </a:r>
              <a:r>
                <a:rPr lang="en-US" altLang="zh-CN" sz="2000" dirty="0">
                  <a:ea typeface="华文楷体" panose="02010600040101010101" pitchFamily="2" charset="-122"/>
                </a:rPr>
                <a:t>AL                    ; </a:t>
              </a:r>
              <a:r>
                <a:rPr lang="zh-CN" altLang="en-US" sz="2000" dirty="0">
                  <a:ea typeface="华文楷体" panose="02010600040101010101" pitchFamily="2" charset="-122"/>
                </a:rPr>
                <a:t>字节数低位</a:t>
              </a:r>
              <a:r>
                <a:rPr lang="en-US" altLang="zh-CN" sz="2000" dirty="0">
                  <a:ea typeface="华文楷体" panose="02010600040101010101" pitchFamily="2" charset="-122"/>
                </a:rPr>
                <a:t>	</a:t>
              </a: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D2F8BE3-1579-4466-9881-2513874FD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09600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ts val="600"/>
                </a:spcAft>
                <a:buClrTx/>
                <a:buSzPct val="95000"/>
                <a:buNone/>
              </a:pPr>
              <a:endParaRPr lang="en-US" altLang="zh-CN" sz="2800" b="1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5D1ADB7-D55A-41D4-A133-8C6C08EDC4B2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4869937"/>
            <a:ext cx="8001000" cy="1768475"/>
            <a:chOff x="0" y="-1"/>
            <a:chExt cx="8001000" cy="17684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6C85F1A-CAAD-4BC8-9C2D-99DA2E38D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-1"/>
              <a:ext cx="7467600" cy="176847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lIns="288000" anchor="ctr"/>
            <a:lstStyle>
              <a:lvl1pPr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>
                  <a:ea typeface="华文楷体" panose="02010600040101010101" pitchFamily="2" charset="-122"/>
                </a:rPr>
                <a:t>MOV     AL</a:t>
              </a:r>
              <a:r>
                <a:rPr lang="zh-CN" altLang="en-US" sz="2100">
                  <a:ea typeface="华文楷体" panose="02010600040101010101" pitchFamily="2" charset="-122"/>
                </a:rPr>
                <a:t>，  </a:t>
              </a:r>
              <a:r>
                <a:rPr lang="en-US" altLang="zh-CN" sz="2100">
                  <a:ea typeface="华文楷体" panose="02010600040101010101" pitchFamily="2" charset="-122"/>
                </a:rPr>
                <a:t>10000000B     ; </a:t>
              </a:r>
              <a:r>
                <a:rPr lang="zh-CN" altLang="en-US" sz="2100">
                  <a:ea typeface="华文楷体" panose="02010600040101010101" pitchFamily="2" charset="-122"/>
                </a:rPr>
                <a:t>写命令字</a:t>
              </a:r>
              <a:endParaRPr lang="en-US" altLang="zh-CN" sz="210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>
                  <a:ea typeface="华文楷体" panose="02010600040101010101" pitchFamily="2" charset="-122"/>
                </a:rPr>
                <a:t>OUT     08H</a:t>
              </a:r>
              <a:r>
                <a:rPr lang="zh-CN" altLang="en-US" sz="2100">
                  <a:ea typeface="华文楷体" panose="02010600040101010101" pitchFamily="2" charset="-122"/>
                </a:rPr>
                <a:t>，</a:t>
              </a:r>
              <a:r>
                <a:rPr lang="en-US" altLang="zh-CN" sz="2100">
                  <a:ea typeface="华文楷体" panose="02010600040101010101" pitchFamily="2" charset="-122"/>
                </a:rPr>
                <a:t>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>
                  <a:ea typeface="华文楷体" panose="02010600040101010101" pitchFamily="2" charset="-122"/>
                </a:rPr>
                <a:t>MOV     AL</a:t>
              </a:r>
              <a:r>
                <a:rPr lang="zh-CN" altLang="en-US" sz="2100">
                  <a:ea typeface="华文楷体" panose="02010600040101010101" pitchFamily="2" charset="-122"/>
                </a:rPr>
                <a:t>，  </a:t>
              </a:r>
              <a:r>
                <a:rPr lang="en-US" altLang="zh-CN" sz="2100">
                  <a:ea typeface="华文楷体" panose="02010600040101010101" pitchFamily="2" charset="-122"/>
                </a:rPr>
                <a:t>00000001B     ; </a:t>
              </a:r>
              <a:r>
                <a:rPr lang="zh-CN" altLang="en-US" sz="2100">
                  <a:ea typeface="华文楷体" panose="02010600040101010101" pitchFamily="2" charset="-122"/>
                </a:rPr>
                <a:t>清屏蔽位，允许通道</a:t>
              </a:r>
              <a:r>
                <a:rPr lang="en-US" altLang="zh-CN" sz="2100">
                  <a:ea typeface="华文楷体" panose="02010600040101010101" pitchFamily="2" charset="-122"/>
                </a:rPr>
                <a:t>1</a:t>
              </a:r>
              <a:r>
                <a:rPr lang="zh-CN" altLang="en-US" sz="2100">
                  <a:ea typeface="华文楷体" panose="02010600040101010101" pitchFamily="2" charset="-122"/>
                </a:rPr>
                <a:t>请求</a:t>
              </a:r>
              <a:endParaRPr lang="en-US" altLang="zh-CN" sz="2100"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>
                  <a:ea typeface="华文楷体" panose="02010600040101010101" pitchFamily="2" charset="-122"/>
                </a:rPr>
                <a:t>OUT     0AH</a:t>
              </a:r>
              <a:r>
                <a:rPr lang="zh-CN" altLang="en-US" sz="2100">
                  <a:ea typeface="华文楷体" panose="02010600040101010101" pitchFamily="2" charset="-122"/>
                </a:rPr>
                <a:t>，</a:t>
              </a:r>
              <a:r>
                <a:rPr lang="en-US" altLang="zh-CN" sz="2100">
                  <a:ea typeface="华文楷体" panose="02010600040101010101" pitchFamily="2" charset="-122"/>
                </a:rPr>
                <a:t>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100">
                  <a:ea typeface="华文楷体" panose="02010600040101010101" pitchFamily="2" charset="-122"/>
                </a:rPr>
                <a:t>	</a:t>
              </a: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0C75D1FD-3441-4DE1-98E4-5B6A6E034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04800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SzPct val="85000"/>
                <a:buFont typeface="Arial" panose="020B0604020202020204" pitchFamily="34" charset="0"/>
                <a:buChar char="►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ts val="600"/>
                </a:spcAft>
                <a:buClrTx/>
                <a:buSzPct val="95000"/>
                <a:buNone/>
              </a:pPr>
              <a:endParaRPr lang="en-US" altLang="zh-CN" sz="2800" b="1" dirty="0"/>
            </a:p>
          </p:txBody>
        </p:sp>
      </p:grpSp>
      <p:sp>
        <p:nvSpPr>
          <p:cNvPr id="10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1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7589A0-2DA6-4EC0-B12B-DBB3ED05CCA6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066800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ts val="2400"/>
              </a:spcAft>
              <a:buSzPct val="95000"/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DMA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的传送过程</a:t>
            </a:r>
            <a:endParaRPr lang="en-US" altLang="zh-CN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FD5EF2B9-2F89-4828-B606-6045D49480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626508"/>
              </p:ext>
            </p:extLst>
          </p:nvPr>
        </p:nvGraphicFramePr>
        <p:xfrm>
          <a:off x="2362200" y="1676400"/>
          <a:ext cx="76200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r:id="rId3" imgW="4052520" imgH="1954800" progId="Visio.Drawing.11">
                  <p:embed/>
                </p:oleObj>
              </mc:Choice>
              <mc:Fallback>
                <p:oleObj r:id="rId3" imgW="4052520" imgH="1954800" progId="Visio.Drawing.11">
                  <p:embed/>
                  <p:pic>
                    <p:nvPicPr>
                      <p:cNvPr id="27652" name="Object 2">
                        <a:extLst>
                          <a:ext uri="{FF2B5EF4-FFF2-40B4-BE49-F238E27FC236}">
                            <a16:creationId xmlns:a16="http://schemas.microsoft.com/office/drawing/2014/main" id="{A1C07CA0-EEDD-47EB-9635-E19F2BF1C5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76400"/>
                        <a:ext cx="76200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ADECF420-C430-49BA-8216-709E3EE55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86400"/>
            <a:ext cx="3657600" cy="838200"/>
          </a:xfrm>
          <a:prstGeom prst="wedgeRoundRectCallout">
            <a:avLst>
              <a:gd name="adj1" fmla="val -39819"/>
              <a:gd name="adj2" fmla="val -116019"/>
              <a:gd name="adj3" fmla="val 16667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44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当外设有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需求且就绪，向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DMAC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发请求信号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DREQ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圆角矩形标注 7">
            <a:extLst>
              <a:ext uri="{FF2B5EF4-FFF2-40B4-BE49-F238E27FC236}">
                <a16:creationId xmlns:a16="http://schemas.microsoft.com/office/drawing/2014/main" id="{18C6C1D2-3376-4F0C-B209-36593FC6D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486400"/>
            <a:ext cx="4114800" cy="838200"/>
          </a:xfrm>
          <a:prstGeom prst="wedgeRoundRectCallout">
            <a:avLst>
              <a:gd name="adj1" fmla="val 10875"/>
              <a:gd name="adj2" fmla="val -121130"/>
              <a:gd name="adj3" fmla="val 16667"/>
            </a:avLst>
          </a:prstGeom>
          <a:solidFill>
            <a:srgbClr val="BADDE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0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DMAC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收到请求后，通过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HOLD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引脚向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总线请求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信号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HRQ 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B5F7C084-1560-4A39-B85D-177A6BF00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14600"/>
            <a:ext cx="4114800" cy="838200"/>
          </a:xfrm>
          <a:prstGeom prst="wedgeRoundRectCallout">
            <a:avLst>
              <a:gd name="adj1" fmla="val 22944"/>
              <a:gd name="adj2" fmla="val 120917"/>
              <a:gd name="adj3" fmla="val 16667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44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若允许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传输，则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释放总线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控制权，并发响应信号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HLDA 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圆角矩形标注 9">
            <a:extLst>
              <a:ext uri="{FF2B5EF4-FFF2-40B4-BE49-F238E27FC236}">
                <a16:creationId xmlns:a16="http://schemas.microsoft.com/office/drawing/2014/main" id="{AABE8B94-FBEC-4175-9D07-83B890544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286000"/>
            <a:ext cx="4038600" cy="1066800"/>
          </a:xfrm>
          <a:prstGeom prst="wedgeRoundRectCallout">
            <a:avLst>
              <a:gd name="adj1" fmla="val -42750"/>
              <a:gd name="adj2" fmla="val 115190"/>
              <a:gd name="adj3" fmla="val 16667"/>
            </a:avLst>
          </a:prstGeom>
          <a:solidFill>
            <a:srgbClr val="DAEDE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44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DMAC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收到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HLDA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获得总线控制权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后，向外设发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DACK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，通知其可以开始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传输。</a:t>
            </a:r>
          </a:p>
        </p:txBody>
      </p:sp>
      <p:sp>
        <p:nvSpPr>
          <p:cNvPr id="11" name="圆角矩形标注 10">
            <a:extLst>
              <a:ext uri="{FF2B5EF4-FFF2-40B4-BE49-F238E27FC236}">
                <a16:creationId xmlns:a16="http://schemas.microsoft.com/office/drawing/2014/main" id="{6C7145B6-A066-4D51-9E2A-CA149B34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066800"/>
            <a:ext cx="3886200" cy="914400"/>
          </a:xfrm>
          <a:prstGeom prst="wedgeRoundRectCallout">
            <a:avLst>
              <a:gd name="adj1" fmla="val 35389"/>
              <a:gd name="adj2" fmla="val 121667"/>
              <a:gd name="adj3" fmla="val 166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44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DMAC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发地址和控制信号，进行外设与内存间的数据传输。</a:t>
            </a:r>
          </a:p>
        </p:txBody>
      </p:sp>
      <p:sp>
        <p:nvSpPr>
          <p:cNvPr id="12" name="圆角矩形标注 11">
            <a:extLst>
              <a:ext uri="{FF2B5EF4-FFF2-40B4-BE49-F238E27FC236}">
                <a16:creationId xmlns:a16="http://schemas.microsoft.com/office/drawing/2014/main" id="{1ADA0586-4B84-4D9E-A946-3F1E37D95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410200"/>
            <a:ext cx="4800600" cy="1143000"/>
          </a:xfrm>
          <a:prstGeom prst="wedgeRoundRectCallout">
            <a:avLst>
              <a:gd name="adj1" fmla="val -37236"/>
              <a:gd name="adj2" fmla="val -96843"/>
              <a:gd name="adj3" fmla="val 16667"/>
            </a:avLst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44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数据传输结束后，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DMAC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HOLD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引脚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撤销总线请求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收到请求后，使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HLDA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无效，同时</a:t>
            </a:r>
            <a:r>
              <a:rPr lang="zh-CN" altLang="en-US" sz="1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收回总线控制权</a:t>
            </a:r>
            <a:r>
              <a:rPr lang="zh-CN" altLang="en-US" sz="1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9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7" grpId="1" animBg="1" autoUpdateAnimBg="0"/>
      <p:bldP spid="8" grpId="0" animBg="1" autoUpdateAnimBg="0"/>
      <p:bldP spid="8" grpId="1" animBg="1" autoUpdateAnimBg="0"/>
      <p:bldP spid="9" grpId="0" animBg="1" autoUpdateAnimBg="0"/>
      <p:bldP spid="9" grpId="1" animBg="1" autoUpdateAnimBg="0"/>
      <p:bldP spid="10" grpId="0" animBg="1" autoUpdateAnimBg="0"/>
      <p:bldP spid="10" grpId="1" animBg="1" autoUpdateAnimBg="0"/>
      <p:bldP spid="11" grpId="0" animBg="1" autoUpdateAnimBg="0"/>
      <p:bldP spid="12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Tx/>
              <a:buSzPct val="95000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7-6】</a:t>
            </a:r>
            <a:r>
              <a:rPr lang="zh-CN" altLang="en-US" sz="2400" dirty="0">
                <a:latin typeface="Times New Roman" panose="02020603050405020304" pitchFamily="18" charset="0"/>
              </a:rPr>
              <a:t>利用</a:t>
            </a:r>
            <a:r>
              <a:rPr lang="en-US" altLang="zh-CN" sz="2400" dirty="0">
                <a:latin typeface="Times New Roman" panose="02020603050405020304" pitchFamily="18" charset="0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</a:rPr>
              <a:t>方式实现</a:t>
            </a:r>
            <a:r>
              <a:rPr lang="zh-CN" alt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内存</a:t>
            </a:r>
            <a:r>
              <a:rPr lang="zh-CN" altLang="en-US" sz="2400" dirty="0">
                <a:latin typeface="Times New Roman" panose="02020603050405020304" pitchFamily="18" charset="0"/>
              </a:rPr>
              <a:t>到</a:t>
            </a:r>
            <a:r>
              <a:rPr lang="zh-CN" alt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内存</a:t>
            </a:r>
            <a:r>
              <a:rPr lang="zh-CN" altLang="en-US" sz="2400" dirty="0">
                <a:latin typeface="Times New Roman" panose="02020603050405020304" pitchFamily="18" charset="0"/>
              </a:rPr>
              <a:t>的数据传送。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60000">
              <a:spcBef>
                <a:spcPts val="1200"/>
              </a:spcBef>
              <a:spcAft>
                <a:spcPts val="600"/>
              </a:spcAft>
              <a:buClrTx/>
              <a:buSzPct val="95000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</a:rPr>
              <a:t>已知：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1440000" lvl="2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n"/>
            </a:pPr>
            <a:r>
              <a:rPr lang="zh-CN" altLang="en-US" sz="2100" dirty="0">
                <a:latin typeface="Times New Roman" panose="02020603050405020304" pitchFamily="18" charset="0"/>
              </a:rPr>
              <a:t>内存源地址：从</a:t>
            </a:r>
            <a:r>
              <a:rPr lang="en-US" altLang="zh-CN" sz="2100" dirty="0">
                <a:latin typeface="Times New Roman" panose="02020603050405020304" pitchFamily="18" charset="0"/>
              </a:rPr>
              <a:t>2000H</a:t>
            </a:r>
            <a:r>
              <a:rPr lang="zh-CN" altLang="en-US" sz="2100" dirty="0">
                <a:latin typeface="Times New Roman" panose="02020603050405020304" pitchFamily="18" charset="0"/>
              </a:rPr>
              <a:t>开始，</a:t>
            </a:r>
            <a:r>
              <a:rPr lang="en-US" altLang="zh-CN" sz="2100" dirty="0">
                <a:latin typeface="Times New Roman" panose="02020603050405020304" pitchFamily="18" charset="0"/>
              </a:rPr>
              <a:t>1000H</a:t>
            </a:r>
            <a:r>
              <a:rPr lang="zh-CN" altLang="en-US" sz="2100" dirty="0">
                <a:latin typeface="Times New Roman" panose="02020603050405020304" pitchFamily="18" charset="0"/>
              </a:rPr>
              <a:t>个字节。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marL="1440000" lvl="2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n"/>
            </a:pPr>
            <a:r>
              <a:rPr lang="zh-CN" altLang="en-US" sz="2100" dirty="0">
                <a:latin typeface="Times New Roman" panose="02020603050405020304" pitchFamily="18" charset="0"/>
              </a:rPr>
              <a:t>内存目标地址：从</a:t>
            </a:r>
            <a:r>
              <a:rPr lang="en-US" altLang="zh-CN" sz="2100" dirty="0">
                <a:latin typeface="Times New Roman" panose="02020603050405020304" pitchFamily="18" charset="0"/>
              </a:rPr>
              <a:t>4000H</a:t>
            </a:r>
            <a:r>
              <a:rPr lang="zh-CN" altLang="en-US" sz="2100" dirty="0">
                <a:latin typeface="Times New Roman" panose="02020603050405020304" pitchFamily="18" charset="0"/>
              </a:rPr>
              <a:t>开始。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marL="1440000" lvl="2">
              <a:spcBef>
                <a:spcPct val="0"/>
              </a:spcBef>
              <a:spcAft>
                <a:spcPts val="600"/>
              </a:spcAft>
              <a:buSzPct val="95000"/>
              <a:buFont typeface="Wingdings" panose="05000000000000000000" pitchFamily="2" charset="2"/>
              <a:buChar char="n"/>
            </a:pPr>
            <a:r>
              <a:rPr lang="zh-CN" altLang="en-US" sz="2100" dirty="0">
                <a:latin typeface="Times New Roman" panose="02020603050405020304" pitchFamily="18" charset="0"/>
              </a:rPr>
              <a:t>假设</a:t>
            </a:r>
            <a:r>
              <a:rPr lang="en-US" altLang="zh-CN" sz="2100" dirty="0">
                <a:latin typeface="Times New Roman" panose="02020603050405020304" pitchFamily="18" charset="0"/>
              </a:rPr>
              <a:t>8237A</a:t>
            </a:r>
            <a:r>
              <a:rPr lang="zh-CN" altLang="en-US" sz="2100" dirty="0">
                <a:latin typeface="Times New Roman" panose="02020603050405020304" pitchFamily="18" charset="0"/>
              </a:rPr>
              <a:t>的</a:t>
            </a:r>
            <a:r>
              <a:rPr lang="en-US" altLang="zh-CN" sz="2100" dirty="0">
                <a:latin typeface="Times New Roman" panose="02020603050405020304" pitchFamily="18" charset="0"/>
              </a:rPr>
              <a:t>I/O</a:t>
            </a:r>
            <a:r>
              <a:rPr lang="zh-CN" altLang="en-US" sz="2100" dirty="0">
                <a:latin typeface="Times New Roman" panose="02020603050405020304" pitchFamily="18" charset="0"/>
              </a:rPr>
              <a:t>端口地址为</a:t>
            </a:r>
            <a:r>
              <a:rPr lang="en-US" altLang="zh-CN" sz="2100" dirty="0">
                <a:latin typeface="Times New Roman" panose="02020603050405020304" pitchFamily="18" charset="0"/>
              </a:rPr>
              <a:t>70H~7FH</a:t>
            </a:r>
            <a:r>
              <a:rPr lang="zh-CN" altLang="en-US" sz="2100" dirty="0">
                <a:latin typeface="Times New Roman" panose="02020603050405020304" pitchFamily="18" charset="0"/>
              </a:rPr>
              <a:t>。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marL="360000">
              <a:spcBef>
                <a:spcPts val="1200"/>
              </a:spcBef>
              <a:spcAft>
                <a:spcPts val="600"/>
              </a:spcAft>
              <a:buSzPct val="95000"/>
              <a:buNone/>
            </a:pPr>
            <a:r>
              <a:rPr lang="zh-CN" altLang="en-US" sz="2700" dirty="0">
                <a:latin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</a:rPr>
              <a:t>请给出对应的初始化代码段。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0143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292A08-421A-4499-81B7-763ED38834CD}"/>
              </a:ext>
            </a:extLst>
          </p:cNvPr>
          <p:cNvSpPr txBox="1">
            <a:spLocks noChangeArrowheads="1"/>
          </p:cNvSpPr>
          <p:nvPr/>
        </p:nvSpPr>
        <p:spPr>
          <a:xfrm>
            <a:off x="1055440" y="1409700"/>
            <a:ext cx="7848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None/>
            </a:pPr>
            <a:r>
              <a:rPr lang="zh-CN" altLang="en-US" b="1" dirty="0">
                <a:ea typeface="黑体" panose="02010609060101010101" pitchFamily="49" charset="-122"/>
              </a:rPr>
              <a:t>解：按照初始化的步骤逐一实现</a:t>
            </a:r>
            <a:endParaRPr lang="en-US" altLang="zh-CN" b="1" dirty="0">
              <a:ea typeface="黑体" panose="02010609060101010101" pitchFamily="49" charset="-122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7C71B8-4EA1-462A-950B-5BDD615CC2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72201"/>
            <a:ext cx="2286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1130AE1-182B-467D-8A11-AE1C4503F8C6}" type="slidenum">
              <a:rPr lang="en-US" altLang="zh-CN" sz="16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zh-CN" sz="1600" b="1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76B789-4DF7-46DA-A1E2-8DC62746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640" y="2083566"/>
            <a:ext cx="769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  <a:buClrTx/>
              <a:buSzPct val="95000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8237A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初始化编程的步骤：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260000"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发送总清命令（复位）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260000"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写基本地址和当前地址寄存器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260000"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写基本字节和当前字节寄存器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260000"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写工作方式寄存器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260000"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写命令寄存器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260000"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写屏蔽寄存器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260000" lvl="1">
              <a:spcBef>
                <a:spcPct val="0"/>
              </a:spcBef>
              <a:spcAft>
                <a:spcPts val="600"/>
              </a:spcAft>
              <a:buClrTx/>
              <a:buSzPct val="95000"/>
              <a:buFont typeface="华文中宋" panose="02010600040101010101" pitchFamily="2" charset="-122"/>
              <a:buAutoNum type="circleNumDbPlai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写请求寄存器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529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470719-15D1-4515-BE32-91082E10402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766763" y="1341438"/>
            <a:ext cx="11017250" cy="49339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lIns="28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START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OUT   7DH, AL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写</a:t>
            </a:r>
            <a:r>
              <a:rPr lang="zh-CN" altLang="en-US" sz="2000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总清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命令，先后触发器为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eaLnBrk="1" hangingPunct="1">
              <a:spcBef>
                <a:spcPts val="120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MOV   AL, 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	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源地址写入</a:t>
            </a:r>
            <a:r>
              <a:rPr lang="zh-CN" altLang="en-US" sz="2000" u="sng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通道</a:t>
            </a:r>
            <a:r>
              <a:rPr lang="en-US" altLang="zh-CN" sz="2000" u="sng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基址寄存器，低位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OUT   70H,  AL</a:t>
            </a: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MOV   AL, 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20H</a:t>
            </a:r>
            <a:r>
              <a:rPr lang="en-US" altLang="zh-CN" sz="2000" dirty="0">
                <a:solidFill>
                  <a:srgbClr val="19194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写高位地址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OUT    70H, AL</a:t>
            </a:r>
          </a:p>
          <a:p>
            <a:pPr eaLnBrk="1" hangingPunct="1">
              <a:spcBef>
                <a:spcPts val="120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MOV    AX,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1000H	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字节数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DEC    AX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		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字节数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N-1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OUT    71H, AL	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写低位计数值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MOV    AL,   AH    </a:t>
            </a: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OUT    71H, AL	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写高位计数值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2104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91B61E-099E-43A8-A89C-7D270B342CF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587375" y="1412776"/>
            <a:ext cx="11017250" cy="49339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lIns="28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AL,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00H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目标地址写入</a:t>
            </a:r>
            <a:r>
              <a:rPr lang="zh-CN" altLang="en-US" sz="2000" b="1" u="sng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通道</a:t>
            </a:r>
            <a:r>
              <a:rPr lang="en-US" altLang="zh-CN" sz="2000" b="1" u="sng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基址寄存器，低位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72H, AL</a:t>
            </a: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AL,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40H</a:t>
            </a:r>
            <a:r>
              <a:rPr lang="en-US" altLang="zh-CN" sz="2000" b="1" dirty="0">
                <a:solidFill>
                  <a:srgbClr val="19194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;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写高位地址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OUT   72H, AL</a:t>
            </a:r>
          </a:p>
          <a:p>
            <a:pPr eaLnBrk="1" hangingPunct="1">
              <a:spcBef>
                <a:spcPts val="180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 AX,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1000H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字节数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DEC     AX               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字节数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N-1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OUT    73H, AL         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写低位计数值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 AL, AH    </a:t>
            </a:r>
          </a:p>
          <a:p>
            <a:pPr eaLnBrk="1" hangingPunct="1">
              <a:spcBef>
                <a:spcPct val="0"/>
              </a:spcBef>
              <a:spcAft>
                <a:spcPts val="200"/>
              </a:spcAft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OUT    73H, AL         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写高位计数值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5781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3E4352-95CE-48E3-B0C9-4B496D6D005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766763" y="1341438"/>
            <a:ext cx="11017250" cy="49339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lIns="288000" anchor="ctr"/>
          <a:lstStyle>
            <a:lvl1pPr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Char char="►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AL,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88H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通道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方式字：块传送，地址加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000" b="1" u="sng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读</a:t>
            </a:r>
            <a:endParaRPr lang="en-US" altLang="zh-CN" sz="2000" b="1" u="sng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OUT   7BH, AL</a:t>
            </a: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AL,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85H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通道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方式字：块传送，地址加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000" b="1" u="sng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写</a:t>
            </a:r>
            <a:endParaRPr lang="en-US" altLang="zh-CN" sz="2000" b="1" u="sng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OUT    7BH, AL</a:t>
            </a: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 AL,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81H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命令字：允许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M-M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传送</a:t>
            </a:r>
            <a:endParaRPr lang="en-US" altLang="zh-CN" sz="2000" b="1" u="sng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OUT    78H, AL</a:t>
            </a: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 AL,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00H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写四通道屏蔽寄存器，开放全部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请求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OUT    0FH, AL</a:t>
            </a: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 AL,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04H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;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写请求寄存器，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通道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请求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OUT    79H, AL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7.4 PC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7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A81C1-AD22-4CC3-9E7D-E1348B9EA1B4}"/>
              </a:ext>
            </a:extLst>
          </p:cNvPr>
          <p:cNvSpPr txBox="1"/>
          <p:nvPr/>
        </p:nvSpPr>
        <p:spPr>
          <a:xfrm>
            <a:off x="572502" y="1988840"/>
            <a:ext cx="11640616" cy="4315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buClrTx/>
              <a:buSzPct val="9000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、申请阶段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当外设有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需求且准备就绪，向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发出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请求信号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DREQ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收到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请求后，通过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HOLD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引脚向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发出总线请求信号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HRQ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ClrTx/>
              <a:buSzPct val="9000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、响应阶段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收到总线请求后，若允许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传输，则会在当前总线周期结束后发出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响应信号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HLDA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714500" lvl="3" indent="-457200">
              <a:lnSpc>
                <a:spcPct val="130000"/>
              </a:lnSpc>
              <a:spcBef>
                <a:spcPts val="600"/>
              </a:spcBef>
              <a:buSzPct val="90000"/>
              <a:buFont typeface="Times New Roman" panose="02020603050405020304" pitchFamily="18" charset="0"/>
              <a:buChar char="▲"/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释放总线控制权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（三组总线置高阻态）；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714500" lvl="3" indent="-457200">
              <a:lnSpc>
                <a:spcPct val="130000"/>
              </a:lnSpc>
              <a:spcBef>
                <a:spcPts val="600"/>
              </a:spcBef>
              <a:buSzPct val="90000"/>
              <a:buFont typeface="Times New Roman" panose="02020603050405020304" pitchFamily="18" charset="0"/>
              <a:buChar char="▲"/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向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发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HLDA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信号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，通知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已释放了总线控制权。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360" y="1340768"/>
            <a:ext cx="3842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ts val="3000"/>
              </a:spcAft>
              <a:buClrTx/>
              <a:buSzPct val="90000"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传送过程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CC7B402-9969-41C3-B98A-EC22DCE2BC52}"/>
              </a:ext>
            </a:extLst>
          </p:cNvPr>
          <p:cNvSpPr txBox="1"/>
          <p:nvPr/>
        </p:nvSpPr>
        <p:spPr>
          <a:xfrm>
            <a:off x="839416" y="1484784"/>
            <a:ext cx="10873208" cy="485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SzPct val="9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获得总线的控制权，向外设发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的应答信号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DACK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，通知外设可以开始进行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传输。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algn="just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ClrTx/>
              <a:buSzPct val="9000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、数据传送阶段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SzPct val="9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送出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控制信号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，进行外设与内存间的数据传输。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algn="just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ClrTx/>
              <a:buSzPct val="9000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、传送结束阶段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数据传输完毕后，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DMAC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产生结束信号给外设，外设撤销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DREQ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信号，进而引起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HRQ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信号无效。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收到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HRQ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无效信号后，使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HLDA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无效，同时收回对总线的控制权。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DMA</a:t>
            </a: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的传送过程及方式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346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6fd5a85-dd53-4756-8c68-7b13f95484d1"/>
  <p:tag name="COMMONDATA" val="eyJoZGlkIjoiOTQxYmYwYWIyNTlkNjhkMDVjNDhjZDU0NDI1YWJiOWM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2812</TotalTime>
  <Words>5847</Words>
  <Application>Microsoft Office PowerPoint</Application>
  <PresentationFormat>宽屏</PresentationFormat>
  <Paragraphs>763</Paragraphs>
  <Slides>74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74</vt:i4>
      </vt:variant>
    </vt:vector>
  </HeadingPairs>
  <TitlesOfParts>
    <vt:vector size="86" baseType="lpstr">
      <vt:lpstr>等线</vt:lpstr>
      <vt:lpstr>等线 Light</vt:lpstr>
      <vt:lpstr>黑体</vt:lpstr>
      <vt:lpstr>华文中宋</vt:lpstr>
      <vt:lpstr>宋体</vt:lpstr>
      <vt:lpstr>微软雅黑</vt:lpstr>
      <vt:lpstr>Arial</vt:lpstr>
      <vt:lpstr>Times New Roman</vt:lpstr>
      <vt:lpstr>Wingdings</vt:lpstr>
      <vt:lpstr>自定义设计方案</vt:lpstr>
      <vt:lpstr>Microsoft Visio 2003-2010 Drawing</vt:lpstr>
      <vt:lpstr>PBrush</vt:lpstr>
      <vt:lpstr>第 7 章  DMA技术</vt:lpstr>
      <vt:lpstr> 第7章  DMA技术</vt:lpstr>
      <vt:lpstr>学 习 目 的</vt:lpstr>
      <vt:lpstr>重 点</vt:lpstr>
      <vt:lpstr> 7.1 DMA 概述</vt:lpstr>
      <vt:lpstr>7.2 DMA的传送过程及方式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(3)  DMA的操作类型</vt:lpstr>
      <vt:lpstr> 7.3 DMA 控制器 8237</vt:lpstr>
      <vt:lpstr> (1)  8237A 内部结构</vt:lpstr>
      <vt:lpstr>PowerPoint 演示文稿</vt:lpstr>
      <vt:lpstr> (2)  8237A 外部引脚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有效周期（由S0～S4五种周期组成）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(4)  8237A 内部寄存器的功能</vt:lpstr>
      <vt:lpstr>通道专用寄存器</vt:lpstr>
      <vt:lpstr>PowerPoint 演示文稿</vt:lpstr>
      <vt:lpstr>通道公用寄存器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(5)  8237A 内部寄存器的地址分配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(6)  8237A 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(2)  单片8237A 系统</vt:lpstr>
      <vt:lpstr> (3)  双片DMAC的DMA系统</vt:lpstr>
      <vt:lpstr> (4)  DMA系统应用实例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920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920</dc:creator>
  <cp:lastModifiedBy>杨 明昊</cp:lastModifiedBy>
  <cp:revision>154</cp:revision>
  <dcterms:created xsi:type="dcterms:W3CDTF">2016-10-01T05:27:00Z</dcterms:created>
  <dcterms:modified xsi:type="dcterms:W3CDTF">2024-05-20T12:35:53Z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ICV">
    <vt:lpwstr>37CA59ADA50740BA9CF4282B0E64AB3F</vt:lpwstr>
  </property>
  <property fmtid="{D5CDD505-2E9C-101B-9397-08002B2CF9AE}" pid="4" name="KSOProductBuildVer">
    <vt:lpwstr>2052-11.1.0.13703</vt:lpwstr>
  </property>
</Properties>
</file>