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5"/>
  </p:handoutMasterIdLst>
  <p:sldIdLst>
    <p:sldId id="256" r:id="rId3"/>
    <p:sldId id="445" r:id="rId5"/>
    <p:sldId id="446" r:id="rId6"/>
    <p:sldId id="447" r:id="rId7"/>
    <p:sldId id="448" r:id="rId8"/>
    <p:sldId id="449" r:id="rId9"/>
    <p:sldId id="450" r:id="rId10"/>
    <p:sldId id="453" r:id="rId11"/>
    <p:sldId id="451" r:id="rId12"/>
    <p:sldId id="452" r:id="rId13"/>
    <p:sldId id="454" r:id="rId14"/>
    <p:sldId id="457" r:id="rId15"/>
    <p:sldId id="455" r:id="rId16"/>
    <p:sldId id="456" r:id="rId17"/>
    <p:sldId id="458" r:id="rId18"/>
    <p:sldId id="459" r:id="rId19"/>
    <p:sldId id="544" r:id="rId20"/>
    <p:sldId id="460" r:id="rId21"/>
    <p:sldId id="462" r:id="rId22"/>
    <p:sldId id="463" r:id="rId23"/>
    <p:sldId id="546" r:id="rId24"/>
    <p:sldId id="464" r:id="rId25"/>
    <p:sldId id="547" r:id="rId26"/>
    <p:sldId id="466" r:id="rId27"/>
    <p:sldId id="465" r:id="rId28"/>
    <p:sldId id="467" r:id="rId29"/>
    <p:sldId id="548" r:id="rId30"/>
    <p:sldId id="549" r:id="rId31"/>
    <p:sldId id="468" r:id="rId32"/>
    <p:sldId id="469" r:id="rId33"/>
    <p:sldId id="470" r:id="rId34"/>
    <p:sldId id="472" r:id="rId35"/>
    <p:sldId id="471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89" r:id="rId53"/>
    <p:sldId id="490" r:id="rId54"/>
    <p:sldId id="491" r:id="rId55"/>
    <p:sldId id="492" r:id="rId56"/>
    <p:sldId id="493" r:id="rId57"/>
    <p:sldId id="494" r:id="rId58"/>
    <p:sldId id="495" r:id="rId59"/>
    <p:sldId id="496" r:id="rId60"/>
    <p:sldId id="497" r:id="rId61"/>
    <p:sldId id="498" r:id="rId62"/>
    <p:sldId id="499" r:id="rId63"/>
    <p:sldId id="500" r:id="rId64"/>
    <p:sldId id="501" r:id="rId65"/>
    <p:sldId id="502" r:id="rId66"/>
    <p:sldId id="503" r:id="rId67"/>
    <p:sldId id="504" r:id="rId68"/>
    <p:sldId id="505" r:id="rId69"/>
    <p:sldId id="506" r:id="rId70"/>
    <p:sldId id="507" r:id="rId71"/>
    <p:sldId id="508" r:id="rId72"/>
    <p:sldId id="509" r:id="rId73"/>
    <p:sldId id="510" r:id="rId74"/>
    <p:sldId id="511" r:id="rId75"/>
    <p:sldId id="512" r:id="rId76"/>
    <p:sldId id="513" r:id="rId77"/>
    <p:sldId id="514" r:id="rId78"/>
    <p:sldId id="515" r:id="rId79"/>
    <p:sldId id="516" r:id="rId80"/>
    <p:sldId id="517" r:id="rId81"/>
    <p:sldId id="518" r:id="rId82"/>
    <p:sldId id="519" r:id="rId83"/>
    <p:sldId id="520" r:id="rId84"/>
    <p:sldId id="521" r:id="rId85"/>
    <p:sldId id="545" r:id="rId86"/>
    <p:sldId id="522" r:id="rId87"/>
    <p:sldId id="523" r:id="rId88"/>
    <p:sldId id="524" r:id="rId89"/>
    <p:sldId id="525" r:id="rId90"/>
    <p:sldId id="526" r:id="rId91"/>
    <p:sldId id="527" r:id="rId92"/>
    <p:sldId id="528" r:id="rId93"/>
    <p:sldId id="529" r:id="rId94"/>
  </p:sldIdLst>
  <p:sldSz cx="12192000" cy="6858000"/>
  <p:notesSz cx="6797675" cy="9928225"/>
  <p:custDataLst>
    <p:tags r:id="rId9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968CD4"/>
    <a:srgbClr val="3420AC"/>
    <a:srgbClr val="333399"/>
    <a:srgbClr val="000099"/>
    <a:srgbClr val="0000CC"/>
    <a:srgbClr val="66FF66"/>
    <a:srgbClr val="FFFF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7" autoAdjust="0"/>
    <p:restoredTop sz="85302" autoAdjust="0"/>
  </p:normalViewPr>
  <p:slideViewPr>
    <p:cSldViewPr showGuides="1">
      <p:cViewPr varScale="1">
        <p:scale>
          <a:sx n="58" d="100"/>
          <a:sy n="58" d="100"/>
        </p:scale>
        <p:origin x="904" y="56"/>
      </p:cViewPr>
      <p:guideLst>
        <p:guide orient="horz" pos="2114"/>
        <p:guide pos="3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3061"/>
        <p:guide pos="21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gs" Target="tags/tag1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62" y="0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79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62" y="9429779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E4C64EE1-592A-45A9-9E8D-8A110C604C9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62" y="0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383" y="4716585"/>
            <a:ext cx="5436909" cy="446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5656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79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62" y="9429779"/>
            <a:ext cx="2946275" cy="49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8DA2099C-E03D-4BEA-80BD-EC59252D8E3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396C443-04BC-4639-B5F7-E14A7E3E0041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B4D0-8139-4735-AB33-F3E41ABD7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2F91-BA51-4FF1-8177-B507BC3FE6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8" descr="Gold bar"/>
          <p:cNvSpPr>
            <a:spLocks noChangeArrowheads="1"/>
          </p:cNvSpPr>
          <p:nvPr userDrawn="1"/>
        </p:nvSpPr>
        <p:spPr bwMode="auto">
          <a:xfrm>
            <a:off x="407368" y="3587427"/>
            <a:ext cx="3783219" cy="2016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9" descr="Orange bar"/>
          <p:cNvSpPr>
            <a:spLocks noChangeArrowheads="1"/>
          </p:cNvSpPr>
          <p:nvPr userDrawn="1"/>
        </p:nvSpPr>
        <p:spPr bwMode="auto">
          <a:xfrm>
            <a:off x="4190587" y="3587427"/>
            <a:ext cx="3900413" cy="201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" descr="Slate bar"/>
          <p:cNvSpPr>
            <a:spLocks noChangeArrowheads="1"/>
          </p:cNvSpPr>
          <p:nvPr userDrawn="1"/>
        </p:nvSpPr>
        <p:spPr bwMode="auto">
          <a:xfrm>
            <a:off x="8091000" y="3587427"/>
            <a:ext cx="362162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33979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9" name="Rectangle 7" descr="Gold bar"/>
          <p:cNvSpPr>
            <a:spLocks noChangeArrowheads="1"/>
          </p:cNvSpPr>
          <p:nvPr userDrawn="1"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9" descr="Orange bar"/>
          <p:cNvSpPr>
            <a:spLocks noChangeArrowheads="1"/>
          </p:cNvSpPr>
          <p:nvPr userDrawn="1"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10" descr="Slate bar"/>
          <p:cNvSpPr>
            <a:spLocks noChangeArrowheads="1"/>
          </p:cNvSpPr>
          <p:nvPr userDrawn="1"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B4D0-8139-4735-AB33-F3E41ABD7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F91-BA51-4FF1-8177-B507BC3FE6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9496" y="836712"/>
            <a:ext cx="936104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en-US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章  定时</a:t>
            </a:r>
            <a:r>
              <a:rPr lang="en-US" altLang="zh-CN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计数技术</a:t>
            </a:r>
            <a:endParaRPr lang="zh-CN" altLang="en-US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052736"/>
            <a:ext cx="9066212" cy="79216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芯片寄存器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选择表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4" name="Picture 3" descr="未命名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772816"/>
            <a:ext cx="8889484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5958" y="1142876"/>
            <a:ext cx="9066212" cy="79216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内部的各计数器的结构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385864" y="3383632"/>
            <a:ext cx="3276600" cy="822325"/>
            <a:chOff x="336" y="1632"/>
            <a:chExt cx="2064" cy="51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48" y="1728"/>
              <a:ext cx="336" cy="38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32" y="1632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CLK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6" y="1920"/>
              <a:ext cx="57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GATE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12" y="1776"/>
              <a:ext cx="3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12" y="2064"/>
              <a:ext cx="3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584" y="1920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1" name="Group 10"/>
          <p:cNvGrpSpPr/>
          <p:nvPr/>
        </p:nvGrpSpPr>
        <p:grpSpPr bwMode="auto">
          <a:xfrm>
            <a:off x="5510064" y="2926432"/>
            <a:ext cx="3048000" cy="2057400"/>
            <a:chOff x="2304" y="1344"/>
            <a:chExt cx="1920" cy="129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04" y="1344"/>
              <a:ext cx="1920" cy="2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16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位当前计数值锁存器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00" y="1824"/>
              <a:ext cx="1728" cy="2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16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位减一计数器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00" y="2400"/>
              <a:ext cx="1728" cy="2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16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位计数初值寄存器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784" y="2064"/>
              <a:ext cx="0" cy="336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stealth" w="med" len="med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696" y="2064"/>
              <a:ext cx="0" cy="336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stealth" w="med" len="med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2784" y="1584"/>
              <a:ext cx="0" cy="2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stealth" w="med" len="med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696" y="1584"/>
              <a:ext cx="0" cy="2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stealth" w="med" len="med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9" name="Group 18"/>
          <p:cNvGrpSpPr/>
          <p:nvPr/>
        </p:nvGrpSpPr>
        <p:grpSpPr bwMode="auto">
          <a:xfrm>
            <a:off x="8405664" y="3764632"/>
            <a:ext cx="2252663" cy="750888"/>
            <a:chOff x="4128" y="1872"/>
            <a:chExt cx="1419" cy="473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128" y="1968"/>
              <a:ext cx="4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stealth" w="med" len="med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4560" y="1872"/>
              <a:ext cx="52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OUT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60" y="2112"/>
              <a:ext cx="987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（减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至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时）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3" name="Group 22"/>
          <p:cNvGrpSpPr/>
          <p:nvPr/>
        </p:nvGrpSpPr>
        <p:grpSpPr bwMode="auto">
          <a:xfrm>
            <a:off x="3071664" y="4983832"/>
            <a:ext cx="5638800" cy="533400"/>
            <a:chOff x="768" y="2640"/>
            <a:chExt cx="3552" cy="336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488" y="2976"/>
              <a:ext cx="225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none" w="med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2784" y="2640"/>
              <a:ext cx="0" cy="336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stealth" w="med" len="med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744" y="2640"/>
              <a:ext cx="0" cy="336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stealth" w="med" len="med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3792" y="2736"/>
              <a:ext cx="52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MSB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04" y="2688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LSB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768" y="2688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装入初值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0" name="Group 29"/>
          <p:cNvGrpSpPr/>
          <p:nvPr/>
        </p:nvGrpSpPr>
        <p:grpSpPr bwMode="auto">
          <a:xfrm>
            <a:off x="3681264" y="2393032"/>
            <a:ext cx="4800600" cy="814388"/>
            <a:chOff x="1152" y="1008"/>
            <a:chExt cx="3024" cy="513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736" y="1008"/>
              <a:ext cx="96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none" w="sm" len="sm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 flipV="1">
              <a:off x="3696" y="1008"/>
              <a:ext cx="0" cy="336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none" w="sm" len="sm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736" y="1008"/>
              <a:ext cx="0" cy="336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none" w="sm" len="sm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1824" y="1008"/>
              <a:ext cx="912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784" y="1113"/>
              <a:ext cx="38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LSB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696" y="1104"/>
              <a:ext cx="48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MSB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152" y="1056"/>
              <a:ext cx="912" cy="4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锁存后读出当前值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8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87624" y="1081054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初始化编程的原则：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3512" y="1779615"/>
            <a:ext cx="10369152" cy="2895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 defTabSz="914400" fontAlgn="base">
              <a:spcAft>
                <a:spcPts val="600"/>
              </a:spcAft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先写入控制字，后设置计数初值；</a:t>
            </a:r>
            <a:endParaRPr kumimoji="1"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 algn="l" defTabSz="914400" fontAlgn="base">
              <a:spcAft>
                <a:spcPts val="600"/>
              </a:spcAft>
              <a:buFontTx/>
              <a:buChar char="–"/>
              <a:defRPr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设置初值的过程必须符合控制字中规定的格式。</a:t>
            </a: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l" defTabSz="914400" fontAlgn="base">
              <a:spcAft>
                <a:spcPts val="600"/>
              </a:spcAft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输入信号为外部计数脉冲。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fontAlgn="base">
              <a:spcAft>
                <a:spcPts val="600"/>
              </a:spcAft>
              <a:buFontTx/>
              <a:buChar char="•"/>
              <a:defRPr/>
            </a:pP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定时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输入信号为已知准确的、固定周期时钟。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defTabSz="914400" fontAlgn="base">
              <a:spcAft>
                <a:spcPts val="600"/>
              </a:spcAft>
              <a:buFontTx/>
              <a:buChar char="–"/>
              <a:defRPr/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定时时间  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kumimoji="1"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n×T</a:t>
            </a:r>
            <a:r>
              <a:rPr kumimoji="1" lang="en-US" altLang="zh-CN" sz="2400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为计数初值，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为时钟周期</a:t>
            </a:r>
            <a:endParaRPr kumimoji="1"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1706250" y="4509120"/>
            <a:ext cx="8001000" cy="2203450"/>
            <a:chOff x="432" y="2534"/>
            <a:chExt cx="5040" cy="1388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432" y="2544"/>
              <a:ext cx="4704" cy="1378"/>
              <a:chOff x="432" y="2544"/>
              <a:chExt cx="4704" cy="1378"/>
            </a:xfrm>
          </p:grpSpPr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432" y="3216"/>
                <a:ext cx="12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  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</a:rPr>
                  <a:t>编程命令</a:t>
                </a:r>
                <a:endPara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grpSp>
            <p:nvGrpSpPr>
              <p:cNvPr id="11" name="Group 7"/>
              <p:cNvGrpSpPr/>
              <p:nvPr/>
            </p:nvGrpSpPr>
            <p:grpSpPr bwMode="auto">
              <a:xfrm>
                <a:off x="1632" y="2544"/>
                <a:ext cx="3504" cy="1378"/>
                <a:chOff x="1632" y="2544"/>
                <a:chExt cx="3504" cy="1378"/>
              </a:xfrm>
            </p:grpSpPr>
            <p:sp>
              <p:nvSpPr>
                <p:cNvPr id="1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76" y="3592"/>
                  <a:ext cx="336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黑体" panose="02010609060101010101" pitchFamily="2" charset="-122"/>
                      <a:ea typeface="黑体" panose="02010609060101010101" pitchFamily="2" charset="-122"/>
                    </a:rPr>
                    <a:t>读出命令</a:t>
                  </a:r>
                  <a:r>
                    <a:rPr kumimoji="1" lang="en-US" altLang="zh-CN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黑体" panose="02010609060101010101" pitchFamily="2" charset="-122"/>
                      <a:ea typeface="黑体" panose="02010609060101010101" pitchFamily="2" charset="-122"/>
                    </a:rPr>
                    <a:t>----</a:t>
                  </a:r>
                  <a:r>
                    <a:rPr kumimoji="1" lang="zh-CN" alt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黑体" panose="02010609060101010101" pitchFamily="2" charset="-122"/>
                      <a:ea typeface="黑体" panose="02010609060101010101" pitchFamily="2" charset="-122"/>
                    </a:rPr>
                    <a:t>读输出锁存器内容</a:t>
                  </a:r>
                  <a:endPara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grpSp>
              <p:nvGrpSpPr>
                <p:cNvPr id="13" name="Group 9"/>
                <p:cNvGrpSpPr/>
                <p:nvPr/>
              </p:nvGrpSpPr>
              <p:grpSpPr bwMode="auto">
                <a:xfrm>
                  <a:off x="1776" y="2544"/>
                  <a:ext cx="3360" cy="989"/>
                  <a:chOff x="1776" y="2544"/>
                  <a:chExt cx="3360" cy="989"/>
                </a:xfrm>
              </p:grpSpPr>
              <p:sp>
                <p:nvSpPr>
                  <p:cNvPr id="15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6" y="2784"/>
                    <a:ext cx="105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algn="just">
                      <a:spcBef>
                        <a:spcPct val="20000"/>
                      </a:spcBef>
                      <a:buBlip>
                        <a:blip r:embed="rId1"/>
                      </a:buBlip>
                      <a:defRPr sz="32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defRPr>
                    </a:lvl1pPr>
                    <a:lvl2pPr marL="742950" indent="-285750" algn="just">
                      <a:spcBef>
                        <a:spcPct val="20000"/>
                      </a:spcBef>
                      <a:buBlip>
                        <a:blip r:embed="rId2"/>
                      </a:buBlip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defRPr>
                    </a:lvl2pPr>
                    <a:lvl3pPr marL="1143000" indent="-228600" algn="just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defRPr>
                    </a:lvl3pPr>
                    <a:lvl4pPr marL="1600200" indent="-228600" algn="just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defRPr>
                    </a:lvl4pPr>
                    <a:lvl5pPr marL="2057400" indent="-228600" algn="just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defRPr>
                    </a:lvl9pPr>
                  </a:lstStyle>
                  <a:p>
                    <a:pPr marL="0" marR="0" lvl="0" indent="0" algn="l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2" charset="-122"/>
                      </a:rPr>
                      <a:t>写入命令</a:t>
                    </a:r>
                    <a:endParaRPr kumimoji="1" lang="zh-CN" altLang="en-US" sz="2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>
                          <a:lumMod val="7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endParaRPr>
                  </a:p>
                </p:txBody>
              </p:sp>
              <p:grpSp>
                <p:nvGrpSpPr>
                  <p:cNvPr id="16" name="Group 11"/>
                  <p:cNvGrpSpPr/>
                  <p:nvPr/>
                </p:nvGrpSpPr>
                <p:grpSpPr bwMode="auto">
                  <a:xfrm>
                    <a:off x="2784" y="2544"/>
                    <a:ext cx="2352" cy="989"/>
                    <a:chOff x="2784" y="2544"/>
                    <a:chExt cx="2352" cy="989"/>
                  </a:xfrm>
                </p:grpSpPr>
                <p:sp>
                  <p:nvSpPr>
                    <p:cNvPr id="17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80" y="2544"/>
                      <a:ext cx="2256" cy="98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 algn="just">
                        <a:spcBef>
                          <a:spcPct val="20000"/>
                        </a:spcBef>
                        <a:buBlip>
                          <a:blip r:embed="rId1"/>
                        </a:buBlip>
                        <a:defRPr sz="32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742950" indent="-285750" algn="just">
                        <a:spcBef>
                          <a:spcPct val="20000"/>
                        </a:spcBef>
                        <a:buBlip>
                          <a:blip r:embed="rId2"/>
                        </a:buBlip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1143000" indent="-228600" algn="just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600200" indent="-228600" algn="just">
                        <a:spcBef>
                          <a:spcPct val="20000"/>
                        </a:spcBef>
                        <a:buChar char="–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2057400" indent="-228600" algn="just">
                        <a:spcBef>
                          <a:spcPct val="20000"/>
                        </a:spcBef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5146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9718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4290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886200" indent="-228600" algn="just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设置控制字（工作方式）</a:t>
                      </a:r>
                      <a:endParaRPr kumimoji="1" lang="zh-CN" alt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发锁</a:t>
                      </a:r>
                      <a:r>
                        <a:rPr kumimoji="1" lang="zh-CN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存</a:t>
                      </a:r>
                      <a:r>
                        <a:rPr kumimoji="1" lang="en-US" altLang="zh-CN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读回</a:t>
                      </a:r>
                      <a:r>
                        <a:rPr kumimoji="1" lang="en-US" altLang="zh-CN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)</a:t>
                      </a:r>
                      <a:r>
                        <a:rPr kumimoji="1" lang="zh-CN" altLang="en-US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命令</a:t>
                      </a:r>
                      <a:endParaRPr kumimoji="1" lang="zh-CN" alt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设置计数初值</a:t>
                      </a:r>
                      <a:endParaRPr kumimoji="1" lang="zh-CN" altLang="en-US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p:txBody>
                </p:sp>
                <p:sp>
                  <p:nvSpPr>
                    <p:cNvPr id="18" name="AutoShape 13"/>
                    <p:cNvSpPr/>
                    <p:nvPr/>
                  </p:nvSpPr>
                  <p:spPr bwMode="auto">
                    <a:xfrm>
                      <a:off x="2784" y="2640"/>
                      <a:ext cx="96" cy="816"/>
                    </a:xfrm>
                    <a:prstGeom prst="leftBrace">
                      <a:avLst>
                        <a:gd name="adj1" fmla="val 70833"/>
                        <a:gd name="adj2" fmla="val 5000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  <a:effectLst/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000" b="0" i="0" u="none" strike="noStrike" kern="0" cap="none" spc="0" normalizeH="0" baseline="0" noProof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14" name="AutoShape 14"/>
                <p:cNvSpPr/>
                <p:nvPr/>
              </p:nvSpPr>
              <p:spPr bwMode="auto">
                <a:xfrm>
                  <a:off x="1632" y="2880"/>
                  <a:ext cx="144" cy="960"/>
                </a:xfrm>
                <a:prstGeom prst="leftBrace">
                  <a:avLst>
                    <a:gd name="adj1" fmla="val 55556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p:grpSp>
        </p:grpSp>
        <p:grpSp>
          <p:nvGrpSpPr>
            <p:cNvPr id="7" name="Group 15"/>
            <p:cNvGrpSpPr/>
            <p:nvPr/>
          </p:nvGrpSpPr>
          <p:grpSpPr bwMode="auto">
            <a:xfrm>
              <a:off x="5040" y="2534"/>
              <a:ext cx="432" cy="634"/>
              <a:chOff x="5040" y="2534"/>
              <a:chExt cx="432" cy="634"/>
            </a:xfrm>
          </p:grpSpPr>
          <p:sp>
            <p:nvSpPr>
              <p:cNvPr id="8" name="AutoShape 16"/>
              <p:cNvSpPr/>
              <p:nvPr/>
            </p:nvSpPr>
            <p:spPr bwMode="auto">
              <a:xfrm>
                <a:off x="5040" y="2592"/>
                <a:ext cx="96" cy="480"/>
              </a:xfrm>
              <a:prstGeom prst="rightBrace">
                <a:avLst>
                  <a:gd name="adj1" fmla="val 41667"/>
                  <a:gd name="adj2" fmla="val 50000"/>
                </a:avLst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9" name="Text Box 17"/>
              <p:cNvSpPr txBox="1">
                <a:spLocks noChangeArrowheads="1"/>
              </p:cNvSpPr>
              <p:nvPr/>
            </p:nvSpPr>
            <p:spPr bwMode="auto">
              <a:xfrm>
                <a:off x="5136" y="2534"/>
                <a:ext cx="336" cy="6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Arial" panose="020B0604020202020204" pitchFamily="34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</a:rPr>
                  <a:t>控制字</a:t>
                </a:r>
                <a:endParaRPr kumimoji="1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19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188640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8-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44824"/>
            <a:ext cx="914400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631504" y="3730774"/>
            <a:ext cx="4206875" cy="4238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非法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/8254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读回命令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0" y="1700808"/>
            <a:ext cx="87598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15" y="3976414"/>
            <a:ext cx="855821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3432" y="4875039"/>
            <a:ext cx="106571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格式中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D5～D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为写入此计数器的控制字的相应部分。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7位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反映该计数器的输出引脚的现行状态，输出为高电平，D7 = 1；输出为低电平，D7 = 0。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6位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反映计数初值寄存器中计数初值是否已装入减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1计数器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中，若最后写入计数初值寄存器的计数值已装入减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1计数器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D6 = 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，表示可读计数；若计数初值寄存器的计数值未装入减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1计数器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D6 = 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，表示无效计数，读取的计数值将不反映刚才写入的那个新计数值。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0038" y="2694992"/>
            <a:ext cx="536098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D4 = 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则会将计数器状态存入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状态寄存器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D5 = 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锁存计数值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038" y="3538953"/>
            <a:ext cx="5360987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状态字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416" y="1165709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读回命令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9416" y="1163627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599840" y="1276629"/>
            <a:ext cx="9680735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黑体" panose="0201060906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0000"/>
              <a:buNone/>
              <a:defRPr/>
            </a:pPr>
            <a:r>
              <a:rPr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将计数器</a:t>
            </a: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初始化为工作方式</a:t>
            </a: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，计数初值为</a:t>
            </a: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533H</a:t>
            </a:r>
            <a:r>
              <a:rPr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，为二进制计数方式，设寄存器地址为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40H ~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43H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Group 4"/>
          <p:cNvGraphicFramePr>
            <a:graphicFrameLocks noGrp="1"/>
          </p:cNvGraphicFramePr>
          <p:nvPr/>
        </p:nvGraphicFramePr>
        <p:xfrm>
          <a:off x="3375918" y="2632965"/>
          <a:ext cx="4572000" cy="517532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517525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800" b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just">
                        <a:spcBef>
                          <a:spcPct val="20000"/>
                        </a:spcBef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just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algn="just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algn="just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8176518" y="2632965"/>
            <a:ext cx="7762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B6H</a:t>
            </a:r>
            <a:endParaRPr lang="en-US" altLang="zh-CN" sz="24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2057225" y="3411115"/>
            <a:ext cx="8153400" cy="29702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  AL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B6H	</a:t>
            </a:r>
            <a:r>
              <a:rPr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，先低后高字节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	  43H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；写命令字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  AX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533H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计数初值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	  42H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；写计数值低位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  AL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AH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	  42H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lang="en-US" altLang="zh-CN" sz="2400" b="1" dirty="0">
                <a:solidFill>
                  <a:schemeClr val="tx2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；写计数值高位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57225" y="2609380"/>
            <a:ext cx="1112805" cy="504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  <a:buClr>
                <a:schemeClr val="tx1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控制字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160830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3337" y="1343392"/>
            <a:ext cx="99232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90000"/>
              </a:lnSpc>
              <a:buClr>
                <a:srgbClr val="000000"/>
              </a:buClr>
              <a:buSzPct val="8000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工作为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计数器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方式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，初值为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4020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094287" y="2327642"/>
          <a:ext cx="4572000" cy="517532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517525"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8906605" y="2357808"/>
            <a:ext cx="725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968CD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77H</a:t>
            </a:r>
            <a:endParaRPr lang="en-US" altLang="zh-CN" sz="2400" b="1" dirty="0">
              <a:solidFill>
                <a:srgbClr val="968CD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670865" y="3219824"/>
            <a:ext cx="84582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533400" indent="-5334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fontAlgn="base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  AL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77H</a:t>
            </a:r>
            <a:endParaRPr lang="en-US" altLang="zh-CN" sz="2400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OUT  43H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AL 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写计数器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的控制字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20H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OUT  41H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AL </a:t>
            </a:r>
            <a:r>
              <a:rPr lang="en-US" altLang="zh-CN" sz="2400" b="1" dirty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写计数器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的低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位初值 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40H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OUT  41H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AL </a:t>
            </a:r>
            <a:r>
              <a:rPr lang="en-US" altLang="zh-CN" sz="2400" b="1" dirty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写计数器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的高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位初值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160830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73337" y="1343392"/>
            <a:ext cx="99232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90000"/>
              </a:lnSpc>
              <a:buClr>
                <a:srgbClr val="000000"/>
              </a:buClr>
              <a:buSzPct val="8000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工作为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计数器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方式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，初值为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4020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0FB4H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），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黑体" panose="02010609060101010101" pitchFamily="2" charset="-122"/>
                <a:cs typeface="Times New Roman" panose="02020603050405020304" pitchFamily="18" charset="0"/>
              </a:rPr>
              <a:t>二进制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094287" y="2327642"/>
          <a:ext cx="4572000" cy="517532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517525"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8906605" y="2357808"/>
            <a:ext cx="7254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968CD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76H</a:t>
            </a:r>
            <a:endParaRPr lang="en-US" altLang="zh-CN" sz="2400" b="1" dirty="0">
              <a:solidFill>
                <a:srgbClr val="968CD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1670865" y="3219824"/>
            <a:ext cx="84582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533400" indent="-5334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fontAlgn="base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  AL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76H</a:t>
            </a:r>
            <a:endParaRPr lang="en-US" altLang="zh-CN" sz="2400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OUT  43H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AL 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写计数器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的控制字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4020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OUT  41H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AL </a:t>
            </a:r>
            <a:r>
              <a:rPr lang="en-US" altLang="zh-CN" sz="2400" b="1" dirty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写计数器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的低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位初值 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 AL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AH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defTabSz="914400" fontAlgn="base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OUT  41H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AL </a:t>
            </a:r>
            <a:r>
              <a:rPr lang="en-US" altLang="zh-CN" sz="2400" b="1" dirty="0">
                <a:solidFill>
                  <a:srgbClr val="99CC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写计数器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的高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位初值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例：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计数器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，工作在模式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，初值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，计数值为二进制格式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144018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44018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00010100B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；设置控制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字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44018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 43H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44018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       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；设置计数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初值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44018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 40H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3287688" y="2708920"/>
          <a:ext cx="4572000" cy="517532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517525"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just" defTabSz="914400" rtl="0" eaLnBrk="1" latinLnBrk="0" hangingPunct="1">
                        <a:spcBef>
                          <a:spcPct val="20000"/>
                        </a:spcBef>
                        <a:defRPr sz="2800" b="1" kern="12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algn="just" defTabSz="914400" rtl="0" eaLnBrk="1" latinLnBrk="0" hangingPunct="1">
                        <a:spcBef>
                          <a:spcPct val="20000"/>
                        </a:spcBef>
                        <a:defRPr sz="24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marL="914400" algn="just" defTabSz="914400" rtl="0" eaLnBrk="1" latinLnBrk="0" hangingPunct="1">
                        <a:spcBef>
                          <a:spcPct val="20000"/>
                        </a:spcBef>
                        <a:defRPr sz="20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3pPr>
                      <a:lvl4pPr marL="13716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4pPr>
                      <a:lvl5pPr marL="1828800" algn="just" defTabSz="914400" rtl="0" eaLnBrk="1" latinLnBrk="0" hangingPunct="1">
                        <a:spcBef>
                          <a:spcPct val="20000"/>
                        </a:spcBef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5pPr>
                      <a:lvl6pPr marL="22860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6pPr>
                      <a:lvl7pPr marL="27432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7pPr>
                      <a:lvl8pPr marL="32004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8pPr>
                      <a:lvl9pPr marL="3657600" algn="just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8112224" y="2769252"/>
            <a:ext cx="73129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968CD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14H</a:t>
            </a:r>
            <a:endParaRPr lang="en-US" altLang="zh-CN" sz="2400" b="1" dirty="0">
              <a:solidFill>
                <a:srgbClr val="968CD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0585176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减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，故计数初值越大，则计数减至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所用时间（即定时时间）就越长，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但由于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是先减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，再判是否到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，故最长的定时时间是设置计数初值为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，代表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65536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十进制计数时范围是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，其中当计数初值寄存器为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代表十进制数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计数取值范围在二进制计数时是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0001H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，其中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10000H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代表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65536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，在计数初值寄存器中的值是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7757" y="5445224"/>
            <a:ext cx="10585175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9144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当计数初值大于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9999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时，只能使用二进制，否则使用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码和二进制都可以。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28800"/>
            <a:ext cx="11017224" cy="49341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5-1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概述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5-2  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5-3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可编程定时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计数器的工作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5-4  8254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应用举例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02196" y="188640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定时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计数技术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2060848"/>
            <a:ext cx="11017224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在计数过程中读计数值</a:t>
            </a:r>
            <a:endParaRPr kumimoji="0" lang="zh-CN" altLang="en-GB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先锁存当前计数值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，再用两条输入指令将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位计数值读出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lang="zh-CN" altLang="en-US" u="sng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先设置读回命令（</a:t>
            </a:r>
            <a:r>
              <a:rPr lang="en-US" altLang="zh-CN" u="sng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8254</a:t>
            </a:r>
            <a:r>
              <a:rPr lang="zh-CN" altLang="en-US" u="sng" dirty="0">
                <a:solidFill>
                  <a:srgbClr val="7030A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noProof="0" dirty="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再读出状态寄存器和计数通道数值。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68686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如何读出当前计数值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188640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 descr="8-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44824"/>
            <a:ext cx="914400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631504" y="3730774"/>
            <a:ext cx="4206875" cy="4238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8253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非法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/8254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读回命令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2204864"/>
            <a:ext cx="11017224" cy="493417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00000000B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锁存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73H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70H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当前计数值低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70H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当前计数值高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位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83883" y="1196752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锁存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以读取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计数器为例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0" y="1700808"/>
            <a:ext cx="87598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15" y="3976414"/>
            <a:ext cx="855821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3432" y="4875039"/>
            <a:ext cx="106571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格式中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D5～D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为写入此计数器的控制字的相应部分。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7位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反映该计数器的输出引脚的现行状态，输出为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高电平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，D7 = 1；输出为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低电平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，D7 = 0。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6位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反映计数初值寄存器中计数初值是否已装入减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1计数器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中，若最后写入计数初值寄存器的计数值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已装入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减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1计数器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D6 = 0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，表示可读计数；若计数初值寄存器的计数值</a:t>
            </a:r>
            <a:r>
              <a:rPr lang="zh-CN" altLang="en-US" sz="20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未装入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减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1计数器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D6 = 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，表示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无效计数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，读取的计数值将不反映刚才写入的那个新计数值。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0038" y="2694992"/>
            <a:ext cx="536098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D4 = 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则会将计数器状态存入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状态寄存器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D5 = 0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锁存计数值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038" y="3538953"/>
            <a:ext cx="5360987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状态字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416" y="1165709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读回命令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0441160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可以从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8254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中读出当前计数值，但其读出过程是：先将当前计数初值写入到输出锁存器，然后再从输出锁存器中读出，在这同时，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8254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还在不停地进行减计数，虽然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输出锁存器中的值不变，但减计数单元却在不断地减计数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，因此，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从输出锁存器中读出的值并不一定是真正的当前计数值。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392" y="1124744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读回命令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33585" y="1916906"/>
            <a:ext cx="11158415" cy="4934173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33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假设：</a:t>
            </a:r>
            <a:r>
              <a:rPr kumimoji="0" lang="en-US" altLang="zh-CN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kumimoji="0" lang="zh-CN" alt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的端口地址是</a:t>
            </a:r>
            <a:r>
              <a:rPr kumimoji="0" lang="en-US" altLang="zh-CN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90H</a:t>
            </a:r>
            <a:r>
              <a:rPr kumimoji="0" lang="zh-CN" alt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92H</a:t>
            </a:r>
            <a:r>
              <a:rPr kumimoji="0" lang="zh-CN" alt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94H</a:t>
            </a:r>
            <a:r>
              <a:rPr kumimoji="0" lang="zh-CN" alt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96H</a:t>
            </a:r>
            <a:endParaRPr kumimoji="0" lang="zh-CN" altLang="en-US" sz="33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39750" indent="0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AL,11010100B     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; 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计数值锁存</a:t>
            </a:r>
            <a:b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 96H,AL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IN AL,92H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MOV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AH,AL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IN AL,92H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</a:b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XCHG 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AH,AL                  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; AX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中放的是计数器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计数值</a:t>
            </a:r>
            <a:b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MOV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AL,11100100B        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; </a:t>
            </a:r>
            <a:r>
              <a:rPr lang="zh-CN" alt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计数器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状态锁存</a:t>
            </a:r>
            <a:b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OUT 96H,AL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IN 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AL,92H                         </a:t>
            </a:r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; AL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中放的是计数器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的状态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的控制字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7928" y="3284984"/>
            <a:ext cx="51055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选择同时读取计数器状态和计数值时，先读的是状态，后读的是计数值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 lnSpcReduction="10000"/>
          </a:bodyPr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：计数结束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产生正跳变信号（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软件控制）</a:t>
            </a:r>
            <a:endParaRPr kumimoji="0" lang="zh-CN" altLang="en-US" sz="32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：可重复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触发的单稳输出（硬件控制）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：分频器（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软件控制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：方波发生器（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软件控制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：选通信号发生器（软件触发）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5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：选通信号发生器（硬件触发）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工作方式与功能 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988914"/>
            <a:ext cx="10441160" cy="4934173"/>
          </a:xfrm>
        </p:spPr>
        <p:txBody>
          <a:bodyPr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软件启动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GATE=1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时，一旦计数初值写入减法计数器就开始计数。由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IOW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信号驱动（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内部执行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OUT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指令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）。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硬件启动</a:t>
            </a:r>
            <a:endParaRPr kumimoji="0" lang="en-US" altLang="zh-CN" sz="2800" b="1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计数初值写入计数器后并不会立即开始计数，而是等待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信号由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的上升沿出现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，才开始计数。这种启动是由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外部信号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来控制的。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7408" y="1196752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各工作方式的启动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工作方式与功能 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988914"/>
            <a:ext cx="10945216" cy="4934173"/>
          </a:xfrm>
        </p:spPr>
        <p:txBody>
          <a:bodyPr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强制停止</a:t>
            </a:r>
            <a:endParaRPr kumimoji="0" lang="en-US" altLang="zh-CN" sz="2800" b="1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对于自动重复计数和定时的方式，由于可以自动重装计数初值，故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不能自动停止计数过程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，一定要外加控制信号（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 = 0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自动停止</a:t>
            </a:r>
            <a:endParaRPr kumimoji="0" lang="en-US" altLang="zh-CN" sz="2800" b="1" i="0" u="none" strike="noStrike" kern="1200" cap="none" spc="0" normalizeH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对于单次计数或定时的方式，计数完毕或定时已到就会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自动停止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，不需要外加控制信号。若暂时中止工作，可以设置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 = 0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7408" y="1196752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各工作方式的停止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工作方式与功能 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2110193"/>
            <a:ext cx="10441160" cy="4934173"/>
          </a:xfrm>
        </p:spPr>
        <p:txBody>
          <a:bodyPr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控制字写入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计数器时，所有控制逻辑立即复位，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输出端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OUT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进入初始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态。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写入初值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后，要经过一个时钟周期后计数执行部件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CE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才开始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工作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时钟脉冲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CLK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的上升沿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，门控信号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被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采样。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304727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各工作方式的共同点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工作方式与功能 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 fontScale="85000" lnSpcReduction="10000"/>
          </a:bodyPr>
          <a:lstStyle/>
          <a:p>
            <a:pPr algn="l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定时与计数器的概念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folHlink"/>
              </a:buClr>
              <a:buSzPct val="60000"/>
              <a:buNone/>
              <a:defRPr/>
            </a:pPr>
            <a:r>
              <a:rPr kumimoji="1" lang="zh-CN" altLang="en-US" dirty="0">
                <a:solidFill>
                  <a:srgbClr val="E2070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kumimoji="1"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1"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定时器</a:t>
            </a:r>
            <a:r>
              <a:rPr kumimoji="1" lang="zh-CN" alt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在时钟信号作用</a:t>
            </a:r>
            <a:r>
              <a:rPr kumimoji="1"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下，进行定时的减“</a:t>
            </a:r>
            <a:r>
              <a:rPr kumimoji="1" lang="en-US" altLang="zh-CN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1”</a:t>
            </a:r>
            <a:r>
              <a:rPr kumimoji="1"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计数，</a:t>
            </a:r>
            <a:r>
              <a:rPr kumimoji="1" lang="zh-CN" altLang="en-US" sz="32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定时时间</a:t>
            </a:r>
            <a:r>
              <a:rPr kumimoji="1"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到（减“</a:t>
            </a:r>
            <a:r>
              <a:rPr kumimoji="1" lang="en-US" altLang="zh-CN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1”</a:t>
            </a:r>
            <a:r>
              <a:rPr kumimoji="1"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计数回零），从输出端输出</a:t>
            </a:r>
            <a:r>
              <a:rPr kumimoji="1"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周期均匀、频率恒定的</a:t>
            </a:r>
            <a:r>
              <a:rPr kumimoji="1"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脉冲信号。</a:t>
            </a:r>
            <a:endParaRPr kumimoji="1"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4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3200" dirty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kumimoji="1" lang="zh-CN" altLang="en-US" sz="3200" dirty="0" smtClean="0">
                <a:solidFill>
                  <a:srgbClr val="00FF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1"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由上述可知，定时器强调的是精确的时间。</a:t>
            </a:r>
            <a:endParaRPr kumimoji="1"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3200" kern="12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kumimoji="1" lang="en-US" altLang="zh-CN" sz="3200" kern="1200" dirty="0">
              <a:solidFill>
                <a:srgbClr val="CC00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1" lang="zh-CN" altLang="en-US" sz="3200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定时</a:t>
            </a:r>
            <a:r>
              <a:rPr kumimoji="1" lang="zh-CN" altLang="en-US" sz="3200" kern="12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举例：</a:t>
            </a:r>
            <a:endParaRPr kumimoji="1" lang="zh-CN" altLang="en-US" sz="3200" kern="1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190" indent="0">
              <a:lnSpc>
                <a:spcPct val="14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①一天</a:t>
            </a:r>
            <a:r>
              <a:rPr kumimoji="1"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24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小时的</a:t>
            </a:r>
            <a:r>
              <a:rPr kumimoji="1" lang="zh-CN" altLang="en-US" sz="2800" kern="1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计时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，称为日时钟。</a:t>
            </a:r>
            <a:endParaRPr kumimoji="1" lang="en-US" altLang="zh-CN" sz="2800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190" indent="0">
              <a:lnSpc>
                <a:spcPct val="14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②在监测系统中，对被测点的</a:t>
            </a:r>
            <a:r>
              <a:rPr kumimoji="1" lang="zh-CN" altLang="en-US" sz="2800" kern="1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定时取样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kumimoji="1" lang="zh-CN" altLang="en-US" sz="2800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190" indent="0">
              <a:lnSpc>
                <a:spcPct val="14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③在读键盘时，为</a:t>
            </a:r>
            <a:r>
              <a:rPr kumimoji="1" lang="zh-CN" altLang="en-US" sz="2800" kern="1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去抖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，一般延迟一段时间，再读。</a:t>
            </a:r>
            <a:endParaRPr kumimoji="1" lang="zh-CN" altLang="en-US" sz="2800" kern="1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04190" indent="0">
              <a:lnSpc>
                <a:spcPct val="14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④在微机控制系统中，控制某工序</a:t>
            </a:r>
            <a:r>
              <a:rPr kumimoji="1" lang="zh-CN" altLang="en-US" sz="2800" kern="12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定时启动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188640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2204864"/>
            <a:ext cx="11017224" cy="4934173"/>
          </a:xfrm>
        </p:spPr>
        <p:txBody>
          <a:bodyPr/>
          <a:lstStyle/>
          <a:p>
            <a:pPr algn="l" eaLnBrk="1" hangingPunct="1">
              <a:lnSpc>
                <a:spcPct val="130000"/>
              </a:lnSpc>
              <a:spcBef>
                <a:spcPts val="2400"/>
              </a:spcBef>
              <a:defRPr/>
            </a:pPr>
            <a:r>
              <a:rPr lang="en-US" altLang="zh-CN" sz="2800" dirty="0">
                <a:latin typeface="+mn-ea"/>
              </a:rPr>
              <a:t>3</a:t>
            </a:r>
            <a:r>
              <a:rPr lang="zh-CN" altLang="en-US" sz="2800" dirty="0">
                <a:latin typeface="+mn-ea"/>
              </a:rPr>
              <a:t>个计数器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定时器都有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六种</a:t>
            </a:r>
            <a:r>
              <a:rPr lang="zh-CN" altLang="en-US" sz="2800" dirty="0">
                <a:latin typeface="+mn-ea"/>
              </a:rPr>
              <a:t>工作方式。学习时注意它们的特点。区分这六种方式的主要标志有三点：</a:t>
            </a:r>
            <a:endParaRPr lang="zh-CN" altLang="en-US" sz="2800" dirty="0">
              <a:latin typeface="+mn-ea"/>
            </a:endParaRPr>
          </a:p>
          <a:p>
            <a:pPr marL="720090" indent="0" algn="l" eaLnBrk="1" hangingPunct="1">
              <a:spcBef>
                <a:spcPts val="240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① 输出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波形不同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;</a:t>
            </a:r>
            <a:endParaRPr lang="en-US" altLang="zh-CN" sz="2800" dirty="0">
              <a:solidFill>
                <a:srgbClr val="C00000"/>
              </a:solidFill>
              <a:latin typeface="+mn-ea"/>
            </a:endParaRPr>
          </a:p>
          <a:p>
            <a:pPr marL="720090" indent="0" algn="l" eaLnBrk="1" hangingPunct="1">
              <a:spcBef>
                <a:spcPts val="2400"/>
              </a:spcBef>
              <a:buFontTx/>
              <a:buNone/>
              <a:defRPr/>
            </a:pPr>
            <a:r>
              <a:rPr lang="en-US" altLang="zh-CN" sz="2800" dirty="0" smtClean="0">
                <a:solidFill>
                  <a:srgbClr val="C00000"/>
                </a:solidFill>
                <a:latin typeface="+mn-ea"/>
              </a:rPr>
              <a:t>② 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启动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计数器的触发方式不同；</a:t>
            </a:r>
            <a:endParaRPr lang="zh-CN" altLang="en-US" sz="2800" dirty="0">
              <a:solidFill>
                <a:srgbClr val="C00000"/>
              </a:solidFill>
              <a:latin typeface="+mn-ea"/>
            </a:endParaRPr>
          </a:p>
          <a:p>
            <a:pPr marL="720090" indent="0" algn="l" eaLnBrk="1" hangingPunct="1">
              <a:spcBef>
                <a:spcPts val="2400"/>
              </a:spcBef>
              <a:buFontTx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③ 计数过程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中门控信号</a:t>
            </a:r>
            <a:r>
              <a:rPr lang="en-US" altLang="zh-CN" sz="2800" dirty="0">
                <a:solidFill>
                  <a:srgbClr val="C00000"/>
                </a:solidFill>
                <a:latin typeface="+mn-ea"/>
              </a:rPr>
              <a:t>GATE</a:t>
            </a:r>
            <a:r>
              <a:rPr lang="zh-CN" altLang="en-US" sz="2800" dirty="0">
                <a:solidFill>
                  <a:srgbClr val="C00000"/>
                </a:solidFill>
                <a:latin typeface="+mn-ea"/>
              </a:rPr>
              <a:t>对计数操作的影响不同。</a:t>
            </a:r>
            <a:endParaRPr lang="zh-CN" altLang="en-US" sz="2800" dirty="0">
              <a:solidFill>
                <a:srgbClr val="C00000"/>
              </a:solidFill>
              <a:latin typeface="+mn-ea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68760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各工作方式的共同点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5.3  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工作方式与功能 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预置初值之后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，计数器启动，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仍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保持低电平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。只有当计数器中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计数值减为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时，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才会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输出高电平并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维持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计数初值寄存器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CR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在延迟一个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CLK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脉冲后传到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CE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中，因此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CLK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脉冲后计数值才变为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endParaRPr kumimoji="0" lang="en-US" altLang="zh-CN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/>
            </a:pP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GATE=0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，计数停止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GATE=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继续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计数；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计数过程中可重写或改变计数</a:t>
            </a: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值。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计数结束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产生正跳变信号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4228903"/>
            <a:ext cx="11191443" cy="4934173"/>
          </a:xfrm>
        </p:spPr>
        <p:txBody>
          <a:bodyPr/>
          <a:lstStyle/>
          <a:p>
            <a:pPr marL="0" indent="0" algn="l" eaLnBrk="1" hangingPunct="1">
              <a:spcBef>
                <a:spcPct val="0"/>
              </a:spcBef>
              <a:buNone/>
              <a:defRPr/>
            </a:pPr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方式</a:t>
            </a:r>
            <a:r>
              <a:rPr lang="en-US" altLang="zh-CN" sz="3200" dirty="0" smtClean="0">
                <a:solidFill>
                  <a:srgbClr val="0000FF"/>
                </a:solidFill>
                <a:latin typeface="+mn-ea"/>
                <a:ea typeface="+mn-ea"/>
              </a:rPr>
              <a:t>0</a:t>
            </a:r>
            <a:r>
              <a:rPr lang="zh-CN" altLang="en-US" sz="3200" dirty="0" smtClean="0">
                <a:solidFill>
                  <a:srgbClr val="0000FF"/>
                </a:solidFill>
                <a:latin typeface="+mn-ea"/>
                <a:ea typeface="+mn-ea"/>
              </a:rPr>
              <a:t>特点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：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字写入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控制寄存器后，输出端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立即输出低电平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。写完计数初值后，若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为高电平，在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下降沿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开始计数，输出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仍为低电平。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当计数到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立即输出高电平，并一直保持。</a:t>
            </a:r>
            <a:endParaRPr lang="zh-CN" altLang="en-US" sz="24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1130"/>
          <p:cNvGrpSpPr/>
          <p:nvPr/>
        </p:nvGrpSpPr>
        <p:grpSpPr bwMode="auto">
          <a:xfrm>
            <a:off x="1251471" y="1197496"/>
            <a:ext cx="8683625" cy="525463"/>
            <a:chOff x="0" y="672"/>
            <a:chExt cx="5470" cy="331"/>
          </a:xfrm>
        </p:grpSpPr>
        <p:grpSp>
          <p:nvGrpSpPr>
            <p:cNvPr id="5" name="Group 1093"/>
            <p:cNvGrpSpPr/>
            <p:nvPr/>
          </p:nvGrpSpPr>
          <p:grpSpPr bwMode="auto">
            <a:xfrm>
              <a:off x="594" y="720"/>
              <a:ext cx="4876" cy="202"/>
              <a:chOff x="432" y="816"/>
              <a:chExt cx="5088" cy="252"/>
            </a:xfrm>
          </p:grpSpPr>
          <p:grpSp>
            <p:nvGrpSpPr>
              <p:cNvPr id="7" name="Group 1071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28" name="Line 1029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1030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1031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1032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1033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1034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1035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1036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1037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1038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1039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1040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1041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Line 1073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074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075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1076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077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078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079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080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081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082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083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084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085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086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087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1088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1089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90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091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1092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1094"/>
            <p:cNvSpPr txBox="1">
              <a:spLocks noChangeArrowheads="1"/>
            </p:cNvSpPr>
            <p:nvPr/>
          </p:nvSpPr>
          <p:spPr bwMode="auto">
            <a:xfrm>
              <a:off x="0" y="672"/>
              <a:ext cx="92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rgbClr val="FF3399"/>
                  </a:solidFill>
                </a:rPr>
                <a:t>CLK</a:t>
              </a:r>
              <a:endParaRPr kumimoji="1" lang="en-US" altLang="zh-CN" sz="2800">
                <a:solidFill>
                  <a:srgbClr val="FF3399"/>
                </a:solidFill>
              </a:endParaRPr>
            </a:p>
          </p:txBody>
        </p:sp>
      </p:grpSp>
      <p:grpSp>
        <p:nvGrpSpPr>
          <p:cNvPr id="41" name="Group 1131"/>
          <p:cNvGrpSpPr/>
          <p:nvPr/>
        </p:nvGrpSpPr>
        <p:grpSpPr bwMode="auto">
          <a:xfrm>
            <a:off x="1251471" y="2492896"/>
            <a:ext cx="8366125" cy="647700"/>
            <a:chOff x="0" y="1344"/>
            <a:chExt cx="5270" cy="408"/>
          </a:xfrm>
        </p:grpSpPr>
        <p:sp>
          <p:nvSpPr>
            <p:cNvPr id="42" name="Line 1126"/>
            <p:cNvSpPr>
              <a:spLocks noChangeShapeType="1"/>
            </p:cNvSpPr>
            <p:nvPr/>
          </p:nvSpPr>
          <p:spPr bwMode="auto">
            <a:xfrm>
              <a:off x="624" y="1632"/>
              <a:ext cx="4646" cy="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1127"/>
            <p:cNvSpPr txBox="1">
              <a:spLocks noChangeArrowheads="1"/>
            </p:cNvSpPr>
            <p:nvPr/>
          </p:nvSpPr>
          <p:spPr bwMode="auto">
            <a:xfrm>
              <a:off x="0" y="1440"/>
              <a:ext cx="87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600">
                  <a:solidFill>
                    <a:schemeClr val="tx1"/>
                  </a:solidFill>
                </a:rPr>
                <a:t>GATE</a:t>
              </a:r>
              <a:endParaRPr kumimoji="1" lang="en-US" altLang="zh-CN" sz="2600">
                <a:solidFill>
                  <a:schemeClr val="tx1"/>
                </a:solidFill>
              </a:endParaRPr>
            </a:p>
          </p:txBody>
        </p:sp>
        <p:sp>
          <p:nvSpPr>
            <p:cNvPr id="44" name="Text Box 1128"/>
            <p:cNvSpPr txBox="1">
              <a:spLocks noChangeArrowheads="1"/>
            </p:cNvSpPr>
            <p:nvPr/>
          </p:nvSpPr>
          <p:spPr bwMode="auto">
            <a:xfrm>
              <a:off x="2496" y="1344"/>
              <a:ext cx="12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3399"/>
                  </a:solidFill>
                </a:rPr>
                <a:t>高</a:t>
              </a:r>
              <a:endParaRPr kumimoji="1" lang="zh-CN" altLang="en-US" sz="2800">
                <a:solidFill>
                  <a:srgbClr val="FF3399"/>
                </a:solidFill>
              </a:endParaRPr>
            </a:p>
          </p:txBody>
        </p:sp>
      </p:grpSp>
      <p:cxnSp>
        <p:nvCxnSpPr>
          <p:cNvPr id="45" name="AutoShape 1129"/>
          <p:cNvCxnSpPr>
            <a:cxnSpLocks noChangeShapeType="1"/>
          </p:cNvCxnSpPr>
          <p:nvPr/>
        </p:nvCxnSpPr>
        <p:spPr bwMode="auto">
          <a:xfrm>
            <a:off x="3431704" y="1556792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1143"/>
          <p:cNvGrpSpPr/>
          <p:nvPr/>
        </p:nvGrpSpPr>
        <p:grpSpPr bwMode="auto">
          <a:xfrm>
            <a:off x="1559496" y="1807096"/>
            <a:ext cx="8404225" cy="595313"/>
            <a:chOff x="130" y="1056"/>
            <a:chExt cx="5294" cy="375"/>
          </a:xfrm>
        </p:grpSpPr>
        <p:grpSp>
          <p:nvGrpSpPr>
            <p:cNvPr id="47" name="Group 1139"/>
            <p:cNvGrpSpPr/>
            <p:nvPr/>
          </p:nvGrpSpPr>
          <p:grpSpPr bwMode="auto">
            <a:xfrm>
              <a:off x="130" y="1056"/>
              <a:ext cx="5294" cy="346"/>
              <a:chOff x="130" y="1056"/>
              <a:chExt cx="5294" cy="346"/>
            </a:xfrm>
          </p:grpSpPr>
          <p:grpSp>
            <p:nvGrpSpPr>
              <p:cNvPr id="49" name="Group 1106"/>
              <p:cNvGrpSpPr/>
              <p:nvPr/>
            </p:nvGrpSpPr>
            <p:grpSpPr bwMode="auto">
              <a:xfrm>
                <a:off x="130" y="1056"/>
                <a:ext cx="506" cy="331"/>
                <a:chOff x="144" y="1248"/>
                <a:chExt cx="528" cy="413"/>
              </a:xfrm>
            </p:grpSpPr>
            <p:sp>
              <p:nvSpPr>
                <p:cNvPr id="64" name="Text Box 1095"/>
                <p:cNvSpPr txBox="1">
                  <a:spLocks noChangeArrowheads="1"/>
                </p:cNvSpPr>
                <p:nvPr/>
              </p:nvSpPr>
              <p:spPr bwMode="auto">
                <a:xfrm>
                  <a:off x="144" y="1248"/>
                  <a:ext cx="528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800">
                      <a:solidFill>
                        <a:srgbClr val="FF3399"/>
                      </a:solidFill>
                    </a:rPr>
                    <a:t>WR</a:t>
                  </a:r>
                  <a:endParaRPr kumimoji="1" lang="en-US" altLang="zh-CN" sz="2800">
                    <a:solidFill>
                      <a:srgbClr val="FF3399"/>
                    </a:solidFill>
                  </a:endParaRPr>
                </a:p>
              </p:txBody>
            </p:sp>
            <p:sp>
              <p:nvSpPr>
                <p:cNvPr id="65" name="Line 1096"/>
                <p:cNvSpPr>
                  <a:spLocks noChangeShapeType="1"/>
                </p:cNvSpPr>
                <p:nvPr/>
              </p:nvSpPr>
              <p:spPr bwMode="auto">
                <a:xfrm>
                  <a:off x="192" y="1248"/>
                  <a:ext cx="384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Text Box 1105"/>
              <p:cNvSpPr txBox="1">
                <a:spLocks noChangeArrowheads="1"/>
              </p:cNvSpPr>
              <p:nvPr/>
            </p:nvSpPr>
            <p:spPr bwMode="auto">
              <a:xfrm>
                <a:off x="866" y="1056"/>
                <a:ext cx="7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600">
                    <a:solidFill>
                      <a:srgbClr val="FF3300"/>
                    </a:solidFill>
                  </a:rPr>
                  <a:t>CW</a:t>
                </a:r>
                <a:endParaRPr kumimoji="1" lang="en-US" altLang="zh-CN" sz="2600">
                  <a:solidFill>
                    <a:srgbClr val="FF3300"/>
                  </a:solidFill>
                </a:endParaRPr>
              </a:p>
            </p:txBody>
          </p:sp>
          <p:sp>
            <p:nvSpPr>
              <p:cNvPr id="51" name="Line 1097"/>
              <p:cNvSpPr>
                <a:spLocks noChangeShapeType="1"/>
              </p:cNvSpPr>
              <p:nvPr/>
            </p:nvSpPr>
            <p:spPr bwMode="auto">
              <a:xfrm>
                <a:off x="639" y="1171"/>
                <a:ext cx="28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1102"/>
              <p:cNvSpPr>
                <a:spLocks noChangeShapeType="1"/>
              </p:cNvSpPr>
              <p:nvPr/>
            </p:nvSpPr>
            <p:spPr bwMode="auto">
              <a:xfrm flipV="1">
                <a:off x="2016" y="1165"/>
                <a:ext cx="340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Line 1107"/>
              <p:cNvSpPr>
                <a:spLocks noChangeShapeType="1"/>
              </p:cNvSpPr>
              <p:nvPr/>
            </p:nvSpPr>
            <p:spPr bwMode="auto">
              <a:xfrm flipH="1">
                <a:off x="544" y="1171"/>
                <a:ext cx="37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4" name="Group 1133"/>
              <p:cNvGrpSpPr/>
              <p:nvPr/>
            </p:nvGrpSpPr>
            <p:grpSpPr bwMode="auto">
              <a:xfrm>
                <a:off x="923" y="1171"/>
                <a:ext cx="709" cy="231"/>
                <a:chOff x="923" y="1171"/>
                <a:chExt cx="709" cy="231"/>
              </a:xfrm>
            </p:grpSpPr>
            <p:sp>
              <p:nvSpPr>
                <p:cNvPr id="60" name="Line 1098"/>
                <p:cNvSpPr>
                  <a:spLocks noChangeShapeType="1"/>
                </p:cNvSpPr>
                <p:nvPr/>
              </p:nvSpPr>
              <p:spPr bwMode="auto">
                <a:xfrm>
                  <a:off x="923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Line 1100"/>
                <p:cNvSpPr>
                  <a:spLocks noChangeShapeType="1"/>
                </p:cNvSpPr>
                <p:nvPr/>
              </p:nvSpPr>
              <p:spPr bwMode="auto">
                <a:xfrm>
                  <a:off x="923" y="1402"/>
                  <a:ext cx="379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Line 1101"/>
                <p:cNvSpPr>
                  <a:spLocks noChangeShapeType="1"/>
                </p:cNvSpPr>
                <p:nvPr/>
              </p:nvSpPr>
              <p:spPr bwMode="auto">
                <a:xfrm flipV="1">
                  <a:off x="1302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Line 1132"/>
                <p:cNvSpPr>
                  <a:spLocks noChangeShapeType="1"/>
                </p:cNvSpPr>
                <p:nvPr/>
              </p:nvSpPr>
              <p:spPr bwMode="auto">
                <a:xfrm>
                  <a:off x="1296" y="1174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" name="Group 1134"/>
              <p:cNvGrpSpPr/>
              <p:nvPr/>
            </p:nvGrpSpPr>
            <p:grpSpPr bwMode="auto">
              <a:xfrm>
                <a:off x="1632" y="1165"/>
                <a:ext cx="709" cy="231"/>
                <a:chOff x="923" y="1171"/>
                <a:chExt cx="709" cy="231"/>
              </a:xfrm>
            </p:grpSpPr>
            <p:sp>
              <p:nvSpPr>
                <p:cNvPr id="56" name="Line 1135"/>
                <p:cNvSpPr>
                  <a:spLocks noChangeShapeType="1"/>
                </p:cNvSpPr>
                <p:nvPr/>
              </p:nvSpPr>
              <p:spPr bwMode="auto">
                <a:xfrm>
                  <a:off x="923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Line 1136"/>
                <p:cNvSpPr>
                  <a:spLocks noChangeShapeType="1"/>
                </p:cNvSpPr>
                <p:nvPr/>
              </p:nvSpPr>
              <p:spPr bwMode="auto">
                <a:xfrm>
                  <a:off x="923" y="1402"/>
                  <a:ext cx="379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1302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Line 1138"/>
                <p:cNvSpPr>
                  <a:spLocks noChangeShapeType="1"/>
                </p:cNvSpPr>
                <p:nvPr/>
              </p:nvSpPr>
              <p:spPr bwMode="auto">
                <a:xfrm>
                  <a:off x="1296" y="1174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" name="Text Box 1141"/>
            <p:cNvSpPr txBox="1">
              <a:spLocks noChangeArrowheads="1"/>
            </p:cNvSpPr>
            <p:nvPr/>
          </p:nvSpPr>
          <p:spPr bwMode="auto">
            <a:xfrm>
              <a:off x="1584" y="110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rgbClr val="FF6600"/>
                  </a:solidFill>
                  <a:latin typeface="黑体" panose="02010609060101010101" pitchFamily="2" charset="-122"/>
                </a:rPr>
                <a:t>N=4</a:t>
              </a:r>
              <a:endParaRPr kumimoji="1" lang="en-US" altLang="zh-CN" sz="2800">
                <a:solidFill>
                  <a:srgbClr val="FF6600"/>
                </a:solidFill>
                <a:latin typeface="黑体" panose="02010609060101010101" pitchFamily="2" charset="-122"/>
              </a:endParaRPr>
            </a:p>
          </p:txBody>
        </p:sp>
      </p:grpSp>
      <p:cxnSp>
        <p:nvCxnSpPr>
          <p:cNvPr id="66" name="AutoShape 1142"/>
          <p:cNvCxnSpPr>
            <a:cxnSpLocks noChangeShapeType="1"/>
          </p:cNvCxnSpPr>
          <p:nvPr/>
        </p:nvCxnSpPr>
        <p:spPr bwMode="auto">
          <a:xfrm>
            <a:off x="4832871" y="1578496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1146"/>
          <p:cNvGrpSpPr/>
          <p:nvPr/>
        </p:nvGrpSpPr>
        <p:grpSpPr bwMode="auto">
          <a:xfrm>
            <a:off x="1286767" y="3444354"/>
            <a:ext cx="9129713" cy="992189"/>
            <a:chOff x="-96" y="2160"/>
            <a:chExt cx="5751" cy="625"/>
          </a:xfrm>
        </p:grpSpPr>
        <p:sp>
          <p:nvSpPr>
            <p:cNvPr id="68" name="Line 1114"/>
            <p:cNvSpPr>
              <a:spLocks noChangeShapeType="1"/>
            </p:cNvSpPr>
            <p:nvPr/>
          </p:nvSpPr>
          <p:spPr bwMode="auto">
            <a:xfrm>
              <a:off x="1256" y="2256"/>
              <a:ext cx="0" cy="295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1116"/>
            <p:cNvSpPr>
              <a:spLocks noChangeShapeType="1"/>
            </p:cNvSpPr>
            <p:nvPr/>
          </p:nvSpPr>
          <p:spPr bwMode="auto">
            <a:xfrm>
              <a:off x="1256" y="2544"/>
              <a:ext cx="3352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1117"/>
            <p:cNvSpPr>
              <a:spLocks noChangeShapeType="1"/>
            </p:cNvSpPr>
            <p:nvPr/>
          </p:nvSpPr>
          <p:spPr bwMode="auto">
            <a:xfrm flipV="1">
              <a:off x="4599" y="2275"/>
              <a:ext cx="0" cy="269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118"/>
            <p:cNvSpPr>
              <a:spLocks noChangeShapeType="1"/>
            </p:cNvSpPr>
            <p:nvPr/>
          </p:nvSpPr>
          <p:spPr bwMode="auto">
            <a:xfrm>
              <a:off x="4599" y="2275"/>
              <a:ext cx="1056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1120"/>
            <p:cNvSpPr txBox="1">
              <a:spLocks noChangeArrowheads="1"/>
            </p:cNvSpPr>
            <p:nvPr/>
          </p:nvSpPr>
          <p:spPr bwMode="auto">
            <a:xfrm>
              <a:off x="-96" y="2160"/>
              <a:ext cx="76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3" name="Text Box 1121"/>
            <p:cNvSpPr txBox="1">
              <a:spLocks noChangeArrowheads="1"/>
            </p:cNvSpPr>
            <p:nvPr/>
          </p:nvSpPr>
          <p:spPr bwMode="auto">
            <a:xfrm>
              <a:off x="2366" y="2260"/>
              <a:ext cx="2926" cy="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4          3          2         1         0	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4" name="Line 1140"/>
            <p:cNvSpPr>
              <a:spLocks noChangeShapeType="1"/>
            </p:cNvSpPr>
            <p:nvPr/>
          </p:nvSpPr>
          <p:spPr bwMode="auto">
            <a:xfrm>
              <a:off x="505" y="2256"/>
              <a:ext cx="751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计数结束产生正跳变信号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968" y="5119563"/>
            <a:ext cx="11017224" cy="4934173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控信号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为高电平时，计数器工作；当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为低电平时，计数器停止工作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，其计数值保持不变，等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为高时继续计数。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76"/>
          <p:cNvGrpSpPr/>
          <p:nvPr/>
        </p:nvGrpSpPr>
        <p:grpSpPr bwMode="auto">
          <a:xfrm>
            <a:off x="1359223" y="1320184"/>
            <a:ext cx="8683625" cy="525463"/>
            <a:chOff x="0" y="672"/>
            <a:chExt cx="5470" cy="331"/>
          </a:xfrm>
        </p:grpSpPr>
        <p:grpSp>
          <p:nvGrpSpPr>
            <p:cNvPr id="5" name="Group 77"/>
            <p:cNvGrpSpPr/>
            <p:nvPr/>
          </p:nvGrpSpPr>
          <p:grpSpPr bwMode="auto">
            <a:xfrm>
              <a:off x="594" y="720"/>
              <a:ext cx="4876" cy="202"/>
              <a:chOff x="432" y="816"/>
              <a:chExt cx="5088" cy="252"/>
            </a:xfrm>
          </p:grpSpPr>
          <p:grpSp>
            <p:nvGrpSpPr>
              <p:cNvPr id="7" name="Group 78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28" name="Line 79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80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81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82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84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86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88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89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90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91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" name="Line 92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93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94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95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96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97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98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Line 99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100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101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102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Line 103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104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105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106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107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108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109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110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111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Text Box 112"/>
            <p:cNvSpPr txBox="1">
              <a:spLocks noChangeArrowheads="1"/>
            </p:cNvSpPr>
            <p:nvPr/>
          </p:nvSpPr>
          <p:spPr bwMode="auto">
            <a:xfrm>
              <a:off x="0" y="672"/>
              <a:ext cx="92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1" name="Group 113"/>
          <p:cNvGrpSpPr/>
          <p:nvPr/>
        </p:nvGrpSpPr>
        <p:grpSpPr bwMode="auto">
          <a:xfrm>
            <a:off x="1565598" y="2158384"/>
            <a:ext cx="8324850" cy="549275"/>
            <a:chOff x="288" y="1008"/>
            <a:chExt cx="5472" cy="432"/>
          </a:xfrm>
        </p:grpSpPr>
        <p:grpSp>
          <p:nvGrpSpPr>
            <p:cNvPr id="42" name="Group 114"/>
            <p:cNvGrpSpPr/>
            <p:nvPr/>
          </p:nvGrpSpPr>
          <p:grpSpPr bwMode="auto">
            <a:xfrm>
              <a:off x="288" y="1008"/>
              <a:ext cx="528" cy="413"/>
              <a:chOff x="144" y="1248"/>
              <a:chExt cx="528" cy="413"/>
            </a:xfrm>
          </p:grpSpPr>
          <p:sp>
            <p:nvSpPr>
              <p:cNvPr id="51" name="Text Box 115"/>
              <p:cNvSpPr txBox="1">
                <a:spLocks noChangeArrowheads="1"/>
              </p:cNvSpPr>
              <p:nvPr/>
            </p:nvSpPr>
            <p:spPr bwMode="auto">
              <a:xfrm>
                <a:off x="144" y="1248"/>
                <a:ext cx="528" cy="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WR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2" name="Line 116"/>
              <p:cNvSpPr>
                <a:spLocks noChangeShapeType="1"/>
              </p:cNvSpPr>
              <p:nvPr/>
            </p:nvSpPr>
            <p:spPr bwMode="auto">
              <a:xfrm>
                <a:off x="192" y="1248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" name="Text Box 117"/>
            <p:cNvSpPr txBox="1">
              <a:spLocks noChangeArrowheads="1"/>
            </p:cNvSpPr>
            <p:nvPr/>
          </p:nvSpPr>
          <p:spPr bwMode="auto">
            <a:xfrm>
              <a:off x="1056" y="1008"/>
              <a:ext cx="768" cy="3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N=4</a:t>
              </a:r>
              <a:endPara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44" name="Group 118"/>
            <p:cNvGrpSpPr/>
            <p:nvPr/>
          </p:nvGrpSpPr>
          <p:grpSpPr bwMode="auto">
            <a:xfrm>
              <a:off x="720" y="1152"/>
              <a:ext cx="5040" cy="288"/>
              <a:chOff x="864" y="1392"/>
              <a:chExt cx="4896" cy="288"/>
            </a:xfrm>
          </p:grpSpPr>
          <p:sp>
            <p:nvSpPr>
              <p:cNvPr id="45" name="Line 119"/>
              <p:cNvSpPr>
                <a:spLocks noChangeShapeType="1"/>
              </p:cNvSpPr>
              <p:nvPr/>
            </p:nvSpPr>
            <p:spPr bwMode="auto">
              <a:xfrm>
                <a:off x="960" y="1392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120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121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38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122"/>
              <p:cNvSpPr>
                <a:spLocks noChangeShapeType="1"/>
              </p:cNvSpPr>
              <p:nvPr/>
            </p:nvSpPr>
            <p:spPr bwMode="auto">
              <a:xfrm flipV="1">
                <a:off x="1632" y="139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123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412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124"/>
              <p:cNvSpPr>
                <a:spLocks noChangeShapeType="1"/>
              </p:cNvSpPr>
              <p:nvPr/>
            </p:nvSpPr>
            <p:spPr bwMode="auto">
              <a:xfrm flipH="1">
                <a:off x="864" y="1392"/>
                <a:ext cx="38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53" name="AutoShape 125"/>
          <p:cNvCxnSpPr>
            <a:cxnSpLocks noChangeShapeType="1"/>
          </p:cNvCxnSpPr>
          <p:nvPr/>
        </p:nvCxnSpPr>
        <p:spPr bwMode="auto">
          <a:xfrm>
            <a:off x="4077023" y="1624984"/>
            <a:ext cx="0" cy="32004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6"/>
          <p:cNvCxnSpPr>
            <a:cxnSpLocks noChangeShapeType="1"/>
          </p:cNvCxnSpPr>
          <p:nvPr/>
        </p:nvCxnSpPr>
        <p:spPr bwMode="auto">
          <a:xfrm>
            <a:off x="5947098" y="1701184"/>
            <a:ext cx="0" cy="31242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Group 164"/>
          <p:cNvGrpSpPr/>
          <p:nvPr/>
        </p:nvGrpSpPr>
        <p:grpSpPr bwMode="auto">
          <a:xfrm>
            <a:off x="1451298" y="3758584"/>
            <a:ext cx="8591550" cy="914400"/>
            <a:chOff x="14" y="1968"/>
            <a:chExt cx="5616" cy="576"/>
          </a:xfrm>
        </p:grpSpPr>
        <p:sp>
          <p:nvSpPr>
            <p:cNvPr id="56" name="Text Box 128"/>
            <p:cNvSpPr txBox="1">
              <a:spLocks noChangeArrowheads="1"/>
            </p:cNvSpPr>
            <p:nvPr/>
          </p:nvSpPr>
          <p:spPr bwMode="auto">
            <a:xfrm>
              <a:off x="1920" y="2169"/>
              <a:ext cx="192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 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7" name="Text Box 129"/>
            <p:cNvSpPr txBox="1">
              <a:spLocks noChangeArrowheads="1"/>
            </p:cNvSpPr>
            <p:nvPr/>
          </p:nvSpPr>
          <p:spPr bwMode="auto">
            <a:xfrm>
              <a:off x="3024" y="2160"/>
              <a:ext cx="17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3       2        1        0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473" y="2112"/>
              <a:ext cx="439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912" y="2112"/>
              <a:ext cx="0" cy="43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912" y="2544"/>
              <a:ext cx="385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 flipV="1">
              <a:off x="4766" y="2160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4766" y="2160"/>
              <a:ext cx="86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135"/>
            <p:cNvSpPr txBox="1">
              <a:spLocks noChangeArrowheads="1"/>
            </p:cNvSpPr>
            <p:nvPr/>
          </p:nvSpPr>
          <p:spPr bwMode="auto">
            <a:xfrm>
              <a:off x="14" y="1968"/>
              <a:ext cx="8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64" name="Group 163"/>
          <p:cNvGrpSpPr/>
          <p:nvPr/>
        </p:nvGrpSpPr>
        <p:grpSpPr bwMode="auto">
          <a:xfrm>
            <a:off x="1451298" y="2996584"/>
            <a:ext cx="8340725" cy="762000"/>
            <a:chOff x="218" y="1488"/>
            <a:chExt cx="5254" cy="480"/>
          </a:xfrm>
        </p:grpSpPr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746" y="1680"/>
              <a:ext cx="141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160" y="1680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69" y="1968"/>
              <a:ext cx="397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2579" y="1632"/>
              <a:ext cx="289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2579" y="1632"/>
              <a:ext cx="0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142"/>
            <p:cNvSpPr txBox="1">
              <a:spLocks noChangeArrowheads="1"/>
            </p:cNvSpPr>
            <p:nvPr/>
          </p:nvSpPr>
          <p:spPr bwMode="auto">
            <a:xfrm>
              <a:off x="218" y="1488"/>
              <a:ext cx="153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GATE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72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计数结束产生正跳变信号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838" y="1236972"/>
            <a:ext cx="11017224" cy="493417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kumimoji="1" lang="zh-CN" altLang="en-US" sz="2400" dirty="0" smtClean="0">
                <a:latin typeface="黑体" panose="02010609060101010101" pitchFamily="2" charset="-122"/>
              </a:rPr>
              <a:t>在</a:t>
            </a:r>
            <a:r>
              <a:rPr kumimoji="1" lang="zh-CN" altLang="en-US" sz="2400" dirty="0">
                <a:latin typeface="黑体" panose="02010609060101010101" pitchFamily="2" charset="-122"/>
              </a:rPr>
              <a:t>计数器工作期间，如果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重新写入新的计数值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2" charset="-122"/>
              </a:rPr>
              <a:t>，则计数器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按新写入的计数值重新工作。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"/>
          <p:cNvGrpSpPr/>
          <p:nvPr/>
        </p:nvGrpSpPr>
        <p:grpSpPr bwMode="auto">
          <a:xfrm>
            <a:off x="1514475" y="2475334"/>
            <a:ext cx="9020175" cy="533400"/>
            <a:chOff x="78" y="468"/>
            <a:chExt cx="5682" cy="336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672" y="516"/>
              <a:ext cx="5088" cy="288"/>
              <a:chOff x="432" y="816"/>
              <a:chExt cx="5088" cy="252"/>
            </a:xfrm>
          </p:grpSpPr>
          <p:grpSp>
            <p:nvGrpSpPr>
              <p:cNvPr id="7" name="Group 4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28" name="Line 5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6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7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8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10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12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17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78" y="468"/>
              <a:ext cx="96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rgbClr val="FF3399"/>
                  </a:solidFill>
                </a:rPr>
                <a:t>CLK</a:t>
              </a:r>
              <a:endParaRPr kumimoji="1" lang="en-US" altLang="zh-CN" sz="2800">
                <a:solidFill>
                  <a:srgbClr val="FF3399"/>
                </a:solidFill>
              </a:endParaRPr>
            </a:p>
          </p:txBody>
        </p:sp>
      </p:grpSp>
      <p:grpSp>
        <p:nvGrpSpPr>
          <p:cNvPr id="41" name="Group 79"/>
          <p:cNvGrpSpPr/>
          <p:nvPr/>
        </p:nvGrpSpPr>
        <p:grpSpPr bwMode="auto">
          <a:xfrm>
            <a:off x="1738064" y="3237334"/>
            <a:ext cx="8534400" cy="685800"/>
            <a:chOff x="144" y="1620"/>
            <a:chExt cx="5376" cy="432"/>
          </a:xfrm>
        </p:grpSpPr>
        <p:grpSp>
          <p:nvGrpSpPr>
            <p:cNvPr id="42" name="Group 40"/>
            <p:cNvGrpSpPr/>
            <p:nvPr/>
          </p:nvGrpSpPr>
          <p:grpSpPr bwMode="auto">
            <a:xfrm>
              <a:off x="144" y="1620"/>
              <a:ext cx="528" cy="331"/>
              <a:chOff x="144" y="1248"/>
              <a:chExt cx="528" cy="331"/>
            </a:xfrm>
          </p:grpSpPr>
          <p:sp>
            <p:nvSpPr>
              <p:cNvPr id="55" name="Text Box 41"/>
              <p:cNvSpPr txBox="1">
                <a:spLocks noChangeArrowheads="1"/>
              </p:cNvSpPr>
              <p:nvPr/>
            </p:nvSpPr>
            <p:spPr bwMode="auto">
              <a:xfrm>
                <a:off x="144" y="1248"/>
                <a:ext cx="5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solidFill>
                      <a:srgbClr val="FF3399"/>
                    </a:solidFill>
                  </a:rPr>
                  <a:t>WR</a:t>
                </a:r>
                <a:endParaRPr kumimoji="1" lang="en-US" altLang="zh-CN" sz="2800">
                  <a:solidFill>
                    <a:srgbClr val="FF3399"/>
                  </a:solidFill>
                </a:endParaRPr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>
                <a:off x="192" y="1248"/>
                <a:ext cx="38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912" y="1620"/>
              <a:ext cx="76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600">
                  <a:solidFill>
                    <a:srgbClr val="FF3300"/>
                  </a:solidFill>
                </a:rPr>
                <a:t>N=6</a:t>
              </a:r>
              <a:endParaRPr kumimoji="1" lang="en-US" altLang="zh-CN" sz="2600">
                <a:solidFill>
                  <a:srgbClr val="FF3300"/>
                </a:solidFill>
              </a:endParaRP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675" y="1764"/>
              <a:ext cx="2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971" y="1764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971" y="2052"/>
              <a:ext cx="3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V="1">
              <a:off x="1367" y="1764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367" y="1764"/>
              <a:ext cx="1513" cy="1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H="1">
              <a:off x="576" y="1764"/>
              <a:ext cx="39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2880" y="1776"/>
              <a:ext cx="0" cy="2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2880" y="2052"/>
              <a:ext cx="36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V="1">
              <a:off x="3255" y="1776"/>
              <a:ext cx="0" cy="2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47" y="1776"/>
              <a:ext cx="227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832" y="1632"/>
              <a:ext cx="10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FFC000"/>
                  </a:solidFill>
                </a:rPr>
                <a:t>N=2</a:t>
              </a:r>
              <a:endParaRPr kumimoji="1" lang="en-US" altLang="zh-CN" sz="2400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7" name="Group 55"/>
          <p:cNvGrpSpPr/>
          <p:nvPr/>
        </p:nvGrpSpPr>
        <p:grpSpPr bwMode="auto">
          <a:xfrm>
            <a:off x="1546299" y="4094584"/>
            <a:ext cx="8366125" cy="647700"/>
            <a:chOff x="0" y="1344"/>
            <a:chExt cx="5270" cy="408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624" y="1632"/>
              <a:ext cx="4646" cy="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0" y="1440"/>
              <a:ext cx="87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600">
                  <a:solidFill>
                    <a:schemeClr val="tx1"/>
                  </a:solidFill>
                </a:rPr>
                <a:t>GATE</a:t>
              </a:r>
              <a:endParaRPr kumimoji="1" lang="en-US" altLang="zh-CN" sz="2600">
                <a:solidFill>
                  <a:schemeClr val="tx1"/>
                </a:solidFill>
              </a:endParaRP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2496" y="1344"/>
              <a:ext cx="12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3399"/>
                  </a:solidFill>
                </a:rPr>
                <a:t>高</a:t>
              </a:r>
              <a:endParaRPr kumimoji="1" lang="zh-CN" altLang="en-US" sz="2800">
                <a:solidFill>
                  <a:srgbClr val="FF3399"/>
                </a:solidFill>
              </a:endParaRPr>
            </a:p>
          </p:txBody>
        </p:sp>
      </p:grpSp>
      <p:cxnSp>
        <p:nvCxnSpPr>
          <p:cNvPr id="61" name="AutoShape 67"/>
          <p:cNvCxnSpPr>
            <a:cxnSpLocks noChangeShapeType="1"/>
          </p:cNvCxnSpPr>
          <p:nvPr/>
        </p:nvCxnSpPr>
        <p:spPr bwMode="auto">
          <a:xfrm>
            <a:off x="3575720" y="2638400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68"/>
          <p:cNvCxnSpPr>
            <a:cxnSpLocks noChangeShapeType="1"/>
          </p:cNvCxnSpPr>
          <p:nvPr/>
        </p:nvCxnSpPr>
        <p:spPr bwMode="auto">
          <a:xfrm>
            <a:off x="4300538" y="2951584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69"/>
          <p:cNvCxnSpPr>
            <a:cxnSpLocks noChangeShapeType="1"/>
          </p:cNvCxnSpPr>
          <p:nvPr/>
        </p:nvCxnSpPr>
        <p:spPr bwMode="auto">
          <a:xfrm>
            <a:off x="5200650" y="3027784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71"/>
          <p:cNvCxnSpPr>
            <a:cxnSpLocks noChangeShapeType="1"/>
          </p:cNvCxnSpPr>
          <p:nvPr/>
        </p:nvCxnSpPr>
        <p:spPr bwMode="auto">
          <a:xfrm>
            <a:off x="7258050" y="2951584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72"/>
          <p:cNvCxnSpPr>
            <a:cxnSpLocks noChangeShapeType="1"/>
          </p:cNvCxnSpPr>
          <p:nvPr/>
        </p:nvCxnSpPr>
        <p:spPr bwMode="auto">
          <a:xfrm>
            <a:off x="9010650" y="2646784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6" name="Group 74"/>
          <p:cNvGrpSpPr/>
          <p:nvPr/>
        </p:nvGrpSpPr>
        <p:grpSpPr bwMode="auto">
          <a:xfrm>
            <a:off x="1487488" y="5085184"/>
            <a:ext cx="8424861" cy="677863"/>
            <a:chOff x="61" y="2112"/>
            <a:chExt cx="5307" cy="427"/>
          </a:xfrm>
        </p:grpSpPr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1357" y="2208"/>
              <a:ext cx="0" cy="29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61"/>
            <p:cNvSpPr>
              <a:spLocks noChangeShapeType="1"/>
            </p:cNvSpPr>
            <p:nvPr/>
          </p:nvSpPr>
          <p:spPr bwMode="auto">
            <a:xfrm>
              <a:off x="1357" y="2496"/>
              <a:ext cx="344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 flipV="1">
              <a:off x="4800" y="2227"/>
              <a:ext cx="0" cy="26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Text Box 64"/>
            <p:cNvSpPr txBox="1">
              <a:spLocks noChangeArrowheads="1"/>
            </p:cNvSpPr>
            <p:nvPr/>
          </p:nvSpPr>
          <p:spPr bwMode="auto">
            <a:xfrm>
              <a:off x="61" y="2112"/>
              <a:ext cx="736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600">
                  <a:solidFill>
                    <a:schemeClr val="tx1"/>
                  </a:solidFill>
                </a:rPr>
                <a:t>OUT</a:t>
              </a:r>
              <a:endParaRPr kumimoji="1" lang="en-US" altLang="zh-CN" sz="2600">
                <a:solidFill>
                  <a:schemeClr val="tx1"/>
                </a:solidFill>
              </a:endParaRPr>
            </a:p>
          </p:txBody>
        </p:sp>
        <p:sp>
          <p:nvSpPr>
            <p:cNvPr id="71" name="Text Box 65"/>
            <p:cNvSpPr txBox="1">
              <a:spLocks noChangeArrowheads="1"/>
            </p:cNvSpPr>
            <p:nvPr/>
          </p:nvSpPr>
          <p:spPr bwMode="auto">
            <a:xfrm>
              <a:off x="1912" y="2208"/>
              <a:ext cx="345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solidFill>
                    <a:srgbClr val="FF3399"/>
                  </a:solidFill>
                </a:rPr>
                <a:t>6         5	 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	  </a:t>
              </a:r>
              <a:r>
                <a:rPr kumimoji="1" lang="en-US" altLang="zh-CN" sz="2800" dirty="0" smtClean="0">
                  <a:solidFill>
                    <a:schemeClr val="tx2"/>
                  </a:solidFill>
                </a:rPr>
                <a:t>            2       </a:t>
              </a:r>
              <a:r>
                <a:rPr kumimoji="1" lang="en-US" altLang="zh-CN" sz="2800" dirty="0">
                  <a:solidFill>
                    <a:schemeClr val="tx2"/>
                  </a:solidFill>
                </a:rPr>
                <a:t>1      0</a:t>
              </a:r>
              <a:endParaRPr kumimoji="1"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72" name="Line 66"/>
            <p:cNvSpPr>
              <a:spLocks noChangeShapeType="1"/>
            </p:cNvSpPr>
            <p:nvPr/>
          </p:nvSpPr>
          <p:spPr bwMode="auto">
            <a:xfrm>
              <a:off x="637" y="2208"/>
              <a:ext cx="720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4800" y="2230"/>
              <a:ext cx="432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4" name="Text Box 76"/>
          <p:cNvSpPr txBox="1">
            <a:spLocks noChangeArrowheads="1"/>
          </p:cNvSpPr>
          <p:nvPr/>
        </p:nvSpPr>
        <p:spPr bwMode="auto">
          <a:xfrm>
            <a:off x="2276475" y="6000260"/>
            <a:ext cx="6781800" cy="5191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dirty="0">
                <a:solidFill>
                  <a:srgbClr val="7030A0"/>
                </a:solidFill>
                <a:latin typeface="+mn-ea"/>
                <a:ea typeface="+mn-ea"/>
              </a:rPr>
              <a:t>方式</a:t>
            </a:r>
            <a:r>
              <a:rPr kumimoji="1"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solidFill>
                  <a:srgbClr val="7030A0"/>
                </a:solidFill>
                <a:latin typeface="+mn-ea"/>
                <a:ea typeface="+mn-ea"/>
              </a:rPr>
              <a:t>计数期间，又写入新的计数初值</a:t>
            </a:r>
            <a:endParaRPr kumimoji="1" lang="zh-CN" altLang="en-US" sz="2800" dirty="0">
              <a:solidFill>
                <a:srgbClr val="7030A0"/>
              </a:solidFill>
              <a:latin typeface="+mn-ea"/>
              <a:ea typeface="+mn-ea"/>
            </a:endParaRPr>
          </a:p>
        </p:txBody>
      </p:sp>
      <p:sp>
        <p:nvSpPr>
          <p:cNvPr id="76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计数结束产生正跳变信号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412776"/>
            <a:ext cx="11017224" cy="493417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例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计数器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工作于方式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位二进制计数，初值为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。端口地址为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0E0H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0E3H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64235" marR="0" lvl="0" indent="-609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初始化程序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188640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9556" y="3212976"/>
            <a:ext cx="8208912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 algn="just"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10H     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设计数器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，工作方式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609600" lvl="0" indent="-609600" algn="just"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0E3H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  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写入控制寄存器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609600" lvl="0" indent="-609600" algn="just"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          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设计数初值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609600" lvl="0" indent="-609600" algn="just"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0E0H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  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写初值入计数器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CR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门控信号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正脉冲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启动定时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计数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允许多次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重触发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再触发后，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OUT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输出仍会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保持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CLK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脉宽的低电平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下个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正脉冲触发信号到来时，会将新初值装入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，使计数单元从新初值开始计数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可重触发的单稳触发器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492" y="4395999"/>
            <a:ext cx="11338566" cy="4934173"/>
          </a:xfrm>
        </p:spPr>
        <p:txBody>
          <a:bodyPr/>
          <a:lstStyle/>
          <a:p>
            <a:pPr algn="just" eaLnBrk="1" hangingPunct="1">
              <a:spcBef>
                <a:spcPct val="10000"/>
              </a:spcBef>
              <a:buFontTx/>
              <a:buNone/>
              <a:defRPr/>
            </a:pPr>
            <a:r>
              <a:rPr kumimoji="1" lang="zh-CN" altLang="en-US" sz="28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方式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特点</a:t>
            </a:r>
            <a:r>
              <a:rPr kumimoji="1"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kumimoji="1" lang="zh-CN" altLang="en-US" sz="280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67995" algn="just" eaLnBrk="1" hangingPunct="1">
              <a:spcBef>
                <a:spcPct val="10000"/>
              </a:spcBef>
              <a:defRPr/>
            </a:pP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控制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字写入后，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端输出高电平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写入初值后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并不开始计数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而是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等待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上升沿的到来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出现上升沿后在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CLK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下降沿开始计数，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输出低电平，计数到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变高。</a:t>
            </a:r>
            <a:r>
              <a:rPr kumimoji="1"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方式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可产生单拍负脉冲信号，脉冲宽度由计数初值决定。</a:t>
            </a:r>
            <a:endParaRPr kumimoji="1" lang="zh-CN" altLang="en-US" sz="24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7408" y="476672"/>
            <a:ext cx="10081120" cy="792162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1——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可重复触发的单脉冲触发器</a:t>
            </a:r>
            <a:b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091"/>
          <p:cNvGrpSpPr/>
          <p:nvPr/>
        </p:nvGrpSpPr>
        <p:grpSpPr bwMode="auto">
          <a:xfrm>
            <a:off x="1714500" y="1348000"/>
            <a:ext cx="9020175" cy="525463"/>
            <a:chOff x="0" y="624"/>
            <a:chExt cx="5682" cy="331"/>
          </a:xfrm>
        </p:grpSpPr>
        <p:grpSp>
          <p:nvGrpSpPr>
            <p:cNvPr id="5" name="Group 1027"/>
            <p:cNvGrpSpPr/>
            <p:nvPr/>
          </p:nvGrpSpPr>
          <p:grpSpPr bwMode="auto">
            <a:xfrm>
              <a:off x="594" y="672"/>
              <a:ext cx="5088" cy="252"/>
              <a:chOff x="432" y="816"/>
              <a:chExt cx="5088" cy="252"/>
            </a:xfrm>
          </p:grpSpPr>
          <p:grpSp>
            <p:nvGrpSpPr>
              <p:cNvPr id="7" name="Group 1028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28" name="Line 1029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1030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1031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1032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1033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34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035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036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037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038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039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40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41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" name="Line 1042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043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1044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1045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1046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1047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1048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Line 1049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1050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1051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1052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Line 1053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1054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1055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1056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1057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1058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1059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1060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1061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Text Box 1062"/>
            <p:cNvSpPr txBox="1">
              <a:spLocks noChangeArrowheads="1"/>
            </p:cNvSpPr>
            <p:nvPr/>
          </p:nvSpPr>
          <p:spPr bwMode="auto">
            <a:xfrm>
              <a:off x="0" y="624"/>
              <a:ext cx="96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1" name="Group 1113"/>
          <p:cNvGrpSpPr/>
          <p:nvPr/>
        </p:nvGrpSpPr>
        <p:grpSpPr bwMode="auto">
          <a:xfrm>
            <a:off x="2019300" y="2872002"/>
            <a:ext cx="8305803" cy="557213"/>
            <a:chOff x="192" y="1584"/>
            <a:chExt cx="5232" cy="351"/>
          </a:xfrm>
        </p:grpSpPr>
        <p:sp>
          <p:nvSpPr>
            <p:cNvPr id="42" name="Line 1075"/>
            <p:cNvSpPr>
              <a:spLocks noChangeShapeType="1"/>
            </p:cNvSpPr>
            <p:nvPr/>
          </p:nvSpPr>
          <p:spPr bwMode="auto">
            <a:xfrm>
              <a:off x="768" y="1920"/>
              <a:ext cx="1711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1076"/>
            <p:cNvSpPr>
              <a:spLocks noChangeShapeType="1"/>
            </p:cNvSpPr>
            <p:nvPr/>
          </p:nvSpPr>
          <p:spPr bwMode="auto">
            <a:xfrm flipV="1">
              <a:off x="2479" y="1632"/>
              <a:ext cx="0" cy="28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1077"/>
            <p:cNvSpPr>
              <a:spLocks noChangeShapeType="1"/>
            </p:cNvSpPr>
            <p:nvPr/>
          </p:nvSpPr>
          <p:spPr bwMode="auto">
            <a:xfrm>
              <a:off x="2851" y="1935"/>
              <a:ext cx="2573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1078"/>
            <p:cNvSpPr txBox="1">
              <a:spLocks noChangeArrowheads="1"/>
            </p:cNvSpPr>
            <p:nvPr/>
          </p:nvSpPr>
          <p:spPr bwMode="auto">
            <a:xfrm>
              <a:off x="192" y="1584"/>
              <a:ext cx="86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GATE</a:t>
              </a:r>
              <a:endPara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6" name="Group 1092"/>
          <p:cNvGrpSpPr/>
          <p:nvPr/>
        </p:nvGrpSpPr>
        <p:grpSpPr bwMode="auto">
          <a:xfrm>
            <a:off x="1920875" y="2033800"/>
            <a:ext cx="8404225" cy="595313"/>
            <a:chOff x="130" y="1056"/>
            <a:chExt cx="5294" cy="375"/>
          </a:xfrm>
        </p:grpSpPr>
        <p:grpSp>
          <p:nvGrpSpPr>
            <p:cNvPr id="47" name="Group 1093"/>
            <p:cNvGrpSpPr/>
            <p:nvPr/>
          </p:nvGrpSpPr>
          <p:grpSpPr bwMode="auto">
            <a:xfrm>
              <a:off x="130" y="1056"/>
              <a:ext cx="5294" cy="346"/>
              <a:chOff x="130" y="1056"/>
              <a:chExt cx="5294" cy="346"/>
            </a:xfrm>
          </p:grpSpPr>
          <p:grpSp>
            <p:nvGrpSpPr>
              <p:cNvPr id="49" name="Group 1094"/>
              <p:cNvGrpSpPr/>
              <p:nvPr/>
            </p:nvGrpSpPr>
            <p:grpSpPr bwMode="auto">
              <a:xfrm>
                <a:off x="130" y="1056"/>
                <a:ext cx="506" cy="331"/>
                <a:chOff x="144" y="1248"/>
                <a:chExt cx="528" cy="413"/>
              </a:xfrm>
            </p:grpSpPr>
            <p:sp>
              <p:nvSpPr>
                <p:cNvPr id="64" name="Text Box 1095"/>
                <p:cNvSpPr txBox="1">
                  <a:spLocks noChangeArrowheads="1"/>
                </p:cNvSpPr>
                <p:nvPr/>
              </p:nvSpPr>
              <p:spPr bwMode="auto">
                <a:xfrm>
                  <a:off x="144" y="1248"/>
                  <a:ext cx="528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WR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5" name="Line 1096"/>
                <p:cNvSpPr>
                  <a:spLocks noChangeShapeType="1"/>
                </p:cNvSpPr>
                <p:nvPr/>
              </p:nvSpPr>
              <p:spPr bwMode="auto">
                <a:xfrm>
                  <a:off x="192" y="1248"/>
                  <a:ext cx="384" cy="0"/>
                </a:xfrm>
                <a:prstGeom prst="lin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" name="Text Box 1097"/>
              <p:cNvSpPr txBox="1">
                <a:spLocks noChangeArrowheads="1"/>
              </p:cNvSpPr>
              <p:nvPr/>
            </p:nvSpPr>
            <p:spPr bwMode="auto">
              <a:xfrm>
                <a:off x="866" y="1056"/>
                <a:ext cx="7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6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CW</a:t>
                </a:r>
                <a:endPara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1" name="Line 1098"/>
              <p:cNvSpPr>
                <a:spLocks noChangeShapeType="1"/>
              </p:cNvSpPr>
              <p:nvPr/>
            </p:nvSpPr>
            <p:spPr bwMode="auto">
              <a:xfrm>
                <a:off x="639" y="1171"/>
                <a:ext cx="28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1099"/>
              <p:cNvSpPr>
                <a:spLocks noChangeShapeType="1"/>
              </p:cNvSpPr>
              <p:nvPr/>
            </p:nvSpPr>
            <p:spPr bwMode="auto">
              <a:xfrm flipV="1">
                <a:off x="2016" y="1165"/>
                <a:ext cx="3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1100"/>
              <p:cNvSpPr>
                <a:spLocks noChangeShapeType="1"/>
              </p:cNvSpPr>
              <p:nvPr/>
            </p:nvSpPr>
            <p:spPr bwMode="auto">
              <a:xfrm flipH="1">
                <a:off x="544" y="1171"/>
                <a:ext cx="379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4" name="Group 1101"/>
              <p:cNvGrpSpPr/>
              <p:nvPr/>
            </p:nvGrpSpPr>
            <p:grpSpPr bwMode="auto">
              <a:xfrm>
                <a:off x="923" y="1171"/>
                <a:ext cx="709" cy="231"/>
                <a:chOff x="923" y="1171"/>
                <a:chExt cx="709" cy="231"/>
              </a:xfrm>
            </p:grpSpPr>
            <p:sp>
              <p:nvSpPr>
                <p:cNvPr id="60" name="Line 1102"/>
                <p:cNvSpPr>
                  <a:spLocks noChangeShapeType="1"/>
                </p:cNvSpPr>
                <p:nvPr/>
              </p:nvSpPr>
              <p:spPr bwMode="auto">
                <a:xfrm>
                  <a:off x="923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103"/>
                <p:cNvSpPr>
                  <a:spLocks noChangeShapeType="1"/>
                </p:cNvSpPr>
                <p:nvPr/>
              </p:nvSpPr>
              <p:spPr bwMode="auto">
                <a:xfrm>
                  <a:off x="923" y="1402"/>
                  <a:ext cx="379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104"/>
                <p:cNvSpPr>
                  <a:spLocks noChangeShapeType="1"/>
                </p:cNvSpPr>
                <p:nvPr/>
              </p:nvSpPr>
              <p:spPr bwMode="auto">
                <a:xfrm flipV="1">
                  <a:off x="1302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105"/>
                <p:cNvSpPr>
                  <a:spLocks noChangeShapeType="1"/>
                </p:cNvSpPr>
                <p:nvPr/>
              </p:nvSpPr>
              <p:spPr bwMode="auto">
                <a:xfrm>
                  <a:off x="1296" y="1174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5" name="Group 1106"/>
              <p:cNvGrpSpPr/>
              <p:nvPr/>
            </p:nvGrpSpPr>
            <p:grpSpPr bwMode="auto">
              <a:xfrm>
                <a:off x="1632" y="1165"/>
                <a:ext cx="709" cy="231"/>
                <a:chOff x="923" y="1171"/>
                <a:chExt cx="709" cy="231"/>
              </a:xfrm>
            </p:grpSpPr>
            <p:sp>
              <p:nvSpPr>
                <p:cNvPr id="56" name="Line 1107"/>
                <p:cNvSpPr>
                  <a:spLocks noChangeShapeType="1"/>
                </p:cNvSpPr>
                <p:nvPr/>
              </p:nvSpPr>
              <p:spPr bwMode="auto">
                <a:xfrm>
                  <a:off x="923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1108"/>
                <p:cNvSpPr>
                  <a:spLocks noChangeShapeType="1"/>
                </p:cNvSpPr>
                <p:nvPr/>
              </p:nvSpPr>
              <p:spPr bwMode="auto">
                <a:xfrm>
                  <a:off x="923" y="1402"/>
                  <a:ext cx="379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1109"/>
                <p:cNvSpPr>
                  <a:spLocks noChangeShapeType="1"/>
                </p:cNvSpPr>
                <p:nvPr/>
              </p:nvSpPr>
              <p:spPr bwMode="auto">
                <a:xfrm flipV="1">
                  <a:off x="1302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110"/>
                <p:cNvSpPr>
                  <a:spLocks noChangeShapeType="1"/>
                </p:cNvSpPr>
                <p:nvPr/>
              </p:nvSpPr>
              <p:spPr bwMode="auto">
                <a:xfrm>
                  <a:off x="1296" y="1174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8" name="Text Box 1111"/>
            <p:cNvSpPr txBox="1">
              <a:spLocks noChangeArrowheads="1"/>
            </p:cNvSpPr>
            <p:nvPr/>
          </p:nvSpPr>
          <p:spPr bwMode="auto">
            <a:xfrm>
              <a:off x="1584" y="110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N=3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66" name="AutoShape 1112"/>
          <p:cNvCxnSpPr>
            <a:cxnSpLocks noChangeShapeType="1"/>
          </p:cNvCxnSpPr>
          <p:nvPr/>
        </p:nvCxnSpPr>
        <p:spPr bwMode="auto">
          <a:xfrm>
            <a:off x="3771900" y="1805200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1114"/>
          <p:cNvCxnSpPr>
            <a:cxnSpLocks noChangeShapeType="1"/>
          </p:cNvCxnSpPr>
          <p:nvPr/>
        </p:nvCxnSpPr>
        <p:spPr bwMode="auto">
          <a:xfrm>
            <a:off x="6438900" y="1729000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" name="Group 1118"/>
          <p:cNvGrpSpPr/>
          <p:nvPr/>
        </p:nvGrpSpPr>
        <p:grpSpPr bwMode="auto">
          <a:xfrm>
            <a:off x="1919536" y="3634000"/>
            <a:ext cx="8610602" cy="539750"/>
            <a:chOff x="144" y="2064"/>
            <a:chExt cx="5424" cy="340"/>
          </a:xfrm>
        </p:grpSpPr>
        <p:sp>
          <p:nvSpPr>
            <p:cNvPr id="69" name="Line 1079"/>
            <p:cNvSpPr>
              <a:spLocks noChangeShapeType="1"/>
            </p:cNvSpPr>
            <p:nvPr/>
          </p:nvSpPr>
          <p:spPr bwMode="auto">
            <a:xfrm>
              <a:off x="1296" y="2160"/>
              <a:ext cx="1680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Line 1080"/>
            <p:cNvSpPr>
              <a:spLocks noChangeShapeType="1"/>
            </p:cNvSpPr>
            <p:nvPr/>
          </p:nvSpPr>
          <p:spPr bwMode="auto">
            <a:xfrm>
              <a:off x="2976" y="2160"/>
              <a:ext cx="0" cy="24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081"/>
            <p:cNvSpPr>
              <a:spLocks noChangeShapeType="1"/>
            </p:cNvSpPr>
            <p:nvPr/>
          </p:nvSpPr>
          <p:spPr bwMode="auto">
            <a:xfrm>
              <a:off x="2976" y="2400"/>
              <a:ext cx="1728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1082"/>
            <p:cNvSpPr>
              <a:spLocks noChangeShapeType="1"/>
            </p:cNvSpPr>
            <p:nvPr/>
          </p:nvSpPr>
          <p:spPr bwMode="auto">
            <a:xfrm flipV="1">
              <a:off x="4704" y="2112"/>
              <a:ext cx="0" cy="28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1083"/>
            <p:cNvSpPr>
              <a:spLocks noChangeShapeType="1"/>
            </p:cNvSpPr>
            <p:nvPr/>
          </p:nvSpPr>
          <p:spPr bwMode="auto">
            <a:xfrm>
              <a:off x="4704" y="2112"/>
              <a:ext cx="624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1084"/>
            <p:cNvSpPr txBox="1">
              <a:spLocks noChangeArrowheads="1"/>
            </p:cNvSpPr>
            <p:nvPr/>
          </p:nvSpPr>
          <p:spPr bwMode="auto">
            <a:xfrm>
              <a:off x="144" y="2064"/>
              <a:ext cx="720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5" name="Text Box 1088"/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3        2          1        0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6" name="Line 1115"/>
            <p:cNvSpPr>
              <a:spLocks noChangeShapeType="1"/>
            </p:cNvSpPr>
            <p:nvPr/>
          </p:nvSpPr>
          <p:spPr bwMode="auto">
            <a:xfrm>
              <a:off x="672" y="2352"/>
              <a:ext cx="624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1116"/>
            <p:cNvSpPr>
              <a:spLocks noChangeShapeType="1"/>
            </p:cNvSpPr>
            <p:nvPr/>
          </p:nvSpPr>
          <p:spPr bwMode="auto">
            <a:xfrm>
              <a:off x="1296" y="2160"/>
              <a:ext cx="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78" name="AutoShape 1117"/>
          <p:cNvCxnSpPr>
            <a:cxnSpLocks noChangeShapeType="1"/>
          </p:cNvCxnSpPr>
          <p:nvPr/>
        </p:nvCxnSpPr>
        <p:spPr bwMode="auto">
          <a:xfrm>
            <a:off x="9182100" y="1805200"/>
            <a:ext cx="0" cy="25908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Line 1076"/>
          <p:cNvSpPr>
            <a:spLocks noChangeShapeType="1"/>
          </p:cNvSpPr>
          <p:nvPr/>
        </p:nvSpPr>
        <p:spPr bwMode="auto">
          <a:xfrm flipV="1">
            <a:off x="6240464" y="2962241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" name="Line 1056"/>
          <p:cNvSpPr>
            <a:spLocks noChangeShapeType="1"/>
          </p:cNvSpPr>
          <p:nvPr/>
        </p:nvSpPr>
        <p:spPr bwMode="auto">
          <a:xfrm>
            <a:off x="5707064" y="2962241"/>
            <a:ext cx="533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0" y="1207164"/>
            <a:ext cx="11094640" cy="1054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457200" indent="-457200" algn="l" defTabSz="914400" fontAlgn="base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2" charset="-122"/>
              </a:rPr>
              <a:t>在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计数器工作期间，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当</a:t>
            </a:r>
            <a:r>
              <a:rPr kumimoji="1" lang="en-US" altLang="zh-CN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GATE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又出现一个上升沿时，计数器重新装入原计数初值并重新开始计数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。可见，输出的负脉冲比原来延长了。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29" name="Text Box 74"/>
          <p:cNvSpPr txBox="1">
            <a:spLocks noChangeArrowheads="1"/>
          </p:cNvSpPr>
          <p:nvPr/>
        </p:nvSpPr>
        <p:spPr bwMode="auto">
          <a:xfrm>
            <a:off x="2351584" y="6073477"/>
            <a:ext cx="6910388" cy="52387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方式</a:t>
            </a: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计数期间又出现</a:t>
            </a:r>
            <a:r>
              <a:rPr kumimoji="1" lang="en-US" altLang="zh-CN" sz="28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kumimoji="1" lang="zh-CN" altLang="en-US" sz="2800" dirty="0">
                <a:solidFill>
                  <a:srgbClr val="0066FF"/>
                </a:solidFill>
                <a:latin typeface="黑体" panose="02010609060101010101" pitchFamily="2" charset="-122"/>
              </a:rPr>
              <a:t>的上升沿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触发</a:t>
            </a:r>
            <a:endParaRPr kumimoji="1" lang="zh-CN" altLang="en-US" sz="2800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0" name="Group 70"/>
          <p:cNvGrpSpPr/>
          <p:nvPr/>
        </p:nvGrpSpPr>
        <p:grpSpPr bwMode="auto">
          <a:xfrm>
            <a:off x="1886769" y="2567533"/>
            <a:ext cx="9020175" cy="533400"/>
            <a:chOff x="78" y="1488"/>
            <a:chExt cx="5682" cy="336"/>
          </a:xfrm>
        </p:grpSpPr>
        <p:grpSp>
          <p:nvGrpSpPr>
            <p:cNvPr id="31" name="Group 3"/>
            <p:cNvGrpSpPr/>
            <p:nvPr/>
          </p:nvGrpSpPr>
          <p:grpSpPr bwMode="auto">
            <a:xfrm>
              <a:off x="672" y="1536"/>
              <a:ext cx="5088" cy="288"/>
              <a:chOff x="432" y="816"/>
              <a:chExt cx="5088" cy="252"/>
            </a:xfrm>
          </p:grpSpPr>
          <p:grpSp>
            <p:nvGrpSpPr>
              <p:cNvPr id="33" name="Group 4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54" name="Line 5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5" name="Line 6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6" name="Line 7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Line 8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10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12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7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20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Line 21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22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Line 23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Line 24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3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35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36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37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78" y="1488"/>
              <a:ext cx="96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67" name="Group 72"/>
          <p:cNvGrpSpPr/>
          <p:nvPr/>
        </p:nvGrpSpPr>
        <p:grpSpPr bwMode="auto">
          <a:xfrm>
            <a:off x="1810569" y="3329533"/>
            <a:ext cx="8686800" cy="685800"/>
            <a:chOff x="222" y="1968"/>
            <a:chExt cx="5472" cy="432"/>
          </a:xfrm>
        </p:grpSpPr>
        <p:grpSp>
          <p:nvGrpSpPr>
            <p:cNvPr id="68" name="Group 39"/>
            <p:cNvGrpSpPr/>
            <p:nvPr/>
          </p:nvGrpSpPr>
          <p:grpSpPr bwMode="auto">
            <a:xfrm>
              <a:off x="222" y="1968"/>
              <a:ext cx="528" cy="331"/>
              <a:chOff x="144" y="1248"/>
              <a:chExt cx="528" cy="331"/>
            </a:xfrm>
          </p:grpSpPr>
          <p:sp>
            <p:nvSpPr>
              <p:cNvPr id="77" name="Text Box 40"/>
              <p:cNvSpPr txBox="1">
                <a:spLocks noChangeArrowheads="1"/>
              </p:cNvSpPr>
              <p:nvPr/>
            </p:nvSpPr>
            <p:spPr bwMode="auto">
              <a:xfrm>
                <a:off x="144" y="1248"/>
                <a:ext cx="5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WR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>
                <a:off x="192" y="1248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9" name="Text Box 42"/>
            <p:cNvSpPr txBox="1">
              <a:spLocks noChangeArrowheads="1"/>
            </p:cNvSpPr>
            <p:nvPr/>
          </p:nvSpPr>
          <p:spPr bwMode="auto">
            <a:xfrm>
              <a:off x="990" y="1968"/>
              <a:ext cx="76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N=4</a:t>
              </a:r>
              <a:endPara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70" name="Group 43"/>
            <p:cNvGrpSpPr/>
            <p:nvPr/>
          </p:nvGrpSpPr>
          <p:grpSpPr bwMode="auto">
            <a:xfrm>
              <a:off x="654" y="2112"/>
              <a:ext cx="5040" cy="288"/>
              <a:chOff x="864" y="1392"/>
              <a:chExt cx="4896" cy="288"/>
            </a:xfrm>
          </p:grpSpPr>
          <p:sp>
            <p:nvSpPr>
              <p:cNvPr id="71" name="Line 44"/>
              <p:cNvSpPr>
                <a:spLocks noChangeShapeType="1"/>
              </p:cNvSpPr>
              <p:nvPr/>
            </p:nvSpPr>
            <p:spPr bwMode="auto">
              <a:xfrm>
                <a:off x="960" y="1392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Line 45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Line 46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38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Line 47"/>
              <p:cNvSpPr>
                <a:spLocks noChangeShapeType="1"/>
              </p:cNvSpPr>
              <p:nvPr/>
            </p:nvSpPr>
            <p:spPr bwMode="auto">
              <a:xfrm flipV="1">
                <a:off x="1632" y="139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Line 48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412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Line 49"/>
              <p:cNvSpPr>
                <a:spLocks noChangeShapeType="1"/>
              </p:cNvSpPr>
              <p:nvPr/>
            </p:nvSpPr>
            <p:spPr bwMode="auto">
              <a:xfrm flipH="1">
                <a:off x="864" y="1392"/>
                <a:ext cx="38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79" name="AutoShape 59"/>
          <p:cNvCxnSpPr>
            <a:cxnSpLocks noChangeShapeType="1"/>
          </p:cNvCxnSpPr>
          <p:nvPr/>
        </p:nvCxnSpPr>
        <p:spPr bwMode="auto">
          <a:xfrm>
            <a:off x="4658544" y="2643733"/>
            <a:ext cx="0" cy="32004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61"/>
          <p:cNvCxnSpPr>
            <a:cxnSpLocks noChangeShapeType="1"/>
          </p:cNvCxnSpPr>
          <p:nvPr/>
        </p:nvCxnSpPr>
        <p:spPr bwMode="auto">
          <a:xfrm>
            <a:off x="6639744" y="2567533"/>
            <a:ext cx="0" cy="32004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1" name="Group 71"/>
          <p:cNvGrpSpPr/>
          <p:nvPr/>
        </p:nvGrpSpPr>
        <p:grpSpPr bwMode="auto">
          <a:xfrm>
            <a:off x="1458144" y="4015333"/>
            <a:ext cx="8763000" cy="615950"/>
            <a:chOff x="0" y="2400"/>
            <a:chExt cx="5520" cy="388"/>
          </a:xfrm>
        </p:grpSpPr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624" y="2688"/>
              <a:ext cx="96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51"/>
            <p:cNvSpPr>
              <a:spLocks noChangeShapeType="1"/>
            </p:cNvSpPr>
            <p:nvPr/>
          </p:nvSpPr>
          <p:spPr bwMode="auto">
            <a:xfrm flipV="1">
              <a:off x="1584" y="2400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>
              <a:off x="1584" y="2400"/>
              <a:ext cx="57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2160" y="2400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55"/>
            <p:cNvSpPr>
              <a:spLocks noChangeShapeType="1"/>
            </p:cNvSpPr>
            <p:nvPr/>
          </p:nvSpPr>
          <p:spPr bwMode="auto">
            <a:xfrm>
              <a:off x="2160" y="2688"/>
              <a:ext cx="52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2688" y="2688"/>
              <a:ext cx="4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57"/>
            <p:cNvSpPr>
              <a:spLocks noChangeShapeType="1"/>
            </p:cNvSpPr>
            <p:nvPr/>
          </p:nvSpPr>
          <p:spPr bwMode="auto">
            <a:xfrm flipV="1">
              <a:off x="2736" y="2400"/>
              <a:ext cx="0" cy="288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58"/>
            <p:cNvSpPr>
              <a:spLocks noChangeShapeType="1"/>
            </p:cNvSpPr>
            <p:nvPr/>
          </p:nvSpPr>
          <p:spPr bwMode="auto">
            <a:xfrm>
              <a:off x="2736" y="2400"/>
              <a:ext cx="278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Text Box 68"/>
            <p:cNvSpPr txBox="1">
              <a:spLocks noChangeArrowheads="1"/>
            </p:cNvSpPr>
            <p:nvPr/>
          </p:nvSpPr>
          <p:spPr bwMode="auto">
            <a:xfrm>
              <a:off x="0" y="2496"/>
              <a:ext cx="9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GATE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91" name="Group 73"/>
          <p:cNvGrpSpPr/>
          <p:nvPr/>
        </p:nvGrpSpPr>
        <p:grpSpPr bwMode="auto">
          <a:xfrm>
            <a:off x="1991544" y="4777333"/>
            <a:ext cx="9217027" cy="668338"/>
            <a:chOff x="144" y="2880"/>
            <a:chExt cx="5806" cy="421"/>
          </a:xfrm>
        </p:grpSpPr>
        <p:sp>
          <p:nvSpPr>
            <p:cNvPr id="92" name="Line 60"/>
            <p:cNvSpPr>
              <a:spLocks noChangeShapeType="1"/>
            </p:cNvSpPr>
            <p:nvPr/>
          </p:nvSpPr>
          <p:spPr bwMode="auto">
            <a:xfrm>
              <a:off x="624" y="2976"/>
              <a:ext cx="120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62"/>
            <p:cNvSpPr>
              <a:spLocks noChangeShapeType="1"/>
            </p:cNvSpPr>
            <p:nvPr/>
          </p:nvSpPr>
          <p:spPr bwMode="auto">
            <a:xfrm flipV="1">
              <a:off x="1824" y="2985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63"/>
            <p:cNvSpPr>
              <a:spLocks noChangeShapeType="1"/>
            </p:cNvSpPr>
            <p:nvPr/>
          </p:nvSpPr>
          <p:spPr bwMode="auto">
            <a:xfrm>
              <a:off x="1824" y="3264"/>
              <a:ext cx="360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Text Box 64"/>
            <p:cNvSpPr txBox="1">
              <a:spLocks noChangeArrowheads="1"/>
            </p:cNvSpPr>
            <p:nvPr/>
          </p:nvSpPr>
          <p:spPr bwMode="auto">
            <a:xfrm>
              <a:off x="3358" y="3009"/>
              <a:ext cx="25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3        2         1          0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 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6" name="Line 65"/>
            <p:cNvSpPr>
              <a:spLocks noChangeShapeType="1"/>
            </p:cNvSpPr>
            <p:nvPr/>
          </p:nvSpPr>
          <p:spPr bwMode="auto">
            <a:xfrm flipV="1">
              <a:off x="5424" y="2976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Line 66"/>
            <p:cNvSpPr>
              <a:spLocks noChangeShapeType="1"/>
            </p:cNvSpPr>
            <p:nvPr/>
          </p:nvSpPr>
          <p:spPr bwMode="auto">
            <a:xfrm>
              <a:off x="5424" y="3011"/>
              <a:ext cx="33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Text Box 67"/>
            <p:cNvSpPr txBox="1">
              <a:spLocks noChangeArrowheads="1"/>
            </p:cNvSpPr>
            <p:nvPr/>
          </p:nvSpPr>
          <p:spPr bwMode="auto">
            <a:xfrm>
              <a:off x="2036" y="3009"/>
              <a:ext cx="105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     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3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9" name="Text Box 69"/>
            <p:cNvSpPr txBox="1">
              <a:spLocks noChangeArrowheads="1"/>
            </p:cNvSpPr>
            <p:nvPr/>
          </p:nvSpPr>
          <p:spPr bwMode="auto">
            <a:xfrm>
              <a:off x="144" y="2880"/>
              <a:ext cx="86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100" name="标题 1"/>
          <p:cNvSpPr txBox="1"/>
          <p:nvPr/>
        </p:nvSpPr>
        <p:spPr>
          <a:xfrm>
            <a:off x="767408" y="476672"/>
            <a:ext cx="1008112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二、方式</a:t>
            </a:r>
            <a:r>
              <a:rPr lang="en-US" altLang="zh-CN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1——</a:t>
            </a:r>
            <a:r>
              <a:rPr lang="zh-CN" altLang="en-US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可重复触发的单脉冲触发器</a:t>
            </a:r>
            <a:br>
              <a:rPr lang="zh-CN" altLang="en-US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6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759496" y="1365880"/>
            <a:ext cx="9020175" cy="525463"/>
            <a:chOff x="0" y="624"/>
            <a:chExt cx="5682" cy="331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594" y="672"/>
              <a:ext cx="5088" cy="252"/>
              <a:chOff x="432" y="816"/>
              <a:chExt cx="5088" cy="252"/>
            </a:xfrm>
          </p:grpSpPr>
          <p:grpSp>
            <p:nvGrpSpPr>
              <p:cNvPr id="7" name="Group 4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28" name="Line 5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Line 6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Line 7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Line 8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Line 10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Line 12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7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31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32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33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3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35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36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37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Text Box 38"/>
            <p:cNvSpPr txBox="1">
              <a:spLocks noChangeArrowheads="1"/>
            </p:cNvSpPr>
            <p:nvPr/>
          </p:nvSpPr>
          <p:spPr bwMode="auto">
            <a:xfrm>
              <a:off x="0" y="624"/>
              <a:ext cx="96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1" name="Group 39"/>
          <p:cNvGrpSpPr/>
          <p:nvPr/>
        </p:nvGrpSpPr>
        <p:grpSpPr bwMode="auto">
          <a:xfrm>
            <a:off x="1759496" y="2280280"/>
            <a:ext cx="8686800" cy="685800"/>
            <a:chOff x="222" y="1968"/>
            <a:chExt cx="5472" cy="432"/>
          </a:xfrm>
        </p:grpSpPr>
        <p:grpSp>
          <p:nvGrpSpPr>
            <p:cNvPr id="42" name="Group 40"/>
            <p:cNvGrpSpPr/>
            <p:nvPr/>
          </p:nvGrpSpPr>
          <p:grpSpPr bwMode="auto">
            <a:xfrm>
              <a:off x="222" y="1968"/>
              <a:ext cx="528" cy="331"/>
              <a:chOff x="144" y="1248"/>
              <a:chExt cx="528" cy="331"/>
            </a:xfrm>
          </p:grpSpPr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144" y="1248"/>
                <a:ext cx="5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WR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2" name="Line 42"/>
              <p:cNvSpPr>
                <a:spLocks noChangeShapeType="1"/>
              </p:cNvSpPr>
              <p:nvPr/>
            </p:nvSpPr>
            <p:spPr bwMode="auto">
              <a:xfrm>
                <a:off x="192" y="1248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990" y="1968"/>
              <a:ext cx="76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N=2</a:t>
              </a:r>
              <a:endPara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44" name="Group 44"/>
            <p:cNvGrpSpPr/>
            <p:nvPr/>
          </p:nvGrpSpPr>
          <p:grpSpPr bwMode="auto">
            <a:xfrm>
              <a:off x="654" y="2112"/>
              <a:ext cx="5040" cy="288"/>
              <a:chOff x="864" y="1392"/>
              <a:chExt cx="4896" cy="288"/>
            </a:xfrm>
          </p:grpSpPr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960" y="1392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46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47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38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 flipV="1">
                <a:off x="1632" y="139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1632" y="1392"/>
                <a:ext cx="412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50"/>
              <p:cNvSpPr>
                <a:spLocks noChangeShapeType="1"/>
              </p:cNvSpPr>
              <p:nvPr/>
            </p:nvSpPr>
            <p:spPr bwMode="auto">
              <a:xfrm flipH="1">
                <a:off x="864" y="1392"/>
                <a:ext cx="38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2475012" y="3728080"/>
            <a:ext cx="1756692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4231704" y="3270880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4231704" y="3270880"/>
            <a:ext cx="30480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1703512" y="3194680"/>
            <a:ext cx="1371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>
            <a:off x="2826296" y="4337680"/>
            <a:ext cx="16764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>
            <a:off x="4502696" y="4337680"/>
            <a:ext cx="0" cy="3810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>
            <a:off x="4502696" y="4718680"/>
            <a:ext cx="21336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V="1">
            <a:off x="6636296" y="4261480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6636296" y="4261480"/>
            <a:ext cx="16764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Text Box 62"/>
          <p:cNvSpPr txBox="1">
            <a:spLocks noChangeArrowheads="1"/>
          </p:cNvSpPr>
          <p:nvPr/>
        </p:nvSpPr>
        <p:spPr bwMode="auto">
          <a:xfrm>
            <a:off x="1759496" y="4185280"/>
            <a:ext cx="1143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OUT</a:t>
            </a:r>
            <a:endParaRPr kumimoji="1" lang="en-US" altLang="zh-CN" sz="2600" b="1" i="0" u="none" strike="noStrike" kern="0" cap="none" spc="0" normalizeH="0" baseline="0" noProof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4974704" y="4261594"/>
            <a:ext cx="2057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2        1          0       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2445296" y="4642480"/>
            <a:ext cx="3810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2826296" y="4337680"/>
            <a:ext cx="0" cy="304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6" name="AutoShape 66"/>
          <p:cNvCxnSpPr>
            <a:cxnSpLocks noChangeShapeType="1"/>
          </p:cNvCxnSpPr>
          <p:nvPr/>
        </p:nvCxnSpPr>
        <p:spPr bwMode="auto">
          <a:xfrm>
            <a:off x="4502696" y="1746880"/>
            <a:ext cx="0" cy="32004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Line 67"/>
          <p:cNvSpPr>
            <a:spLocks noChangeShapeType="1"/>
          </p:cNvSpPr>
          <p:nvPr/>
        </p:nvSpPr>
        <p:spPr bwMode="auto">
          <a:xfrm flipV="1">
            <a:off x="7279704" y="3270880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>
            <a:off x="7279704" y="3672518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Line 69"/>
          <p:cNvSpPr>
            <a:spLocks noChangeShapeType="1"/>
          </p:cNvSpPr>
          <p:nvPr/>
        </p:nvSpPr>
        <p:spPr bwMode="auto">
          <a:xfrm flipV="1">
            <a:off x="7736904" y="3215318"/>
            <a:ext cx="0" cy="457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Line 70"/>
          <p:cNvSpPr>
            <a:spLocks noChangeShapeType="1"/>
          </p:cNvSpPr>
          <p:nvPr/>
        </p:nvSpPr>
        <p:spPr bwMode="auto">
          <a:xfrm>
            <a:off x="7736904" y="3194680"/>
            <a:ext cx="2895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1" name="AutoShape 71"/>
          <p:cNvCxnSpPr>
            <a:cxnSpLocks noChangeShapeType="1"/>
          </p:cNvCxnSpPr>
          <p:nvPr/>
        </p:nvCxnSpPr>
        <p:spPr bwMode="auto">
          <a:xfrm>
            <a:off x="8312696" y="1899280"/>
            <a:ext cx="0" cy="32004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Line 72"/>
          <p:cNvSpPr>
            <a:spLocks noChangeShapeType="1"/>
          </p:cNvSpPr>
          <p:nvPr/>
        </p:nvSpPr>
        <p:spPr bwMode="auto">
          <a:xfrm>
            <a:off x="8312696" y="4718680"/>
            <a:ext cx="21336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V="1">
            <a:off x="10446296" y="4261480"/>
            <a:ext cx="0" cy="45720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>
            <a:off x="8312696" y="4261480"/>
            <a:ext cx="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" name="Text Box 75"/>
          <p:cNvSpPr txBox="1">
            <a:spLocks noChangeArrowheads="1"/>
          </p:cNvSpPr>
          <p:nvPr/>
        </p:nvSpPr>
        <p:spPr bwMode="auto">
          <a:xfrm>
            <a:off x="8791128" y="4261480"/>
            <a:ext cx="20574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2        1          0       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6" name="Text Box 76"/>
          <p:cNvSpPr txBox="1">
            <a:spLocks noChangeArrowheads="1"/>
          </p:cNvSpPr>
          <p:nvPr/>
        </p:nvSpPr>
        <p:spPr bwMode="auto">
          <a:xfrm>
            <a:off x="3359696" y="5480680"/>
            <a:ext cx="5895975" cy="9540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2" charset="-122"/>
              </a:rPr>
              <a:t>计数结束后，再受</a:t>
            </a:r>
            <a:r>
              <a:rPr kumimoji="1"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GATE</a:t>
            </a: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2" charset="-122"/>
              </a:rPr>
              <a:t>触发</a:t>
            </a: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2" charset="-122"/>
              </a:rPr>
              <a:t>,</a:t>
            </a:r>
            <a:r>
              <a:rPr kumimoji="1" lang="en-US" altLang="zh-CN" sz="2800">
                <a:solidFill>
                  <a:srgbClr val="000000"/>
                </a:solidFill>
                <a:cs typeface="Times New Roman" panose="02020603050405020304" pitchFamily="18" charset="0"/>
              </a:rPr>
              <a:t>OUT</a:t>
            </a: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2" charset="-122"/>
              </a:rPr>
              <a:t>端继续输出相应宽度的负脉冲</a:t>
            </a:r>
            <a:endParaRPr kumimoji="1" lang="zh-CN" altLang="en-US" sz="280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sp>
        <p:nvSpPr>
          <p:cNvPr id="77" name="AutoShape 77"/>
          <p:cNvSpPr>
            <a:spLocks noChangeArrowheads="1"/>
          </p:cNvSpPr>
          <p:nvPr/>
        </p:nvSpPr>
        <p:spPr bwMode="auto">
          <a:xfrm>
            <a:off x="3997871" y="3042279"/>
            <a:ext cx="4572000" cy="1828800"/>
          </a:xfrm>
          <a:prstGeom prst="wedgeEllipseCallout">
            <a:avLst>
              <a:gd name="adj1" fmla="val -44685"/>
              <a:gd name="adj2" fmla="val 79167"/>
            </a:avLst>
          </a:prstGeom>
          <a:solidFill>
            <a:srgbClr val="FFCCCC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2" charset="-122"/>
              </a:rPr>
              <a:t>方式</a:t>
            </a:r>
            <a:r>
              <a:rPr kumimoji="1" lang="en-US" altLang="zh-CN" sz="2800">
                <a:solidFill>
                  <a:srgbClr val="000000"/>
                </a:solidFill>
                <a:latin typeface="黑体" panose="02010609060101010101" pitchFamily="2" charset="-122"/>
              </a:rPr>
              <a:t>1</a:t>
            </a:r>
            <a:r>
              <a:rPr kumimoji="1" lang="zh-CN" altLang="en-US" sz="2800">
                <a:solidFill>
                  <a:srgbClr val="000000"/>
                </a:solidFill>
                <a:latin typeface="黑体" panose="02010609060101010101" pitchFamily="2" charset="-122"/>
              </a:rPr>
              <a:t>称为可重复触发的单脉冲触发器</a:t>
            </a:r>
            <a:endParaRPr kumimoji="1" lang="zh-CN" altLang="en-US" sz="280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280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sp>
        <p:nvSpPr>
          <p:cNvPr id="78" name="标题 1"/>
          <p:cNvSpPr txBox="1"/>
          <p:nvPr/>
        </p:nvSpPr>
        <p:spPr>
          <a:xfrm>
            <a:off x="767408" y="476672"/>
            <a:ext cx="1008112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二、方式</a:t>
            </a:r>
            <a:r>
              <a:rPr lang="en-US" altLang="zh-CN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1——</a:t>
            </a:r>
            <a:r>
              <a:rPr lang="zh-CN" altLang="en-US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可重复触发的单脉冲触发器</a:t>
            </a:r>
            <a:br>
              <a:rPr lang="zh-CN" altLang="en-US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6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412776"/>
            <a:ext cx="11017224" cy="493417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计数器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时钟信号作用下，进行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减“</a:t>
            </a: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1”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，计数次数到（减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"1"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计数回零），从输出端输出一个脉冲信号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p"/>
              <a:defRPr/>
            </a:pPr>
            <a:r>
              <a:rPr kumimoji="1" lang="zh-CN" altLang="en-US" sz="27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计数</a:t>
            </a:r>
            <a:r>
              <a:rPr kumimoji="1" lang="zh-CN" altLang="en-US" sz="27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举例：</a:t>
            </a:r>
            <a:endParaRPr kumimoji="1" lang="zh-CN" altLang="en-US" sz="27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31800" indent="0">
              <a:lnSpc>
                <a:spcPct val="150000"/>
              </a:lnSpc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①对零件和产品的</a:t>
            </a:r>
            <a:r>
              <a:rPr lang="zh-CN" altLang="en-US" sz="26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31800" indent="0">
              <a:lnSpc>
                <a:spcPct val="150000"/>
              </a:lnSpc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②对大桥和高速公路上车流量的</a:t>
            </a:r>
            <a:r>
              <a:rPr lang="zh-CN" altLang="en-US" sz="26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统计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等等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Intel8254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在微机系统中可用作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定时器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计数器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。定时时间与计数次数是由用户事先设定。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4"/>
          <p:cNvGrpSpPr/>
          <p:nvPr/>
        </p:nvGrpSpPr>
        <p:grpSpPr bwMode="auto">
          <a:xfrm>
            <a:off x="1324297" y="2357264"/>
            <a:ext cx="9020175" cy="533400"/>
            <a:chOff x="78" y="468"/>
            <a:chExt cx="5682" cy="336"/>
          </a:xfrm>
        </p:grpSpPr>
        <p:grpSp>
          <p:nvGrpSpPr>
            <p:cNvPr id="84" name="Group 2"/>
            <p:cNvGrpSpPr/>
            <p:nvPr/>
          </p:nvGrpSpPr>
          <p:grpSpPr bwMode="auto">
            <a:xfrm>
              <a:off x="672" y="516"/>
              <a:ext cx="5088" cy="288"/>
              <a:chOff x="432" y="816"/>
              <a:chExt cx="5088" cy="252"/>
            </a:xfrm>
          </p:grpSpPr>
          <p:grpSp>
            <p:nvGrpSpPr>
              <p:cNvPr id="86" name="Group 3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107" name="Line 4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" name="Line 5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9" name="Line 6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0" name="Line 7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1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2" name="Line 9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4" name="Line 11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Line 13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Line 14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9" name="Line 16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7" name="Line 17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Line 18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Line 19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Line 20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22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Line 23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Line 24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Line 25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26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27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28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Line 29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30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Line 31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32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Line 33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Line 34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Line 35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5" name="Text Box 37"/>
            <p:cNvSpPr txBox="1">
              <a:spLocks noChangeArrowheads="1"/>
            </p:cNvSpPr>
            <p:nvPr/>
          </p:nvSpPr>
          <p:spPr bwMode="auto">
            <a:xfrm>
              <a:off x="78" y="468"/>
              <a:ext cx="96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20" name="Group 85"/>
          <p:cNvGrpSpPr/>
          <p:nvPr/>
        </p:nvGrpSpPr>
        <p:grpSpPr bwMode="auto">
          <a:xfrm>
            <a:off x="1552897" y="3271664"/>
            <a:ext cx="8258175" cy="685800"/>
            <a:chOff x="222" y="948"/>
            <a:chExt cx="5202" cy="432"/>
          </a:xfrm>
        </p:grpSpPr>
        <p:grpSp>
          <p:nvGrpSpPr>
            <p:cNvPr id="121" name="Group 38"/>
            <p:cNvGrpSpPr/>
            <p:nvPr/>
          </p:nvGrpSpPr>
          <p:grpSpPr bwMode="auto">
            <a:xfrm>
              <a:off x="222" y="948"/>
              <a:ext cx="528" cy="331"/>
              <a:chOff x="144" y="1248"/>
              <a:chExt cx="528" cy="331"/>
            </a:xfrm>
          </p:grpSpPr>
          <p:sp>
            <p:nvSpPr>
              <p:cNvPr id="134" name="Text Box 39"/>
              <p:cNvSpPr txBox="1">
                <a:spLocks noChangeArrowheads="1"/>
              </p:cNvSpPr>
              <p:nvPr/>
            </p:nvSpPr>
            <p:spPr bwMode="auto">
              <a:xfrm>
                <a:off x="144" y="1248"/>
                <a:ext cx="5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WR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35" name="Line 40"/>
              <p:cNvSpPr>
                <a:spLocks noChangeShapeType="1"/>
              </p:cNvSpPr>
              <p:nvPr/>
            </p:nvSpPr>
            <p:spPr bwMode="auto">
              <a:xfrm>
                <a:off x="192" y="1248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" name="Text Box 41"/>
            <p:cNvSpPr txBox="1">
              <a:spLocks noChangeArrowheads="1"/>
            </p:cNvSpPr>
            <p:nvPr/>
          </p:nvSpPr>
          <p:spPr bwMode="auto">
            <a:xfrm>
              <a:off x="990" y="948"/>
              <a:ext cx="76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N=3</a:t>
              </a:r>
              <a:endPara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23" name="Line 43"/>
            <p:cNvSpPr>
              <a:spLocks noChangeShapeType="1"/>
            </p:cNvSpPr>
            <p:nvPr/>
          </p:nvSpPr>
          <p:spPr bwMode="auto">
            <a:xfrm>
              <a:off x="753" y="1092"/>
              <a:ext cx="29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Line 44"/>
            <p:cNvSpPr>
              <a:spLocks noChangeShapeType="1"/>
            </p:cNvSpPr>
            <p:nvPr/>
          </p:nvSpPr>
          <p:spPr bwMode="auto">
            <a:xfrm>
              <a:off x="1049" y="1092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" name="Line 45"/>
            <p:cNvSpPr>
              <a:spLocks noChangeShapeType="1"/>
            </p:cNvSpPr>
            <p:nvPr/>
          </p:nvSpPr>
          <p:spPr bwMode="auto">
            <a:xfrm>
              <a:off x="1049" y="1380"/>
              <a:ext cx="39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Line 46"/>
            <p:cNvSpPr>
              <a:spLocks noChangeShapeType="1"/>
            </p:cNvSpPr>
            <p:nvPr/>
          </p:nvSpPr>
          <p:spPr bwMode="auto">
            <a:xfrm flipV="1">
              <a:off x="1445" y="1092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47"/>
            <p:cNvSpPr>
              <a:spLocks noChangeShapeType="1"/>
            </p:cNvSpPr>
            <p:nvPr/>
          </p:nvSpPr>
          <p:spPr bwMode="auto">
            <a:xfrm>
              <a:off x="1445" y="1092"/>
              <a:ext cx="811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Line 48"/>
            <p:cNvSpPr>
              <a:spLocks noChangeShapeType="1"/>
            </p:cNvSpPr>
            <p:nvPr/>
          </p:nvSpPr>
          <p:spPr bwMode="auto">
            <a:xfrm flipH="1">
              <a:off x="654" y="1092"/>
              <a:ext cx="39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2256" y="1092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2256" y="1380"/>
              <a:ext cx="38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 flipV="1">
              <a:off x="2649" y="1092"/>
              <a:ext cx="0" cy="2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2640" y="1092"/>
              <a:ext cx="278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55"/>
            <p:cNvSpPr txBox="1">
              <a:spLocks noChangeArrowheads="1"/>
            </p:cNvSpPr>
            <p:nvPr/>
          </p:nvSpPr>
          <p:spPr bwMode="auto">
            <a:xfrm>
              <a:off x="2256" y="996"/>
              <a:ext cx="10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N=2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cxnSp>
        <p:nvCxnSpPr>
          <p:cNvPr id="136" name="AutoShape 61"/>
          <p:cNvCxnSpPr>
            <a:cxnSpLocks noChangeShapeType="1"/>
          </p:cNvCxnSpPr>
          <p:nvPr/>
        </p:nvCxnSpPr>
        <p:spPr bwMode="auto">
          <a:xfrm>
            <a:off x="4096072" y="2204864"/>
            <a:ext cx="0" cy="28956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75"/>
          <p:cNvCxnSpPr>
            <a:cxnSpLocks noChangeShapeType="1"/>
          </p:cNvCxnSpPr>
          <p:nvPr/>
        </p:nvCxnSpPr>
        <p:spPr bwMode="auto">
          <a:xfrm>
            <a:off x="8820472" y="2204864"/>
            <a:ext cx="0" cy="28956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Line 56"/>
          <p:cNvSpPr>
            <a:spLocks noChangeShapeType="1"/>
          </p:cNvSpPr>
          <p:nvPr/>
        </p:nvSpPr>
        <p:spPr bwMode="auto">
          <a:xfrm>
            <a:off x="1657672" y="4338464"/>
            <a:ext cx="1066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" name="Line 57"/>
          <p:cNvSpPr>
            <a:spLocks noChangeShapeType="1"/>
          </p:cNvSpPr>
          <p:nvPr/>
        </p:nvSpPr>
        <p:spPr bwMode="auto">
          <a:xfrm>
            <a:off x="2724472" y="4338464"/>
            <a:ext cx="0" cy="533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" name="Line 58"/>
          <p:cNvSpPr>
            <a:spLocks noChangeShapeType="1"/>
          </p:cNvSpPr>
          <p:nvPr/>
        </p:nvSpPr>
        <p:spPr bwMode="auto">
          <a:xfrm>
            <a:off x="2724472" y="4871864"/>
            <a:ext cx="6858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" name="Line 59"/>
          <p:cNvSpPr>
            <a:spLocks noChangeShapeType="1"/>
          </p:cNvSpPr>
          <p:nvPr/>
        </p:nvSpPr>
        <p:spPr bwMode="auto">
          <a:xfrm flipV="1">
            <a:off x="3410272" y="4338464"/>
            <a:ext cx="0" cy="533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" name="Line 60"/>
          <p:cNvSpPr>
            <a:spLocks noChangeShapeType="1"/>
          </p:cNvSpPr>
          <p:nvPr/>
        </p:nvSpPr>
        <p:spPr bwMode="auto">
          <a:xfrm>
            <a:off x="3410272" y="4338464"/>
            <a:ext cx="38100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" name="Line 67"/>
          <p:cNvSpPr>
            <a:spLocks noChangeShapeType="1"/>
          </p:cNvSpPr>
          <p:nvPr/>
        </p:nvSpPr>
        <p:spPr bwMode="auto">
          <a:xfrm>
            <a:off x="7220272" y="4338464"/>
            <a:ext cx="0" cy="533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" name="Line 69"/>
          <p:cNvSpPr>
            <a:spLocks noChangeShapeType="1"/>
          </p:cNvSpPr>
          <p:nvPr/>
        </p:nvSpPr>
        <p:spPr bwMode="auto">
          <a:xfrm>
            <a:off x="7220272" y="4816302"/>
            <a:ext cx="609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" name="Line 70"/>
          <p:cNvSpPr>
            <a:spLocks noChangeShapeType="1"/>
          </p:cNvSpPr>
          <p:nvPr/>
        </p:nvSpPr>
        <p:spPr bwMode="auto">
          <a:xfrm flipV="1">
            <a:off x="7829872" y="4317827"/>
            <a:ext cx="0" cy="5334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Line 71"/>
          <p:cNvSpPr>
            <a:spLocks noChangeShapeType="1"/>
          </p:cNvSpPr>
          <p:nvPr/>
        </p:nvSpPr>
        <p:spPr bwMode="auto">
          <a:xfrm>
            <a:off x="7829872" y="4338464"/>
            <a:ext cx="20574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Text Box 76"/>
          <p:cNvSpPr txBox="1">
            <a:spLocks noChangeArrowheads="1"/>
          </p:cNvSpPr>
          <p:nvPr/>
        </p:nvSpPr>
        <p:spPr bwMode="auto">
          <a:xfrm>
            <a:off x="1352872" y="3957464"/>
            <a:ext cx="1447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48" name="Group 80"/>
          <p:cNvGrpSpPr/>
          <p:nvPr/>
        </p:nvGrpSpPr>
        <p:grpSpPr bwMode="auto">
          <a:xfrm>
            <a:off x="1200472" y="5024264"/>
            <a:ext cx="9144000" cy="838200"/>
            <a:chOff x="0" y="2160"/>
            <a:chExt cx="5760" cy="528"/>
          </a:xfrm>
        </p:grpSpPr>
        <p:sp>
          <p:nvSpPr>
            <p:cNvPr id="149" name="Line 62"/>
            <p:cNvSpPr>
              <a:spLocks noChangeShapeType="1"/>
            </p:cNvSpPr>
            <p:nvPr/>
          </p:nvSpPr>
          <p:spPr bwMode="auto">
            <a:xfrm>
              <a:off x="672" y="2304"/>
              <a:ext cx="115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63"/>
            <p:cNvSpPr>
              <a:spLocks noChangeShapeType="1"/>
            </p:cNvSpPr>
            <p:nvPr/>
          </p:nvSpPr>
          <p:spPr bwMode="auto">
            <a:xfrm>
              <a:off x="1824" y="2304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" name="Line 64"/>
            <p:cNvSpPr>
              <a:spLocks noChangeShapeType="1"/>
            </p:cNvSpPr>
            <p:nvPr/>
          </p:nvSpPr>
          <p:spPr bwMode="auto">
            <a:xfrm>
              <a:off x="1824" y="2688"/>
              <a:ext cx="192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Line 65"/>
            <p:cNvSpPr>
              <a:spLocks noChangeShapeType="1"/>
            </p:cNvSpPr>
            <p:nvPr/>
          </p:nvSpPr>
          <p:spPr bwMode="auto">
            <a:xfrm flipV="1">
              <a:off x="3753" y="2304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" name="Line 72"/>
            <p:cNvSpPr>
              <a:spLocks noChangeShapeType="1"/>
            </p:cNvSpPr>
            <p:nvPr/>
          </p:nvSpPr>
          <p:spPr bwMode="auto">
            <a:xfrm>
              <a:off x="3744" y="2304"/>
              <a:ext cx="105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73"/>
            <p:cNvSpPr>
              <a:spLocks noChangeShapeType="1"/>
            </p:cNvSpPr>
            <p:nvPr/>
          </p:nvSpPr>
          <p:spPr bwMode="auto">
            <a:xfrm>
              <a:off x="4800" y="2304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74"/>
            <p:cNvSpPr>
              <a:spLocks noChangeShapeType="1"/>
            </p:cNvSpPr>
            <p:nvPr/>
          </p:nvSpPr>
          <p:spPr bwMode="auto">
            <a:xfrm>
              <a:off x="4800" y="2688"/>
              <a:ext cx="96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Text Box 77"/>
            <p:cNvSpPr txBox="1">
              <a:spLocks noChangeArrowheads="1"/>
            </p:cNvSpPr>
            <p:nvPr/>
          </p:nvSpPr>
          <p:spPr bwMode="auto">
            <a:xfrm>
              <a:off x="0" y="2160"/>
              <a:ext cx="96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7" name="Text Box 78"/>
            <p:cNvSpPr txBox="1">
              <a:spLocks noChangeArrowheads="1"/>
            </p:cNvSpPr>
            <p:nvPr/>
          </p:nvSpPr>
          <p:spPr bwMode="auto">
            <a:xfrm>
              <a:off x="2131" y="2315"/>
              <a:ext cx="19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3        2          1          0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8" name="Text Box 79"/>
            <p:cNvSpPr txBox="1">
              <a:spLocks noChangeArrowheads="1"/>
            </p:cNvSpPr>
            <p:nvPr/>
          </p:nvSpPr>
          <p:spPr bwMode="auto">
            <a:xfrm>
              <a:off x="4896" y="2304"/>
              <a:ext cx="86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2        1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cxnSp>
        <p:nvCxnSpPr>
          <p:cNvPr id="159" name="AutoShape 82"/>
          <p:cNvCxnSpPr>
            <a:cxnSpLocks noChangeShapeType="1"/>
          </p:cNvCxnSpPr>
          <p:nvPr/>
        </p:nvCxnSpPr>
        <p:spPr bwMode="auto">
          <a:xfrm flipV="1">
            <a:off x="7829872" y="3576464"/>
            <a:ext cx="0" cy="98583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Text Box 83"/>
          <p:cNvSpPr txBox="1">
            <a:spLocks noChangeArrowheads="1"/>
          </p:cNvSpPr>
          <p:nvPr/>
        </p:nvSpPr>
        <p:spPr bwMode="auto">
          <a:xfrm>
            <a:off x="2419672" y="6167264"/>
            <a:ext cx="7315200" cy="5191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方式</a:t>
            </a: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计数期间对计数器又</a:t>
            </a:r>
            <a:r>
              <a:rPr kumimoji="1" lang="zh-CN" altLang="en-US" sz="2800" dirty="0">
                <a:solidFill>
                  <a:srgbClr val="00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写入新的计数值</a:t>
            </a:r>
            <a:endParaRPr kumimoji="1" lang="zh-CN" altLang="en-US" sz="2800" dirty="0">
              <a:solidFill>
                <a:srgbClr val="0066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1" name="Rectangle 86"/>
          <p:cNvSpPr>
            <a:spLocks noChangeArrowheads="1"/>
          </p:cNvSpPr>
          <p:nvPr/>
        </p:nvSpPr>
        <p:spPr bwMode="auto">
          <a:xfrm>
            <a:off x="878260" y="1142705"/>
            <a:ext cx="10186292" cy="105259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ctr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50000"/>
              </a:spcBef>
              <a:defRPr kumimoji="1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 algn="l" defTabSz="914400" fontAlgn="base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计数期间对计数器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又写入新的计数值，要等到当前的计数值计满回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且门控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信号再次出现上升沿后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，才按新的计数值开始计数。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" name="标题 1"/>
          <p:cNvSpPr txBox="1"/>
          <p:nvPr/>
        </p:nvSpPr>
        <p:spPr>
          <a:xfrm>
            <a:off x="767408" y="476672"/>
            <a:ext cx="1008112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二、方式</a:t>
            </a:r>
            <a:r>
              <a:rPr lang="en-US" altLang="zh-CN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1——</a:t>
            </a:r>
            <a:r>
              <a:rPr lang="zh-CN" altLang="en-US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可重复触发的单脉冲触发器</a:t>
            </a:r>
            <a:br>
              <a:rPr lang="zh-CN" altLang="en-US" sz="36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36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0729192" cy="493417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工作于方式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BCD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码计数，计数值为十进制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。设端口地址为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0E0H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0E3H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位计数初值，但由于计数值低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位为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，所以可以设定读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写操作控制段只写高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位，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位自动清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9496" y="3789040"/>
            <a:ext cx="841814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	AL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63H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；设控制字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lvl="0" indent="-342900" algn="just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		0E3H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	AL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40H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；设初值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40H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（高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位）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lvl="0" indent="-342900" algn="just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     	0E1H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计数器减到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仅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输出一个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CLK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脉宽的低电平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，然后自动装入重新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GATE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由低变高会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重新装入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初值；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新初值在下次计数才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起作用。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分频器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10657184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分频器（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能自动装入计数初值）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/>
        </p:nvSpPr>
        <p:spPr bwMode="auto">
          <a:xfrm>
            <a:off x="1055440" y="4509120"/>
            <a:ext cx="10585176" cy="202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2" charset="-122"/>
              </a:rPr>
              <a:t>方式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黑体" panose="02010609060101010101" pitchFamily="2" charset="-122"/>
              </a:rPr>
              <a:t>2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2" charset="-122"/>
              </a:rPr>
              <a:t>特点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2" charset="-122"/>
              </a:rPr>
              <a:t>：</a:t>
            </a:r>
            <a:endParaRPr kumimoji="1" lang="zh-CN" altLang="en-US" sz="2800" dirty="0">
              <a:solidFill>
                <a:srgbClr val="0000FF"/>
              </a:solidFill>
              <a:latin typeface="黑体" panose="02010609060101010101" pitchFamily="2" charset="-122"/>
            </a:endParaRPr>
          </a:p>
          <a:p>
            <a:pPr marL="342900" indent="-342900" defTabSz="914400" fontAlgn="base">
              <a:lnSpc>
                <a:spcPct val="130000"/>
              </a:lnSpc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2" charset="-122"/>
              </a:rPr>
              <a:t>计数器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计数期间，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输出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2" charset="-122"/>
              </a:rPr>
              <a:t>OUT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为高电平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，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当减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计数器为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2" charset="-122"/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时（注意不是减到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2" charset="-122"/>
              </a:rPr>
              <a:t>0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），输出端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2" charset="-122"/>
              </a:rPr>
              <a:t>OUT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变为低电平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2" charset="-122"/>
              </a:rPr>
              <a:t>，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之后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2" charset="-122"/>
              </a:rPr>
              <a:t>又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变为高电平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并</a:t>
            </a:r>
            <a:r>
              <a:rPr kumimoji="1" lang="zh-CN" altLang="en-US" sz="2400" dirty="0">
                <a:solidFill>
                  <a:srgbClr val="FFC000"/>
                </a:solidFill>
                <a:latin typeface="黑体" panose="02010609060101010101" pitchFamily="2" charset="-122"/>
              </a:rPr>
              <a:t>自动重新装入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原计数初值，从而开始一个新的计数过程。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32" name="AutoShape 102"/>
          <p:cNvSpPr>
            <a:spLocks noChangeArrowheads="1"/>
          </p:cNvSpPr>
          <p:nvPr/>
        </p:nvSpPr>
        <p:spPr bwMode="auto">
          <a:xfrm>
            <a:off x="3839037" y="4609082"/>
            <a:ext cx="4876800" cy="990600"/>
          </a:xfrm>
          <a:prstGeom prst="wedgeRoundRectCallout">
            <a:avLst>
              <a:gd name="adj1" fmla="val -48829"/>
              <a:gd name="adj2" fmla="val -133014"/>
              <a:gd name="adj3" fmla="val 16667"/>
            </a:avLst>
          </a:prstGeom>
          <a:solidFill>
            <a:srgbClr val="FFCC99"/>
          </a:solidFill>
          <a:ln w="3810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</a:rPr>
              <a:t>控制字写入后，输出端</a:t>
            </a:r>
            <a:r>
              <a:rPr kumimoji="1" lang="en-US" altLang="zh-CN" sz="2800" dirty="0">
                <a:solidFill>
                  <a:srgbClr val="000000"/>
                </a:solidFill>
                <a:latin typeface="黑体" panose="02010609060101010101" pitchFamily="2" charset="-122"/>
              </a:rPr>
              <a:t>OUT</a:t>
            </a:r>
            <a:r>
              <a:rPr kumimoji="1" lang="zh-CN" altLang="en-US" sz="2800" dirty="0">
                <a:solidFill>
                  <a:srgbClr val="000000"/>
                </a:solidFill>
                <a:latin typeface="黑体" panose="02010609060101010101" pitchFamily="2" charset="-122"/>
              </a:rPr>
              <a:t>以高电平作为初始状态。</a:t>
            </a:r>
            <a:endParaRPr kumimoji="1" lang="zh-CN" altLang="en-US" sz="2800" dirty="0">
              <a:solidFill>
                <a:srgbClr val="000000"/>
              </a:solidFill>
              <a:latin typeface="黑体" panose="02010609060101010101" pitchFamily="2" charset="-122"/>
            </a:endParaRP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en-US" altLang="zh-CN" sz="2800" dirty="0">
              <a:solidFill>
                <a:srgbClr val="000000"/>
              </a:solidFill>
              <a:latin typeface="黑体" panose="02010609060101010101" pitchFamily="2" charset="-122"/>
            </a:endParaRPr>
          </a:p>
        </p:txBody>
      </p:sp>
      <p:grpSp>
        <p:nvGrpSpPr>
          <p:cNvPr id="33" name="Group 51"/>
          <p:cNvGrpSpPr/>
          <p:nvPr/>
        </p:nvGrpSpPr>
        <p:grpSpPr bwMode="auto">
          <a:xfrm>
            <a:off x="1839144" y="1367408"/>
            <a:ext cx="9020175" cy="476250"/>
            <a:chOff x="0" y="624"/>
            <a:chExt cx="5682" cy="300"/>
          </a:xfrm>
        </p:grpSpPr>
        <p:grpSp>
          <p:nvGrpSpPr>
            <p:cNvPr id="34" name="Group 3"/>
            <p:cNvGrpSpPr/>
            <p:nvPr/>
          </p:nvGrpSpPr>
          <p:grpSpPr bwMode="auto">
            <a:xfrm>
              <a:off x="594" y="672"/>
              <a:ext cx="5088" cy="252"/>
              <a:chOff x="432" y="816"/>
              <a:chExt cx="5088" cy="252"/>
            </a:xfrm>
          </p:grpSpPr>
          <p:grpSp>
            <p:nvGrpSpPr>
              <p:cNvPr id="36" name="Group 4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57" name="Line 5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Line 6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Line 7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Line 8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Line 10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Line 12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6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" name="Line 17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19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Line 20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Line 21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Line 22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23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Line 24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Line 25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Line 29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30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Line 31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0" y="624"/>
              <a:ext cx="96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cxnSp>
        <p:nvCxnSpPr>
          <p:cNvPr id="70" name="AutoShape 52"/>
          <p:cNvCxnSpPr>
            <a:cxnSpLocks noChangeShapeType="1"/>
          </p:cNvCxnSpPr>
          <p:nvPr/>
        </p:nvCxnSpPr>
        <p:spPr bwMode="auto">
          <a:xfrm>
            <a:off x="5496744" y="1900808"/>
            <a:ext cx="0" cy="19050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62"/>
          <p:cNvCxnSpPr>
            <a:cxnSpLocks noChangeShapeType="1"/>
          </p:cNvCxnSpPr>
          <p:nvPr/>
        </p:nvCxnSpPr>
        <p:spPr bwMode="auto">
          <a:xfrm>
            <a:off x="7568432" y="1824608"/>
            <a:ext cx="0" cy="16764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2" name="Group 73"/>
          <p:cNvGrpSpPr/>
          <p:nvPr/>
        </p:nvGrpSpPr>
        <p:grpSpPr bwMode="auto">
          <a:xfrm>
            <a:off x="1931219" y="2739008"/>
            <a:ext cx="8366125" cy="647700"/>
            <a:chOff x="0" y="1344"/>
            <a:chExt cx="5270" cy="408"/>
          </a:xfrm>
        </p:grpSpPr>
        <p:sp>
          <p:nvSpPr>
            <p:cNvPr id="73" name="Line 74"/>
            <p:cNvSpPr>
              <a:spLocks noChangeShapeType="1"/>
            </p:cNvSpPr>
            <p:nvPr/>
          </p:nvSpPr>
          <p:spPr bwMode="auto">
            <a:xfrm>
              <a:off x="624" y="1632"/>
              <a:ext cx="464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75"/>
            <p:cNvSpPr txBox="1">
              <a:spLocks noChangeArrowheads="1"/>
            </p:cNvSpPr>
            <p:nvPr/>
          </p:nvSpPr>
          <p:spPr bwMode="auto">
            <a:xfrm>
              <a:off x="0" y="1440"/>
              <a:ext cx="87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GATE</a:t>
              </a:r>
              <a:endPara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5" name="Text Box 76"/>
            <p:cNvSpPr txBox="1">
              <a:spLocks noChangeArrowheads="1"/>
            </p:cNvSpPr>
            <p:nvPr/>
          </p:nvSpPr>
          <p:spPr bwMode="auto">
            <a:xfrm>
              <a:off x="2496" y="1344"/>
              <a:ext cx="12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高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76" name="Group 77"/>
          <p:cNvGrpSpPr/>
          <p:nvPr/>
        </p:nvGrpSpPr>
        <p:grpSpPr bwMode="auto">
          <a:xfrm>
            <a:off x="1969319" y="2053208"/>
            <a:ext cx="8404225" cy="595313"/>
            <a:chOff x="130" y="1056"/>
            <a:chExt cx="5294" cy="375"/>
          </a:xfrm>
        </p:grpSpPr>
        <p:grpSp>
          <p:nvGrpSpPr>
            <p:cNvPr id="77" name="Group 78"/>
            <p:cNvGrpSpPr/>
            <p:nvPr/>
          </p:nvGrpSpPr>
          <p:grpSpPr bwMode="auto">
            <a:xfrm>
              <a:off x="130" y="1056"/>
              <a:ext cx="5294" cy="346"/>
              <a:chOff x="130" y="1056"/>
              <a:chExt cx="5294" cy="346"/>
            </a:xfrm>
          </p:grpSpPr>
          <p:grpSp>
            <p:nvGrpSpPr>
              <p:cNvPr id="79" name="Group 79"/>
              <p:cNvGrpSpPr/>
              <p:nvPr/>
            </p:nvGrpSpPr>
            <p:grpSpPr bwMode="auto">
              <a:xfrm>
                <a:off x="130" y="1056"/>
                <a:ext cx="506" cy="331"/>
                <a:chOff x="144" y="1248"/>
                <a:chExt cx="528" cy="413"/>
              </a:xfrm>
            </p:grpSpPr>
            <p:sp>
              <p:nvSpPr>
                <p:cNvPr id="9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44" y="1248"/>
                  <a:ext cx="528" cy="4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WR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95" name="Line 81"/>
                <p:cNvSpPr>
                  <a:spLocks noChangeShapeType="1"/>
                </p:cNvSpPr>
                <p:nvPr/>
              </p:nvSpPr>
              <p:spPr bwMode="auto">
                <a:xfrm>
                  <a:off x="192" y="1248"/>
                  <a:ext cx="384" cy="0"/>
                </a:xfrm>
                <a:prstGeom prst="lin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0" name="Text Box 82"/>
              <p:cNvSpPr txBox="1">
                <a:spLocks noChangeArrowheads="1"/>
              </p:cNvSpPr>
              <p:nvPr/>
            </p:nvSpPr>
            <p:spPr bwMode="auto">
              <a:xfrm>
                <a:off x="866" y="1056"/>
                <a:ext cx="736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6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CW</a:t>
                </a:r>
                <a:endPara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81" name="Line 83"/>
              <p:cNvSpPr>
                <a:spLocks noChangeShapeType="1"/>
              </p:cNvSpPr>
              <p:nvPr/>
            </p:nvSpPr>
            <p:spPr bwMode="auto">
              <a:xfrm>
                <a:off x="639" y="1171"/>
                <a:ext cx="28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Line 84"/>
              <p:cNvSpPr>
                <a:spLocks noChangeShapeType="1"/>
              </p:cNvSpPr>
              <p:nvPr/>
            </p:nvSpPr>
            <p:spPr bwMode="auto">
              <a:xfrm flipV="1">
                <a:off x="2016" y="1165"/>
                <a:ext cx="340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Line 85"/>
              <p:cNvSpPr>
                <a:spLocks noChangeShapeType="1"/>
              </p:cNvSpPr>
              <p:nvPr/>
            </p:nvSpPr>
            <p:spPr bwMode="auto">
              <a:xfrm flipH="1">
                <a:off x="544" y="1171"/>
                <a:ext cx="379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4" name="Group 86"/>
              <p:cNvGrpSpPr/>
              <p:nvPr/>
            </p:nvGrpSpPr>
            <p:grpSpPr bwMode="auto">
              <a:xfrm>
                <a:off x="923" y="1171"/>
                <a:ext cx="709" cy="231"/>
                <a:chOff x="923" y="1171"/>
                <a:chExt cx="709" cy="231"/>
              </a:xfrm>
            </p:grpSpPr>
            <p:sp>
              <p:nvSpPr>
                <p:cNvPr id="90" name="Line 87"/>
                <p:cNvSpPr>
                  <a:spLocks noChangeShapeType="1"/>
                </p:cNvSpPr>
                <p:nvPr/>
              </p:nvSpPr>
              <p:spPr bwMode="auto">
                <a:xfrm>
                  <a:off x="923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1" name="Line 88"/>
                <p:cNvSpPr>
                  <a:spLocks noChangeShapeType="1"/>
                </p:cNvSpPr>
                <p:nvPr/>
              </p:nvSpPr>
              <p:spPr bwMode="auto">
                <a:xfrm>
                  <a:off x="923" y="1402"/>
                  <a:ext cx="379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1302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" name="Line 90"/>
                <p:cNvSpPr>
                  <a:spLocks noChangeShapeType="1"/>
                </p:cNvSpPr>
                <p:nvPr/>
              </p:nvSpPr>
              <p:spPr bwMode="auto">
                <a:xfrm>
                  <a:off x="1296" y="1174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5" name="Group 91"/>
              <p:cNvGrpSpPr/>
              <p:nvPr/>
            </p:nvGrpSpPr>
            <p:grpSpPr bwMode="auto">
              <a:xfrm>
                <a:off x="1632" y="1165"/>
                <a:ext cx="709" cy="231"/>
                <a:chOff x="923" y="1171"/>
                <a:chExt cx="709" cy="231"/>
              </a:xfrm>
            </p:grpSpPr>
            <p:sp>
              <p:nvSpPr>
                <p:cNvPr id="86" name="Line 92"/>
                <p:cNvSpPr>
                  <a:spLocks noChangeShapeType="1"/>
                </p:cNvSpPr>
                <p:nvPr/>
              </p:nvSpPr>
              <p:spPr bwMode="auto">
                <a:xfrm>
                  <a:off x="923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7" name="Line 93"/>
                <p:cNvSpPr>
                  <a:spLocks noChangeShapeType="1"/>
                </p:cNvSpPr>
                <p:nvPr/>
              </p:nvSpPr>
              <p:spPr bwMode="auto">
                <a:xfrm>
                  <a:off x="923" y="1402"/>
                  <a:ext cx="379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302" y="1171"/>
                  <a:ext cx="0" cy="231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9" name="Line 95"/>
                <p:cNvSpPr>
                  <a:spLocks noChangeShapeType="1"/>
                </p:cNvSpPr>
                <p:nvPr/>
              </p:nvSpPr>
              <p:spPr bwMode="auto">
                <a:xfrm>
                  <a:off x="1296" y="1174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8" name="Text Box 96"/>
            <p:cNvSpPr txBox="1">
              <a:spLocks noChangeArrowheads="1"/>
            </p:cNvSpPr>
            <p:nvPr/>
          </p:nvSpPr>
          <p:spPr bwMode="auto">
            <a:xfrm>
              <a:off x="1584" y="110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N=3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96" name="Group 100"/>
          <p:cNvGrpSpPr/>
          <p:nvPr/>
        </p:nvGrpSpPr>
        <p:grpSpPr bwMode="auto">
          <a:xfrm>
            <a:off x="1991544" y="3501008"/>
            <a:ext cx="9144000" cy="838200"/>
            <a:chOff x="0" y="1968"/>
            <a:chExt cx="5760" cy="528"/>
          </a:xfrm>
        </p:grpSpPr>
        <p:sp>
          <p:nvSpPr>
            <p:cNvPr id="97" name="Text Box 58"/>
            <p:cNvSpPr txBox="1">
              <a:spLocks noChangeArrowheads="1"/>
            </p:cNvSpPr>
            <p:nvPr/>
          </p:nvSpPr>
          <p:spPr bwMode="auto">
            <a:xfrm>
              <a:off x="2540" y="2175"/>
              <a:ext cx="26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3  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2     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1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8" name="Text Box 60"/>
            <p:cNvSpPr txBox="1">
              <a:spLocks noChangeArrowheads="1"/>
            </p:cNvSpPr>
            <p:nvPr/>
          </p:nvSpPr>
          <p:spPr bwMode="auto">
            <a:xfrm>
              <a:off x="4197" y="2175"/>
              <a:ext cx="139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kumimoji="1" lang="en-US" altLang="zh-CN" sz="2400" kern="0" dirty="0" smtClean="0">
                  <a:solidFill>
                    <a:srgbClr val="FF6600"/>
                  </a:solidFill>
                </a:rPr>
                <a:t>3      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2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 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  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9" name="Line 53"/>
            <p:cNvSpPr>
              <a:spLocks noChangeShapeType="1"/>
            </p:cNvSpPr>
            <p:nvPr/>
          </p:nvSpPr>
          <p:spPr bwMode="auto">
            <a:xfrm>
              <a:off x="1152" y="2112"/>
              <a:ext cx="235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Line 54"/>
            <p:cNvSpPr>
              <a:spLocks noChangeShapeType="1"/>
            </p:cNvSpPr>
            <p:nvPr/>
          </p:nvSpPr>
          <p:spPr bwMode="auto">
            <a:xfrm>
              <a:off x="4128" y="2112"/>
              <a:ext cx="0" cy="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Line 55"/>
            <p:cNvSpPr>
              <a:spLocks noChangeShapeType="1"/>
            </p:cNvSpPr>
            <p:nvPr/>
          </p:nvSpPr>
          <p:spPr bwMode="auto">
            <a:xfrm>
              <a:off x="3504" y="2448"/>
              <a:ext cx="62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Line 57"/>
            <p:cNvSpPr>
              <a:spLocks noChangeShapeType="1"/>
            </p:cNvSpPr>
            <p:nvPr/>
          </p:nvSpPr>
          <p:spPr bwMode="auto">
            <a:xfrm>
              <a:off x="4128" y="2112"/>
              <a:ext cx="110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0" y="1968"/>
              <a:ext cx="10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5" name="Line 63"/>
            <p:cNvSpPr>
              <a:spLocks noChangeShapeType="1"/>
            </p:cNvSpPr>
            <p:nvPr/>
          </p:nvSpPr>
          <p:spPr bwMode="auto">
            <a:xfrm>
              <a:off x="3504" y="2112"/>
              <a:ext cx="0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Line 64"/>
            <p:cNvSpPr>
              <a:spLocks noChangeShapeType="1"/>
            </p:cNvSpPr>
            <p:nvPr/>
          </p:nvSpPr>
          <p:spPr bwMode="auto">
            <a:xfrm flipV="1">
              <a:off x="4128" y="2112"/>
              <a:ext cx="0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Line 65"/>
            <p:cNvSpPr>
              <a:spLocks noChangeShapeType="1"/>
            </p:cNvSpPr>
            <p:nvPr/>
          </p:nvSpPr>
          <p:spPr bwMode="auto">
            <a:xfrm>
              <a:off x="5210" y="2112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Line 66"/>
            <p:cNvSpPr>
              <a:spLocks noChangeShapeType="1"/>
            </p:cNvSpPr>
            <p:nvPr/>
          </p:nvSpPr>
          <p:spPr bwMode="auto">
            <a:xfrm>
              <a:off x="5184" y="2496"/>
              <a:ext cx="43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Line 67"/>
            <p:cNvSpPr>
              <a:spLocks noChangeShapeType="1"/>
            </p:cNvSpPr>
            <p:nvPr/>
          </p:nvSpPr>
          <p:spPr bwMode="auto">
            <a:xfrm flipV="1">
              <a:off x="5616" y="2112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68"/>
            <p:cNvSpPr>
              <a:spLocks noChangeShapeType="1"/>
            </p:cNvSpPr>
            <p:nvPr/>
          </p:nvSpPr>
          <p:spPr bwMode="auto">
            <a:xfrm>
              <a:off x="5616" y="2112"/>
              <a:ext cx="14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Line 97"/>
            <p:cNvSpPr>
              <a:spLocks noChangeShapeType="1"/>
            </p:cNvSpPr>
            <p:nvPr/>
          </p:nvSpPr>
          <p:spPr bwMode="auto">
            <a:xfrm>
              <a:off x="1152" y="2112"/>
              <a:ext cx="0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288" y="2448"/>
              <a:ext cx="8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13" name="AutoShape 99"/>
          <p:cNvCxnSpPr>
            <a:cxnSpLocks noChangeShapeType="1"/>
          </p:cNvCxnSpPr>
          <p:nvPr/>
        </p:nvCxnSpPr>
        <p:spPr bwMode="auto">
          <a:xfrm>
            <a:off x="3820344" y="2129408"/>
            <a:ext cx="0" cy="16764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159" y="1152683"/>
            <a:ext cx="11119457" cy="4934173"/>
          </a:xfrm>
        </p:spPr>
        <p:txBody>
          <a:bodyPr/>
          <a:lstStyle/>
          <a:p>
            <a:pPr algn="just"/>
            <a:r>
              <a:rPr kumimoji="1" lang="zh-CN" altLang="en-US" sz="2400" dirty="0" smtClean="0">
                <a:latin typeface="黑体" panose="02010609060101010101" pitchFamily="2" charset="-122"/>
              </a:rPr>
              <a:t>在</a:t>
            </a:r>
            <a:r>
              <a:rPr kumimoji="1" lang="zh-CN" altLang="en-US" sz="2400" dirty="0">
                <a:latin typeface="黑体" panose="02010609060101010101" pitchFamily="2" charset="-122"/>
              </a:rPr>
              <a:t>计数器工作期间，若写入新的计数值，而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GATE</a:t>
            </a:r>
            <a:r>
              <a:rPr kumimoji="1" lang="zh-CN" altLang="en-US" sz="2400" dirty="0">
                <a:latin typeface="黑体" panose="02010609060101010101" pitchFamily="2" charset="-122"/>
              </a:rPr>
              <a:t>一直维持高电平，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计数器仍按原计数值计数</a:t>
            </a:r>
            <a:r>
              <a:rPr kumimoji="1" lang="zh-CN" altLang="en-US" sz="2400" dirty="0">
                <a:latin typeface="黑体" panose="02010609060101010101" pitchFamily="2" charset="-122"/>
              </a:rPr>
              <a:t>，直到</a:t>
            </a:r>
            <a:r>
              <a:rPr kumimoji="1" lang="zh-CN" altLang="en-US" sz="2400" dirty="0" smtClean="0">
                <a:latin typeface="黑体" panose="02010609060101010101" pitchFamily="2" charset="-122"/>
              </a:rPr>
              <a:t>计数器</a:t>
            </a:r>
            <a:r>
              <a:rPr kumimoji="1" lang="zh-CN" altLang="en-US" sz="2400" dirty="0">
                <a:latin typeface="黑体" panose="02010609060101010101" pitchFamily="2" charset="-122"/>
              </a:rPr>
              <a:t>完成</a:t>
            </a:r>
            <a:r>
              <a:rPr kumimoji="1" lang="zh-CN" altLang="en-US" sz="2400" dirty="0" smtClean="0">
                <a:latin typeface="黑体" panose="02010609060101010101" pitchFamily="2" charset="-122"/>
              </a:rPr>
              <a:t>并</a:t>
            </a:r>
            <a:r>
              <a:rPr kumimoji="1" lang="zh-CN" altLang="en-US" sz="2400" dirty="0">
                <a:latin typeface="黑体" panose="02010609060101010101" pitchFamily="2" charset="-122"/>
              </a:rPr>
              <a:t>在输出一个时钟周期的低电平后，才按新计数值计数。</a:t>
            </a:r>
            <a:endParaRPr kumimoji="1" lang="zh-CN" altLang="en-US" sz="2400" b="0" dirty="0">
              <a:latin typeface="黑体" panose="02010609060101010101" pitchFamily="2" charset="-122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1" name="Group 13"/>
          <p:cNvGrpSpPr/>
          <p:nvPr/>
        </p:nvGrpSpPr>
        <p:grpSpPr bwMode="auto">
          <a:xfrm>
            <a:off x="1543497" y="2914600"/>
            <a:ext cx="9020175" cy="525463"/>
            <a:chOff x="0" y="624"/>
            <a:chExt cx="5682" cy="331"/>
          </a:xfrm>
        </p:grpSpPr>
        <p:grpSp>
          <p:nvGrpSpPr>
            <p:cNvPr id="82" name="Group 14"/>
            <p:cNvGrpSpPr/>
            <p:nvPr/>
          </p:nvGrpSpPr>
          <p:grpSpPr bwMode="auto">
            <a:xfrm>
              <a:off x="594" y="672"/>
              <a:ext cx="5088" cy="252"/>
              <a:chOff x="432" y="816"/>
              <a:chExt cx="5088" cy="252"/>
            </a:xfrm>
          </p:grpSpPr>
          <p:grpSp>
            <p:nvGrpSpPr>
              <p:cNvPr id="84" name="Group 15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105" name="Line 16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Line 17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Line 18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Line 19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Line 21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Line 23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Line 25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Line 26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27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Line 28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5" name="Line 29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30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31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32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33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34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35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36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37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8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9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40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41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42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43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Line 44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Line 45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46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47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4" name="Line 48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" name="Text Box 49"/>
            <p:cNvSpPr txBox="1">
              <a:spLocks noChangeArrowheads="1"/>
            </p:cNvSpPr>
            <p:nvPr/>
          </p:nvSpPr>
          <p:spPr bwMode="auto">
            <a:xfrm>
              <a:off x="0" y="624"/>
              <a:ext cx="96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rgbClr val="FF3399"/>
                  </a:solidFill>
                </a:rPr>
                <a:t>CLK</a:t>
              </a:r>
              <a:endParaRPr kumimoji="1" lang="en-US" altLang="zh-CN" sz="2800">
                <a:solidFill>
                  <a:srgbClr val="FF3399"/>
                </a:solidFill>
              </a:endParaRPr>
            </a:p>
          </p:txBody>
        </p:sp>
      </p:grpSp>
      <p:grpSp>
        <p:nvGrpSpPr>
          <p:cNvPr id="118" name="Group 83"/>
          <p:cNvGrpSpPr/>
          <p:nvPr/>
        </p:nvGrpSpPr>
        <p:grpSpPr bwMode="auto">
          <a:xfrm>
            <a:off x="1673672" y="3676600"/>
            <a:ext cx="8432800" cy="685800"/>
            <a:chOff x="208" y="1968"/>
            <a:chExt cx="5312" cy="432"/>
          </a:xfrm>
        </p:grpSpPr>
        <p:grpSp>
          <p:nvGrpSpPr>
            <p:cNvPr id="119" name="Group 3"/>
            <p:cNvGrpSpPr/>
            <p:nvPr/>
          </p:nvGrpSpPr>
          <p:grpSpPr bwMode="auto">
            <a:xfrm>
              <a:off x="208" y="1968"/>
              <a:ext cx="528" cy="331"/>
              <a:chOff x="144" y="1248"/>
              <a:chExt cx="528" cy="331"/>
            </a:xfrm>
          </p:grpSpPr>
          <p:sp>
            <p:nvSpPr>
              <p:cNvPr id="132" name="Text Box 4"/>
              <p:cNvSpPr txBox="1">
                <a:spLocks noChangeArrowheads="1"/>
              </p:cNvSpPr>
              <p:nvPr/>
            </p:nvSpPr>
            <p:spPr bwMode="auto">
              <a:xfrm>
                <a:off x="144" y="1248"/>
                <a:ext cx="5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solidFill>
                      <a:srgbClr val="FF3399"/>
                    </a:solidFill>
                  </a:rPr>
                  <a:t>WR</a:t>
                </a:r>
                <a:endParaRPr kumimoji="1" lang="en-US" altLang="zh-CN" sz="2800">
                  <a:solidFill>
                    <a:srgbClr val="FF3399"/>
                  </a:solidFill>
                </a:endParaRPr>
              </a:p>
            </p:txBody>
          </p:sp>
          <p:sp>
            <p:nvSpPr>
              <p:cNvPr id="133" name="Line 5"/>
              <p:cNvSpPr>
                <a:spLocks noChangeShapeType="1"/>
              </p:cNvSpPr>
              <p:nvPr/>
            </p:nvSpPr>
            <p:spPr bwMode="auto">
              <a:xfrm>
                <a:off x="192" y="1248"/>
                <a:ext cx="384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0" name="Text Box 6"/>
            <p:cNvSpPr txBox="1">
              <a:spLocks noChangeArrowheads="1"/>
            </p:cNvSpPr>
            <p:nvPr/>
          </p:nvSpPr>
          <p:spPr bwMode="auto">
            <a:xfrm>
              <a:off x="1001" y="2044"/>
              <a:ext cx="76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600">
                  <a:solidFill>
                    <a:srgbClr val="FF3300"/>
                  </a:solidFill>
                </a:rPr>
                <a:t>N=3</a:t>
              </a:r>
              <a:endParaRPr kumimoji="1" lang="en-US" altLang="zh-CN" sz="2600">
                <a:solidFill>
                  <a:srgbClr val="FF3300"/>
                </a:solidFill>
              </a:endParaRPr>
            </a:p>
          </p:txBody>
        </p:sp>
        <p:sp>
          <p:nvSpPr>
            <p:cNvPr id="121" name="Line 7"/>
            <p:cNvSpPr>
              <a:spLocks noChangeShapeType="1"/>
            </p:cNvSpPr>
            <p:nvPr/>
          </p:nvSpPr>
          <p:spPr bwMode="auto">
            <a:xfrm>
              <a:off x="739" y="2112"/>
              <a:ext cx="2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" name="Line 8"/>
            <p:cNvSpPr>
              <a:spLocks noChangeShapeType="1"/>
            </p:cNvSpPr>
            <p:nvPr/>
          </p:nvSpPr>
          <p:spPr bwMode="auto">
            <a:xfrm>
              <a:off x="1035" y="2112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" name="Line 10"/>
            <p:cNvSpPr>
              <a:spLocks noChangeShapeType="1"/>
            </p:cNvSpPr>
            <p:nvPr/>
          </p:nvSpPr>
          <p:spPr bwMode="auto">
            <a:xfrm flipV="1">
              <a:off x="1431" y="2112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Line 11"/>
            <p:cNvSpPr>
              <a:spLocks noChangeShapeType="1"/>
            </p:cNvSpPr>
            <p:nvPr/>
          </p:nvSpPr>
          <p:spPr bwMode="auto">
            <a:xfrm>
              <a:off x="1431" y="2112"/>
              <a:ext cx="82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5" name="Line 12"/>
            <p:cNvSpPr>
              <a:spLocks noChangeShapeType="1"/>
            </p:cNvSpPr>
            <p:nvPr/>
          </p:nvSpPr>
          <p:spPr bwMode="auto">
            <a:xfrm flipH="1">
              <a:off x="720" y="2112"/>
              <a:ext cx="3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Line 50"/>
            <p:cNvSpPr>
              <a:spLocks noChangeShapeType="1"/>
            </p:cNvSpPr>
            <p:nvPr/>
          </p:nvSpPr>
          <p:spPr bwMode="auto">
            <a:xfrm>
              <a:off x="2256" y="2112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Line 52"/>
            <p:cNvSpPr>
              <a:spLocks noChangeShapeType="1"/>
            </p:cNvSpPr>
            <p:nvPr/>
          </p:nvSpPr>
          <p:spPr bwMode="auto">
            <a:xfrm flipV="1">
              <a:off x="2688" y="2112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Line 53"/>
            <p:cNvSpPr>
              <a:spLocks noChangeShapeType="1"/>
            </p:cNvSpPr>
            <p:nvPr/>
          </p:nvSpPr>
          <p:spPr bwMode="auto">
            <a:xfrm>
              <a:off x="2688" y="2112"/>
              <a:ext cx="28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9" name="Text Box 54"/>
            <p:cNvSpPr txBox="1">
              <a:spLocks noChangeArrowheads="1"/>
            </p:cNvSpPr>
            <p:nvPr/>
          </p:nvSpPr>
          <p:spPr bwMode="auto">
            <a:xfrm>
              <a:off x="2256" y="2064"/>
              <a:ext cx="105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00FF"/>
                  </a:solidFill>
                </a:rPr>
                <a:t>N=2</a:t>
              </a:r>
              <a:endParaRPr kumimoji="1" lang="en-US" altLang="zh-CN" sz="2400">
                <a:solidFill>
                  <a:srgbClr val="FF00FF"/>
                </a:solidFill>
              </a:endParaRPr>
            </a:p>
          </p:txBody>
        </p:sp>
        <p:sp>
          <p:nvSpPr>
            <p:cNvPr id="130" name="Line 9"/>
            <p:cNvSpPr>
              <a:spLocks noChangeShapeType="1"/>
            </p:cNvSpPr>
            <p:nvPr/>
          </p:nvSpPr>
          <p:spPr bwMode="auto">
            <a:xfrm>
              <a:off x="1035" y="2400"/>
              <a:ext cx="3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1" name="Line 51"/>
            <p:cNvSpPr>
              <a:spLocks noChangeShapeType="1"/>
            </p:cNvSpPr>
            <p:nvPr/>
          </p:nvSpPr>
          <p:spPr bwMode="auto">
            <a:xfrm>
              <a:off x="2256" y="2400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4" name="Group 84"/>
          <p:cNvGrpSpPr/>
          <p:nvPr/>
        </p:nvGrpSpPr>
        <p:grpSpPr bwMode="auto">
          <a:xfrm>
            <a:off x="1329753" y="5505403"/>
            <a:ext cx="9302751" cy="855663"/>
            <a:chOff x="0" y="3120"/>
            <a:chExt cx="5860" cy="539"/>
          </a:xfrm>
        </p:grpSpPr>
        <p:grpSp>
          <p:nvGrpSpPr>
            <p:cNvPr id="135" name="Group 82"/>
            <p:cNvGrpSpPr/>
            <p:nvPr/>
          </p:nvGrpSpPr>
          <p:grpSpPr bwMode="auto">
            <a:xfrm>
              <a:off x="672" y="3312"/>
              <a:ext cx="5188" cy="347"/>
              <a:chOff x="672" y="3312"/>
              <a:chExt cx="5188" cy="347"/>
            </a:xfrm>
          </p:grpSpPr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3988" y="3367"/>
                <a:ext cx="187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FF00FF"/>
                    </a:solidFill>
                  </a:rPr>
                  <a:t>2      </a:t>
                </a:r>
                <a:r>
                  <a:rPr kumimoji="1" lang="en-US" altLang="zh-CN" sz="2400" dirty="0" smtClean="0">
                    <a:solidFill>
                      <a:srgbClr val="FF00FF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rgbClr val="FF00FF"/>
                    </a:solidFill>
                  </a:rPr>
                  <a:t>1         </a:t>
                </a:r>
                <a:r>
                  <a:rPr kumimoji="1" lang="en-US" altLang="zh-CN" sz="2400" dirty="0" smtClean="0">
                    <a:solidFill>
                      <a:srgbClr val="FF00FF"/>
                    </a:solidFill>
                  </a:rPr>
                  <a:t>2       1</a:t>
                </a:r>
                <a:endParaRPr kumimoji="1" lang="en-US" altLang="zh-CN" sz="2400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138" name="Text Box 56"/>
              <p:cNvSpPr txBox="1">
                <a:spLocks noChangeArrowheads="1"/>
              </p:cNvSpPr>
              <p:nvPr/>
            </p:nvSpPr>
            <p:spPr bwMode="auto">
              <a:xfrm>
                <a:off x="2223" y="3334"/>
                <a:ext cx="1776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FF3300"/>
                    </a:solidFill>
                  </a:rPr>
                  <a:t>3        2          1</a:t>
                </a:r>
                <a:endParaRPr kumimoji="1" lang="en-US" altLang="zh-CN" sz="24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139" name="Line 55"/>
              <p:cNvSpPr>
                <a:spLocks noChangeShapeType="1"/>
              </p:cNvSpPr>
              <p:nvPr/>
            </p:nvSpPr>
            <p:spPr bwMode="auto">
              <a:xfrm>
                <a:off x="672" y="3312"/>
                <a:ext cx="240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0" name="Line 57"/>
              <p:cNvSpPr>
                <a:spLocks noChangeShapeType="1"/>
              </p:cNvSpPr>
              <p:nvPr/>
            </p:nvSpPr>
            <p:spPr bwMode="auto">
              <a:xfrm>
                <a:off x="3072" y="3312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58"/>
              <p:cNvSpPr>
                <a:spLocks noChangeShapeType="1"/>
              </p:cNvSpPr>
              <p:nvPr/>
            </p:nvSpPr>
            <p:spPr bwMode="auto">
              <a:xfrm>
                <a:off x="3072" y="3648"/>
                <a:ext cx="67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2" name="Line 59"/>
              <p:cNvSpPr>
                <a:spLocks noChangeShapeType="1"/>
              </p:cNvSpPr>
              <p:nvPr/>
            </p:nvSpPr>
            <p:spPr bwMode="auto">
              <a:xfrm flipV="1">
                <a:off x="3744" y="3312"/>
                <a:ext cx="0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" name="Line 60"/>
              <p:cNvSpPr>
                <a:spLocks noChangeShapeType="1"/>
              </p:cNvSpPr>
              <p:nvPr/>
            </p:nvSpPr>
            <p:spPr bwMode="auto">
              <a:xfrm>
                <a:off x="3744" y="3312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5" name="Line 63"/>
              <p:cNvSpPr>
                <a:spLocks noChangeShapeType="1"/>
              </p:cNvSpPr>
              <p:nvPr/>
            </p:nvSpPr>
            <p:spPr bwMode="auto">
              <a:xfrm>
                <a:off x="4272" y="3312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6" name="Line 64"/>
              <p:cNvSpPr>
                <a:spLocks noChangeShapeType="1"/>
              </p:cNvSpPr>
              <p:nvPr/>
            </p:nvSpPr>
            <p:spPr bwMode="auto">
              <a:xfrm>
                <a:off x="4272" y="3648"/>
                <a:ext cx="5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7" name="Line 65"/>
              <p:cNvSpPr>
                <a:spLocks noChangeShapeType="1"/>
              </p:cNvSpPr>
              <p:nvPr/>
            </p:nvSpPr>
            <p:spPr bwMode="auto">
              <a:xfrm flipV="1">
                <a:off x="4848" y="3312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8" name="Line 66"/>
              <p:cNvSpPr>
                <a:spLocks noChangeShapeType="1"/>
              </p:cNvSpPr>
              <p:nvPr/>
            </p:nvSpPr>
            <p:spPr bwMode="auto">
              <a:xfrm>
                <a:off x="4848" y="3312"/>
                <a:ext cx="57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6" name="Text Box 68"/>
            <p:cNvSpPr txBox="1">
              <a:spLocks noChangeArrowheads="1"/>
            </p:cNvSpPr>
            <p:nvPr/>
          </p:nvSpPr>
          <p:spPr bwMode="auto">
            <a:xfrm>
              <a:off x="0" y="3120"/>
              <a:ext cx="105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OUT</a:t>
              </a:r>
              <a:endParaRPr kumimoji="1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oup 71"/>
          <p:cNvGrpSpPr/>
          <p:nvPr/>
        </p:nvGrpSpPr>
        <p:grpSpPr bwMode="auto">
          <a:xfrm>
            <a:off x="1343472" y="4406850"/>
            <a:ext cx="8366125" cy="647700"/>
            <a:chOff x="0" y="1344"/>
            <a:chExt cx="5270" cy="408"/>
          </a:xfrm>
        </p:grpSpPr>
        <p:sp>
          <p:nvSpPr>
            <p:cNvPr id="151" name="Line 72"/>
            <p:cNvSpPr>
              <a:spLocks noChangeShapeType="1"/>
            </p:cNvSpPr>
            <p:nvPr/>
          </p:nvSpPr>
          <p:spPr bwMode="auto">
            <a:xfrm>
              <a:off x="624" y="1632"/>
              <a:ext cx="4646" cy="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2" name="Text Box 73"/>
            <p:cNvSpPr txBox="1">
              <a:spLocks noChangeArrowheads="1"/>
            </p:cNvSpPr>
            <p:nvPr/>
          </p:nvSpPr>
          <p:spPr bwMode="auto">
            <a:xfrm>
              <a:off x="0" y="1440"/>
              <a:ext cx="87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600">
                  <a:solidFill>
                    <a:schemeClr val="tx1"/>
                  </a:solidFill>
                </a:rPr>
                <a:t>GATE</a:t>
              </a:r>
              <a:endParaRPr kumimoji="1" lang="en-US" altLang="zh-CN" sz="2600">
                <a:solidFill>
                  <a:schemeClr val="tx1"/>
                </a:solidFill>
              </a:endParaRPr>
            </a:p>
          </p:txBody>
        </p:sp>
        <p:sp>
          <p:nvSpPr>
            <p:cNvPr id="153" name="Text Box 74"/>
            <p:cNvSpPr txBox="1">
              <a:spLocks noChangeArrowheads="1"/>
            </p:cNvSpPr>
            <p:nvPr/>
          </p:nvSpPr>
          <p:spPr bwMode="auto">
            <a:xfrm>
              <a:off x="2496" y="1344"/>
              <a:ext cx="12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solidFill>
                    <a:srgbClr val="FF3399"/>
                  </a:solidFill>
                </a:rPr>
                <a:t>高</a:t>
              </a:r>
              <a:endParaRPr kumimoji="1" lang="zh-CN" altLang="en-US" sz="2800">
                <a:solidFill>
                  <a:srgbClr val="FF3399"/>
                </a:solidFill>
              </a:endParaRPr>
            </a:p>
          </p:txBody>
        </p:sp>
      </p:grpSp>
      <p:cxnSp>
        <p:nvCxnSpPr>
          <p:cNvPr id="154" name="AutoShape 77"/>
          <p:cNvCxnSpPr>
            <a:cxnSpLocks noChangeShapeType="1"/>
          </p:cNvCxnSpPr>
          <p:nvPr/>
        </p:nvCxnSpPr>
        <p:spPr bwMode="auto">
          <a:xfrm>
            <a:off x="4315272" y="2533600"/>
            <a:ext cx="0" cy="43434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AutoShape 81"/>
          <p:cNvCxnSpPr>
            <a:cxnSpLocks noChangeShapeType="1"/>
          </p:cNvCxnSpPr>
          <p:nvPr/>
        </p:nvCxnSpPr>
        <p:spPr bwMode="auto">
          <a:xfrm>
            <a:off x="7287072" y="2492896"/>
            <a:ext cx="0" cy="43434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标题 1"/>
          <p:cNvSpPr txBox="1"/>
          <p:nvPr/>
        </p:nvSpPr>
        <p:spPr>
          <a:xfrm>
            <a:off x="551384" y="260574"/>
            <a:ext cx="1065718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2——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分频器（能自动装入计数初值）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ts val="1200"/>
              </a:spcAft>
              <a:buClrTx/>
              <a:buSzTx/>
              <a:buNone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设计数器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工作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于方式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，二进制计数，计数初值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0304H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。端口地址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0E0H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0E3H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0B4H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控制字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0E3H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04H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计数器低字节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	0E2H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03H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计数器高字节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   	0E2H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与方式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类似，但其输出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方波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或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准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方波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计数值完成一半时，使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变低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，直到计数任务全部完成为止，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恢复为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高；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初值为偶数时，每次减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，直至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n/2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输出变为低电平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，然后又从初值开始，每次减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，直至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n/2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输出变为高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电平；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（波形占空比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lvl="0" indent="-342900" algn="just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初值为奇数时，每次减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，减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(n+1)/2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次时， 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输出变为低电平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，然后从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(N-1)/2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开始，每次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减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直至为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所以有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(N+1)/2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个脉宽的高电平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,(N-1)/2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个脉宽的低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电平；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（波形</a:t>
            </a: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占空比近似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 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GATE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由低变高时，重新开始</a:t>
            </a:r>
            <a:r>
              <a:rPr kumimoji="0" lang="zh-CN" altLang="en-US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计数。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方波发生器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005" y="4722813"/>
            <a:ext cx="11521280" cy="4934173"/>
          </a:xfrm>
        </p:spPr>
        <p:txBody>
          <a:bodyPr>
            <a:normAutofit/>
          </a:bodyPr>
          <a:lstStyle/>
          <a:p>
            <a:pPr algn="l" eaLnBrk="1" hangingPunct="1">
              <a:spcBef>
                <a:spcPct val="5000"/>
              </a:spcBef>
              <a:buFontTx/>
              <a:buNone/>
            </a:pP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2" charset="-122"/>
              </a:rPr>
              <a:t>方式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黑体" panose="02010609060101010101" pitchFamily="2" charset="-122"/>
              </a:rPr>
              <a:t>3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2" charset="-122"/>
              </a:rPr>
              <a:t>特点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2" charset="-122"/>
              </a:rPr>
              <a:t>：</a:t>
            </a:r>
            <a:endParaRPr kumimoji="1" lang="zh-CN" altLang="en-US" sz="2800" dirty="0">
              <a:solidFill>
                <a:srgbClr val="0000FF"/>
              </a:solidFill>
              <a:latin typeface="黑体" panose="02010609060101010101" pitchFamily="2" charset="-122"/>
            </a:endParaRPr>
          </a:p>
          <a:p>
            <a:pPr>
              <a:lnSpc>
                <a:spcPct val="130000"/>
              </a:lnSpc>
              <a:spcBef>
                <a:spcPct val="5000"/>
              </a:spcBef>
            </a:pP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2" charset="-122"/>
              </a:rPr>
              <a:t>与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方式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2" charset="-122"/>
              </a:rPr>
              <a:t>2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相同，有自动装入计数初值的能力。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2" charset="-122"/>
            </a:endParaRPr>
          </a:p>
          <a:p>
            <a:pPr>
              <a:lnSpc>
                <a:spcPct val="130000"/>
              </a:lnSpc>
              <a:spcBef>
                <a:spcPct val="5000"/>
              </a:spcBef>
            </a:pPr>
            <a:r>
              <a:rPr kumimoji="1" lang="zh-CN" altLang="en-US" sz="2400" dirty="0" smtClean="0">
                <a:latin typeface="黑体" panose="02010609060101010101" pitchFamily="2" charset="-122"/>
              </a:rPr>
              <a:t>计数</a:t>
            </a:r>
            <a:r>
              <a:rPr kumimoji="1" lang="zh-CN" altLang="en-US" sz="2400" dirty="0">
                <a:latin typeface="黑体" panose="02010609060101010101" pitchFamily="2" charset="-122"/>
              </a:rPr>
              <a:t>初值为偶数时，在前一半的计数过程中输出高电平，后一半的计数过程中输出低电平，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输出波形为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2" charset="-122"/>
              </a:rPr>
              <a:t>对称方波</a:t>
            </a:r>
            <a:r>
              <a:rPr kumimoji="1" lang="zh-CN" altLang="en-US" sz="2400" dirty="0">
                <a:latin typeface="黑体" panose="02010609060101010101" pitchFamily="2" charset="-122"/>
              </a:rPr>
              <a:t>。</a:t>
            </a:r>
            <a:endParaRPr kumimoji="1" lang="en-US" altLang="zh-CN" sz="2400" dirty="0">
              <a:latin typeface="黑体" panose="02010609060101010101" pitchFamily="2" charset="-122"/>
            </a:endParaRPr>
          </a:p>
          <a:p>
            <a:pPr algn="l" eaLnBrk="1" hangingPunct="1">
              <a:spcBef>
                <a:spcPct val="5000"/>
              </a:spcBef>
              <a:buFontTx/>
              <a:buNone/>
            </a:pPr>
            <a:endParaRPr kumimoji="1" lang="zh-CN" altLang="en-US" sz="2800" dirty="0">
              <a:solidFill>
                <a:srgbClr val="3420AC"/>
              </a:solidFill>
              <a:latin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3——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方波发生器</a:t>
            </a:r>
            <a:endParaRPr lang="zh-CN" altLang="en-US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AutoShape 52"/>
          <p:cNvCxnSpPr>
            <a:cxnSpLocks noChangeShapeType="1"/>
          </p:cNvCxnSpPr>
          <p:nvPr/>
        </p:nvCxnSpPr>
        <p:spPr bwMode="auto">
          <a:xfrm>
            <a:off x="3988941" y="1368152"/>
            <a:ext cx="0" cy="34290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oup 94"/>
          <p:cNvGrpSpPr/>
          <p:nvPr/>
        </p:nvGrpSpPr>
        <p:grpSpPr bwMode="auto">
          <a:xfrm>
            <a:off x="1704528" y="1444352"/>
            <a:ext cx="8978900" cy="476250"/>
            <a:chOff x="0" y="624"/>
            <a:chExt cx="5656" cy="300"/>
          </a:xfrm>
        </p:grpSpPr>
        <p:grpSp>
          <p:nvGrpSpPr>
            <p:cNvPr id="6" name="Group 16"/>
            <p:cNvGrpSpPr/>
            <p:nvPr/>
          </p:nvGrpSpPr>
          <p:grpSpPr bwMode="auto">
            <a:xfrm>
              <a:off x="488" y="672"/>
              <a:ext cx="4178" cy="252"/>
              <a:chOff x="432" y="816"/>
              <a:chExt cx="5088" cy="252"/>
            </a:xfrm>
          </p:grpSpPr>
          <p:grpSp>
            <p:nvGrpSpPr>
              <p:cNvPr id="16" name="Group 17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37" name="Line 18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19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Line 20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21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25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27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29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Line 30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32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33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34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35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36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38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42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43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45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46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Line 47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48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Line 49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50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Text Box 51"/>
            <p:cNvSpPr txBox="1">
              <a:spLocks noChangeArrowheads="1"/>
            </p:cNvSpPr>
            <p:nvPr/>
          </p:nvSpPr>
          <p:spPr bwMode="auto">
            <a:xfrm>
              <a:off x="0" y="624"/>
              <a:ext cx="7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3399"/>
                  </a:solidFill>
                </a:rPr>
                <a:t>CLK</a:t>
              </a:r>
              <a:endParaRPr kumimoji="1" lang="en-US" altLang="zh-CN" sz="2400">
                <a:solidFill>
                  <a:srgbClr val="FF3399"/>
                </a:solidFill>
              </a:endParaRPr>
            </a:p>
          </p:txBody>
        </p:sp>
        <p:sp>
          <p:nvSpPr>
            <p:cNvPr id="8" name="Line 75"/>
            <p:cNvSpPr>
              <a:spLocks noChangeShapeType="1"/>
            </p:cNvSpPr>
            <p:nvPr/>
          </p:nvSpPr>
          <p:spPr bwMode="auto">
            <a:xfrm flipV="1">
              <a:off x="4665" y="672"/>
              <a:ext cx="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76"/>
            <p:cNvSpPr>
              <a:spLocks noChangeShapeType="1"/>
            </p:cNvSpPr>
            <p:nvPr/>
          </p:nvSpPr>
          <p:spPr bwMode="auto">
            <a:xfrm>
              <a:off x="4665" y="672"/>
              <a:ext cx="21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77"/>
            <p:cNvSpPr>
              <a:spLocks noChangeShapeType="1"/>
            </p:cNvSpPr>
            <p:nvPr/>
          </p:nvSpPr>
          <p:spPr bwMode="auto">
            <a:xfrm>
              <a:off x="4883" y="672"/>
              <a:ext cx="0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78"/>
            <p:cNvSpPr>
              <a:spLocks noChangeShapeType="1"/>
            </p:cNvSpPr>
            <p:nvPr/>
          </p:nvSpPr>
          <p:spPr bwMode="auto">
            <a:xfrm>
              <a:off x="4883" y="912"/>
              <a:ext cx="25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80"/>
            <p:cNvSpPr>
              <a:spLocks noChangeShapeType="1"/>
            </p:cNvSpPr>
            <p:nvPr/>
          </p:nvSpPr>
          <p:spPr bwMode="auto">
            <a:xfrm flipV="1">
              <a:off x="5136" y="720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81"/>
            <p:cNvSpPr>
              <a:spLocks noChangeShapeType="1"/>
            </p:cNvSpPr>
            <p:nvPr/>
          </p:nvSpPr>
          <p:spPr bwMode="auto">
            <a:xfrm>
              <a:off x="5136" y="720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82"/>
            <p:cNvSpPr>
              <a:spLocks noChangeShapeType="1"/>
            </p:cNvSpPr>
            <p:nvPr/>
          </p:nvSpPr>
          <p:spPr bwMode="auto">
            <a:xfrm>
              <a:off x="5376" y="720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83"/>
            <p:cNvSpPr>
              <a:spLocks noChangeShapeType="1"/>
            </p:cNvSpPr>
            <p:nvPr/>
          </p:nvSpPr>
          <p:spPr bwMode="auto">
            <a:xfrm>
              <a:off x="5368" y="912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" name="Group 96"/>
          <p:cNvGrpSpPr/>
          <p:nvPr/>
        </p:nvGrpSpPr>
        <p:grpSpPr bwMode="auto">
          <a:xfrm>
            <a:off x="1874391" y="2053952"/>
            <a:ext cx="8669337" cy="685800"/>
            <a:chOff x="107" y="1008"/>
            <a:chExt cx="5461" cy="432"/>
          </a:xfrm>
        </p:grpSpPr>
        <p:grpSp>
          <p:nvGrpSpPr>
            <p:cNvPr id="51" name="Group 93"/>
            <p:cNvGrpSpPr/>
            <p:nvPr/>
          </p:nvGrpSpPr>
          <p:grpSpPr bwMode="auto">
            <a:xfrm>
              <a:off x="107" y="1008"/>
              <a:ext cx="5461" cy="432"/>
              <a:chOff x="107" y="1008"/>
              <a:chExt cx="5461" cy="432"/>
            </a:xfrm>
          </p:grpSpPr>
          <p:grpSp>
            <p:nvGrpSpPr>
              <p:cNvPr id="53" name="Group 92"/>
              <p:cNvGrpSpPr/>
              <p:nvPr/>
            </p:nvGrpSpPr>
            <p:grpSpPr bwMode="auto">
              <a:xfrm>
                <a:off x="107" y="1008"/>
                <a:ext cx="517" cy="292"/>
                <a:chOff x="107" y="1008"/>
                <a:chExt cx="517" cy="292"/>
              </a:xfrm>
            </p:grpSpPr>
            <p:sp>
              <p:nvSpPr>
                <p:cNvPr id="6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07" y="1008"/>
                  <a:ext cx="51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>
                      <a:solidFill>
                        <a:srgbClr val="FF3399"/>
                      </a:solidFill>
                    </a:rPr>
                    <a:t>WR</a:t>
                  </a:r>
                  <a:endParaRPr kumimoji="1" lang="en-US" altLang="zh-CN" sz="2400">
                    <a:solidFill>
                      <a:srgbClr val="FF3399"/>
                    </a:solidFill>
                  </a:endParaRPr>
                </a:p>
              </p:txBody>
            </p:sp>
            <p:sp>
              <p:nvSpPr>
                <p:cNvPr id="61" name="Line 6"/>
                <p:cNvSpPr>
                  <a:spLocks noChangeShapeType="1"/>
                </p:cNvSpPr>
                <p:nvPr/>
              </p:nvSpPr>
              <p:spPr bwMode="auto">
                <a:xfrm>
                  <a:off x="162" y="1056"/>
                  <a:ext cx="315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4" name="Text Box 7"/>
              <p:cNvSpPr txBox="1">
                <a:spLocks noChangeArrowheads="1"/>
              </p:cNvSpPr>
              <p:nvPr/>
            </p:nvSpPr>
            <p:spPr bwMode="auto">
              <a:xfrm>
                <a:off x="737" y="1008"/>
                <a:ext cx="631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600" dirty="0">
                    <a:solidFill>
                      <a:srgbClr val="FF3300"/>
                    </a:solidFill>
                  </a:rPr>
                  <a:t>N=4</a:t>
                </a:r>
                <a:endParaRPr kumimoji="1" lang="en-US" altLang="zh-CN" sz="2600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>
                <a:off x="542" y="1152"/>
                <a:ext cx="24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10"/>
              <p:cNvSpPr>
                <a:spLocks noChangeShapeType="1"/>
              </p:cNvSpPr>
              <p:nvPr/>
            </p:nvSpPr>
            <p:spPr bwMode="auto">
              <a:xfrm>
                <a:off x="786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12"/>
              <p:cNvSpPr>
                <a:spLocks noChangeShapeType="1"/>
              </p:cNvSpPr>
              <p:nvPr/>
            </p:nvSpPr>
            <p:spPr bwMode="auto">
              <a:xfrm flipV="1">
                <a:off x="1110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13"/>
              <p:cNvSpPr>
                <a:spLocks noChangeShapeType="1"/>
              </p:cNvSpPr>
              <p:nvPr/>
            </p:nvSpPr>
            <p:spPr bwMode="auto">
              <a:xfrm>
                <a:off x="1110" y="1152"/>
                <a:ext cx="445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14"/>
              <p:cNvSpPr>
                <a:spLocks noChangeShapeType="1"/>
              </p:cNvSpPr>
              <p:nvPr/>
            </p:nvSpPr>
            <p:spPr bwMode="auto">
              <a:xfrm flipH="1">
                <a:off x="461" y="1152"/>
                <a:ext cx="325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786" y="1440"/>
              <a:ext cx="3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2" name="Group 99"/>
          <p:cNvGrpSpPr/>
          <p:nvPr/>
        </p:nvGrpSpPr>
        <p:grpSpPr bwMode="auto">
          <a:xfrm>
            <a:off x="1891853" y="2815952"/>
            <a:ext cx="8956675" cy="838200"/>
            <a:chOff x="118" y="1536"/>
            <a:chExt cx="5642" cy="528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4368" y="2064"/>
              <a:ext cx="96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4" name="Group 97"/>
            <p:cNvGrpSpPr/>
            <p:nvPr/>
          </p:nvGrpSpPr>
          <p:grpSpPr bwMode="auto">
            <a:xfrm>
              <a:off x="118" y="1536"/>
              <a:ext cx="5642" cy="528"/>
              <a:chOff x="118" y="1536"/>
              <a:chExt cx="5642" cy="528"/>
            </a:xfrm>
          </p:grpSpPr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118" y="1536"/>
                <a:ext cx="82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tx1"/>
                    </a:solidFill>
                  </a:rPr>
                  <a:t>OUT</a:t>
                </a:r>
                <a:endParaRPr kumimoji="1" lang="en-US" altLang="zh-CN" sz="2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Group 95"/>
              <p:cNvGrpSpPr/>
              <p:nvPr/>
            </p:nvGrpSpPr>
            <p:grpSpPr bwMode="auto">
              <a:xfrm>
                <a:off x="512" y="1632"/>
                <a:ext cx="5248" cy="432"/>
                <a:chOff x="512" y="1632"/>
                <a:chExt cx="5248" cy="432"/>
              </a:xfrm>
            </p:grpSpPr>
            <p:sp>
              <p:nvSpPr>
                <p:cNvPr id="6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643" y="1721"/>
                  <a:ext cx="216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dirty="0">
                      <a:solidFill>
                        <a:srgbClr val="FFC000"/>
                      </a:solidFill>
                    </a:rPr>
                    <a:t>4     </a:t>
                  </a:r>
                  <a:r>
                    <a:rPr kumimoji="1" lang="en-US" altLang="zh-CN" sz="2400" dirty="0" smtClean="0">
                      <a:solidFill>
                        <a:srgbClr val="FFC000"/>
                      </a:solidFill>
                    </a:rPr>
                    <a:t>  </a:t>
                  </a:r>
                  <a:r>
                    <a:rPr kumimoji="1" lang="en-US" altLang="zh-CN" sz="2400" dirty="0">
                      <a:solidFill>
                        <a:srgbClr val="FFC000"/>
                      </a:solidFill>
                    </a:rPr>
                    <a:t>3          </a:t>
                  </a:r>
                  <a:r>
                    <a:rPr kumimoji="1" lang="en-US" altLang="zh-CN" sz="2400" dirty="0" smtClean="0">
                      <a:solidFill>
                        <a:srgbClr val="FFC000"/>
                      </a:solidFill>
                    </a:rPr>
                    <a:t>2       </a:t>
                  </a:r>
                  <a:r>
                    <a:rPr kumimoji="1" lang="en-US" altLang="zh-CN" sz="2400" dirty="0">
                      <a:solidFill>
                        <a:srgbClr val="FFC000"/>
                      </a:solidFill>
                    </a:rPr>
                    <a:t>1      </a:t>
                  </a:r>
                  <a:endParaRPr kumimoji="1" lang="en-US" altLang="zh-CN" sz="24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6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537" y="1728"/>
                  <a:ext cx="1736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2400" b="0" dirty="0">
                      <a:solidFill>
                        <a:srgbClr val="FFC000"/>
                      </a:solidFill>
                    </a:rPr>
                    <a:t> </a:t>
                  </a:r>
                  <a:r>
                    <a:rPr kumimoji="1" lang="en-US" altLang="zh-CN" sz="2400" dirty="0" smtClean="0">
                      <a:solidFill>
                        <a:srgbClr val="FFC000"/>
                      </a:solidFill>
                    </a:rPr>
                    <a:t>4       3        2        1       </a:t>
                  </a:r>
                  <a:endParaRPr kumimoji="1" lang="en-US" altLang="zh-CN" sz="2400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69" name="Line 57"/>
                <p:cNvSpPr>
                  <a:spLocks noChangeShapeType="1"/>
                </p:cNvSpPr>
                <p:nvPr/>
              </p:nvSpPr>
              <p:spPr bwMode="auto">
                <a:xfrm>
                  <a:off x="512" y="1680"/>
                  <a:ext cx="1971" cy="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Line 58"/>
                <p:cNvSpPr>
                  <a:spLocks noChangeShapeType="1"/>
                </p:cNvSpPr>
                <p:nvPr/>
              </p:nvSpPr>
              <p:spPr bwMode="auto">
                <a:xfrm>
                  <a:off x="3390" y="1680"/>
                  <a:ext cx="1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" name="Line 59"/>
                <p:cNvSpPr>
                  <a:spLocks noChangeShapeType="1"/>
                </p:cNvSpPr>
                <p:nvPr/>
              </p:nvSpPr>
              <p:spPr bwMode="auto">
                <a:xfrm>
                  <a:off x="2483" y="2016"/>
                  <a:ext cx="907" cy="1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" name="Line 60"/>
                <p:cNvSpPr>
                  <a:spLocks noChangeShapeType="1"/>
                </p:cNvSpPr>
                <p:nvPr/>
              </p:nvSpPr>
              <p:spPr bwMode="auto">
                <a:xfrm>
                  <a:off x="3390" y="1680"/>
                  <a:ext cx="978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Line 63"/>
                <p:cNvSpPr>
                  <a:spLocks noChangeShapeType="1"/>
                </p:cNvSpPr>
                <p:nvPr/>
              </p:nvSpPr>
              <p:spPr bwMode="auto">
                <a:xfrm>
                  <a:off x="2483" y="1680"/>
                  <a:ext cx="1" cy="3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3390" y="1680"/>
                  <a:ext cx="1" cy="336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" name="Line 65"/>
                <p:cNvSpPr>
                  <a:spLocks noChangeShapeType="1"/>
                </p:cNvSpPr>
                <p:nvPr/>
              </p:nvSpPr>
              <p:spPr bwMode="auto">
                <a:xfrm>
                  <a:off x="4368" y="1680"/>
                  <a:ext cx="1" cy="384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5328" y="1632"/>
                  <a:ext cx="0" cy="432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Line 90"/>
                <p:cNvSpPr>
                  <a:spLocks noChangeShapeType="1"/>
                </p:cNvSpPr>
                <p:nvPr/>
              </p:nvSpPr>
              <p:spPr bwMode="auto">
                <a:xfrm>
                  <a:off x="5328" y="1632"/>
                  <a:ext cx="432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9" name="Group 101"/>
          <p:cNvGrpSpPr/>
          <p:nvPr/>
        </p:nvGrpSpPr>
        <p:grpSpPr bwMode="auto">
          <a:xfrm>
            <a:off x="1704528" y="3730352"/>
            <a:ext cx="9144000" cy="1066800"/>
            <a:chOff x="0" y="2448"/>
            <a:chExt cx="5760" cy="672"/>
          </a:xfrm>
        </p:grpSpPr>
        <p:grpSp>
          <p:nvGrpSpPr>
            <p:cNvPr id="80" name="Group 98"/>
            <p:cNvGrpSpPr/>
            <p:nvPr/>
          </p:nvGrpSpPr>
          <p:grpSpPr bwMode="auto">
            <a:xfrm>
              <a:off x="480" y="2640"/>
              <a:ext cx="5280" cy="480"/>
              <a:chOff x="480" y="2640"/>
              <a:chExt cx="5280" cy="480"/>
            </a:xfrm>
          </p:grpSpPr>
          <p:sp>
            <p:nvSpPr>
              <p:cNvPr id="82" name="Line 70"/>
              <p:cNvSpPr>
                <a:spLocks noChangeShapeType="1"/>
              </p:cNvSpPr>
              <p:nvPr/>
            </p:nvSpPr>
            <p:spPr bwMode="auto">
              <a:xfrm>
                <a:off x="480" y="2640"/>
                <a:ext cx="2528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1"/>
              <p:cNvSpPr>
                <a:spLocks noChangeShapeType="1"/>
              </p:cNvSpPr>
              <p:nvPr/>
            </p:nvSpPr>
            <p:spPr bwMode="auto">
              <a:xfrm>
                <a:off x="3008" y="2640"/>
                <a:ext cx="0" cy="43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2"/>
              <p:cNvSpPr>
                <a:spLocks noChangeShapeType="1"/>
              </p:cNvSpPr>
              <p:nvPr/>
            </p:nvSpPr>
            <p:spPr bwMode="auto">
              <a:xfrm>
                <a:off x="3008" y="3072"/>
                <a:ext cx="91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3"/>
              <p:cNvSpPr>
                <a:spLocks noChangeShapeType="1"/>
              </p:cNvSpPr>
              <p:nvPr/>
            </p:nvSpPr>
            <p:spPr bwMode="auto">
              <a:xfrm flipV="1">
                <a:off x="3924" y="2640"/>
                <a:ext cx="0" cy="43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4"/>
              <p:cNvSpPr>
                <a:spLocks noChangeShapeType="1"/>
              </p:cNvSpPr>
              <p:nvPr/>
            </p:nvSpPr>
            <p:spPr bwMode="auto">
              <a:xfrm>
                <a:off x="3924" y="2640"/>
                <a:ext cx="145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Text Box 85"/>
              <p:cNvSpPr txBox="1">
                <a:spLocks noChangeArrowheads="1"/>
              </p:cNvSpPr>
              <p:nvPr/>
            </p:nvSpPr>
            <p:spPr bwMode="auto">
              <a:xfrm>
                <a:off x="1632" y="2737"/>
                <a:ext cx="340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FF3399"/>
                    </a:solidFill>
                  </a:rPr>
                  <a:t>5    </a:t>
                </a:r>
                <a:r>
                  <a:rPr kumimoji="1" lang="en-US" altLang="zh-CN" sz="2400" dirty="0" smtClean="0">
                    <a:solidFill>
                      <a:srgbClr val="FF3399"/>
                    </a:solidFill>
                  </a:rPr>
                  <a:t>    </a:t>
                </a:r>
                <a:r>
                  <a:rPr kumimoji="1" lang="en-US" altLang="zh-CN" sz="2400" dirty="0">
                    <a:solidFill>
                      <a:srgbClr val="FF3399"/>
                    </a:solidFill>
                  </a:rPr>
                  <a:t>4     </a:t>
                </a:r>
                <a:r>
                  <a:rPr kumimoji="1" lang="en-US" altLang="zh-CN" sz="2400" dirty="0" smtClean="0">
                    <a:solidFill>
                      <a:srgbClr val="FF3399"/>
                    </a:solidFill>
                  </a:rPr>
                  <a:t>    </a:t>
                </a:r>
                <a:r>
                  <a:rPr kumimoji="1" lang="en-US" altLang="zh-CN" sz="2400" dirty="0">
                    <a:solidFill>
                      <a:srgbClr val="FF3399"/>
                    </a:solidFill>
                  </a:rPr>
                  <a:t>3         2  </a:t>
                </a:r>
                <a:r>
                  <a:rPr kumimoji="1" lang="en-US" altLang="zh-CN" sz="2400" dirty="0" smtClean="0">
                    <a:solidFill>
                      <a:srgbClr val="FF3399"/>
                    </a:solidFill>
                  </a:rPr>
                  <a:t>      </a:t>
                </a:r>
                <a:r>
                  <a:rPr kumimoji="1" lang="en-US" altLang="zh-CN" sz="2400" dirty="0">
                    <a:solidFill>
                      <a:srgbClr val="FF3399"/>
                    </a:solidFill>
                  </a:rPr>
                  <a:t>1    </a:t>
                </a:r>
                <a:endParaRPr kumimoji="1" lang="en-US" altLang="zh-CN" sz="2400" dirty="0">
                  <a:solidFill>
                    <a:srgbClr val="FF3399"/>
                  </a:solidFill>
                </a:endParaRPr>
              </a:p>
            </p:txBody>
          </p:sp>
          <p:sp>
            <p:nvSpPr>
              <p:cNvPr id="88" name="Text Box 86"/>
              <p:cNvSpPr txBox="1">
                <a:spLocks noChangeArrowheads="1"/>
              </p:cNvSpPr>
              <p:nvPr/>
            </p:nvSpPr>
            <p:spPr bwMode="auto">
              <a:xfrm>
                <a:off x="3840" y="2736"/>
                <a:ext cx="192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400" dirty="0">
                    <a:solidFill>
                      <a:srgbClr val="FF3399"/>
                    </a:solidFill>
                  </a:rPr>
                  <a:t> </a:t>
                </a:r>
                <a:r>
                  <a:rPr kumimoji="1" lang="zh-CN" altLang="en-US" sz="2400" dirty="0" smtClean="0">
                    <a:solidFill>
                      <a:srgbClr val="FF3399"/>
                    </a:solidFill>
                  </a:rPr>
                  <a:t>    </a:t>
                </a:r>
                <a:r>
                  <a:rPr kumimoji="1" lang="en-US" altLang="zh-CN" sz="2400" dirty="0" smtClean="0">
                    <a:solidFill>
                      <a:srgbClr val="FF3399"/>
                    </a:solidFill>
                  </a:rPr>
                  <a:t>5      </a:t>
                </a:r>
                <a:r>
                  <a:rPr kumimoji="1" lang="zh-CN" altLang="en-US" sz="2400" dirty="0" smtClean="0">
                    <a:solidFill>
                      <a:srgbClr val="FF3399"/>
                    </a:solidFill>
                  </a:rPr>
                  <a:t>  </a:t>
                </a:r>
                <a:r>
                  <a:rPr kumimoji="1" lang="en-US" altLang="zh-CN" sz="2400" dirty="0" smtClean="0">
                    <a:solidFill>
                      <a:srgbClr val="FF3399"/>
                    </a:solidFill>
                  </a:rPr>
                  <a:t>4        </a:t>
                </a:r>
                <a:r>
                  <a:rPr kumimoji="1" lang="en-US" altLang="zh-CN" sz="2400" dirty="0">
                    <a:solidFill>
                      <a:srgbClr val="FF3399"/>
                    </a:solidFill>
                  </a:rPr>
                  <a:t>3</a:t>
                </a:r>
                <a:r>
                  <a:rPr kumimoji="1" lang="en-US" altLang="zh-CN" sz="2400" b="0" dirty="0">
                    <a:solidFill>
                      <a:schemeClr val="tx1"/>
                    </a:solidFill>
                  </a:rPr>
                  <a:t>      </a:t>
                </a:r>
                <a:r>
                  <a:rPr kumimoji="1" lang="en-US" altLang="zh-CN" sz="2400" dirty="0">
                    <a:solidFill>
                      <a:srgbClr val="FF3399"/>
                    </a:solidFill>
                  </a:rPr>
                  <a:t>2</a:t>
                </a:r>
                <a:endParaRPr kumimoji="1" lang="en-US" altLang="zh-CN" sz="2400" dirty="0">
                  <a:solidFill>
                    <a:srgbClr val="FF3399"/>
                  </a:solidFill>
                </a:endParaRPr>
              </a:p>
            </p:txBody>
          </p:sp>
          <p:sp>
            <p:nvSpPr>
              <p:cNvPr id="89" name="Line 87"/>
              <p:cNvSpPr>
                <a:spLocks noChangeShapeType="1"/>
              </p:cNvSpPr>
              <p:nvPr/>
            </p:nvSpPr>
            <p:spPr bwMode="auto">
              <a:xfrm>
                <a:off x="5376" y="2640"/>
                <a:ext cx="0" cy="4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8"/>
              <p:cNvSpPr>
                <a:spLocks noChangeShapeType="1"/>
              </p:cNvSpPr>
              <p:nvPr/>
            </p:nvSpPr>
            <p:spPr bwMode="auto">
              <a:xfrm>
                <a:off x="5376" y="3120"/>
                <a:ext cx="38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Text Box 100"/>
            <p:cNvSpPr txBox="1">
              <a:spLocks noChangeArrowheads="1"/>
            </p:cNvSpPr>
            <p:nvPr/>
          </p:nvSpPr>
          <p:spPr bwMode="auto">
            <a:xfrm>
              <a:off x="0" y="2448"/>
              <a:ext cx="72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</a:rPr>
                <a:t>OUT</a:t>
              </a:r>
              <a:endParaRPr kumimoji="1" lang="en-US" altLang="zh-CN" sz="2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方式</a:t>
            </a: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特点：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1" lang="zh-CN" altLang="en-US" sz="2400" dirty="0" smtClean="0">
                <a:latin typeface="黑体" panose="02010609060101010101" pitchFamily="2" charset="-122"/>
              </a:rPr>
              <a:t>当</a:t>
            </a:r>
            <a:r>
              <a:rPr kumimoji="1" lang="zh-CN" altLang="en-US" sz="2400" dirty="0">
                <a:latin typeface="黑体" panose="02010609060101010101" pitchFamily="2" charset="-122"/>
              </a:rPr>
              <a:t>计数初值为奇数时，输出高电平比输出低电平的时间多一个时钟脉冲，波形</a:t>
            </a:r>
            <a:r>
              <a:rPr kumimoji="1" lang="zh-CN" altLang="en-US" sz="2400" dirty="0" smtClean="0">
                <a:latin typeface="黑体" panose="02010609060101010101" pitchFamily="2" charset="-122"/>
              </a:rPr>
              <a:t>为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2" charset="-122"/>
              </a:rPr>
              <a:t>近似对称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anose="02010609060101010101" pitchFamily="2" charset="-122"/>
              </a:rPr>
              <a:t>方波</a:t>
            </a:r>
            <a:r>
              <a:rPr kumimoji="1" lang="zh-CN" altLang="en-US" sz="2400" dirty="0" smtClean="0">
                <a:latin typeface="黑体" panose="02010609060101010101" pitchFamily="2" charset="-122"/>
              </a:rPr>
              <a:t>；</a:t>
            </a:r>
            <a:endParaRPr kumimoji="1" lang="en-US" altLang="zh-CN" sz="2400" dirty="0">
              <a:latin typeface="黑体" panose="02010609060101010101" pitchFamily="2" charset="-122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信号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由低变高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可以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使计数过程重新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开始；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改变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计数初值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并不影响现行的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计数过程；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3——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方波发生器</a:t>
            </a:r>
            <a:endParaRPr lang="zh-CN" altLang="en-US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计数器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工作于方式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，二进制计数，初值为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。端口地址为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0E0H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0E3H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；设置控制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	0E3H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	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；设置初值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	0E0H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spcAft>
                <a:spcPts val="1200"/>
              </a:spcAft>
              <a:buBlip>
                <a:blip r:embed="rId1"/>
              </a:buBlip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计数器的作用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生产线上统计产品的数目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----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计数器</a:t>
            </a:r>
            <a:endParaRPr lang="zh-CN" altLang="en-US" sz="24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系统的动态存储器刷新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----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定时器</a:t>
            </a:r>
            <a:endParaRPr lang="zh-CN" altLang="en-US" sz="24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系统时钟计时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----</a:t>
            </a:r>
            <a:r>
              <a:rPr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定时器</a:t>
            </a:r>
            <a:endParaRPr lang="zh-CN" altLang="en-US" sz="24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 eaLnBrk="1" hangingPunct="1">
              <a:spcBef>
                <a:spcPts val="2400"/>
              </a:spcBef>
              <a:spcAft>
                <a:spcPts val="1200"/>
              </a:spcAft>
              <a:buBlip>
                <a:blip r:embed="rId1"/>
              </a:buBlip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如何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软件定时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，优点是节省硬件；缺点是执行程序期间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一直被占用，降低了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效率；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742950" lvl="1" indent="-285750" algn="just" eaLnBrk="1" hangingPunct="1">
              <a:spcBef>
                <a:spcPct val="20000"/>
              </a:spcBef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硬件定时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，要用额外的硬件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定时器，但可提高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利用率。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计数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减到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一个脉宽的低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电平；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适合做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单个负脉冲发生器；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由低到高时，计数器恢复工作，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按初值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计数；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计数过程中，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新初值立即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起作用。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软触发的选通发生器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4552644"/>
            <a:ext cx="11017224" cy="4934173"/>
          </a:xfrm>
        </p:spPr>
        <p:txBody>
          <a:bodyPr/>
          <a:lstStyle/>
          <a:p>
            <a:pPr algn="l" eaLnBrk="1" hangingPunct="1">
              <a:spcBef>
                <a:spcPct val="15000"/>
              </a:spcBef>
              <a:buFontTx/>
              <a:buNone/>
            </a:pP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方式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特点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15000"/>
              </a:spcBef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设定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好此方式后，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输出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变成高电平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；写入计数初值后，计数器开始计数，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计数到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结束时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，输出变为低电平，低电平维持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一个时钟周期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后，输出又恢复高电平，但计数器不再计数，输出一直保持高电平。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79376" y="260648"/>
            <a:ext cx="9066212" cy="792162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4——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软件触发的选通信号发生器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347788" y="1352550"/>
            <a:ext cx="8978900" cy="476250"/>
            <a:chOff x="0" y="624"/>
            <a:chExt cx="5656" cy="300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488" y="672"/>
              <a:ext cx="4178" cy="252"/>
              <a:chOff x="432" y="816"/>
              <a:chExt cx="5088" cy="252"/>
            </a:xfrm>
          </p:grpSpPr>
          <p:grpSp>
            <p:nvGrpSpPr>
              <p:cNvPr id="15" name="Group 6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36" name="Line 7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9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2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4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7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8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31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39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Text Box 40"/>
            <p:cNvSpPr txBox="1">
              <a:spLocks noChangeArrowheads="1"/>
            </p:cNvSpPr>
            <p:nvPr/>
          </p:nvSpPr>
          <p:spPr bwMode="auto">
            <a:xfrm>
              <a:off x="0" y="624"/>
              <a:ext cx="7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 flipV="1">
              <a:off x="4665" y="672"/>
              <a:ext cx="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42"/>
            <p:cNvSpPr>
              <a:spLocks noChangeShapeType="1"/>
            </p:cNvSpPr>
            <p:nvPr/>
          </p:nvSpPr>
          <p:spPr bwMode="auto">
            <a:xfrm>
              <a:off x="4665" y="672"/>
              <a:ext cx="21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>
              <a:off x="4883" y="672"/>
              <a:ext cx="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44"/>
            <p:cNvSpPr>
              <a:spLocks noChangeShapeType="1"/>
            </p:cNvSpPr>
            <p:nvPr/>
          </p:nvSpPr>
          <p:spPr bwMode="auto">
            <a:xfrm>
              <a:off x="4883" y="912"/>
              <a:ext cx="25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 flipV="1">
              <a:off x="5136" y="720"/>
              <a:ext cx="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46"/>
            <p:cNvSpPr>
              <a:spLocks noChangeShapeType="1"/>
            </p:cNvSpPr>
            <p:nvPr/>
          </p:nvSpPr>
          <p:spPr bwMode="auto">
            <a:xfrm>
              <a:off x="5136" y="720"/>
              <a:ext cx="24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47"/>
            <p:cNvSpPr>
              <a:spLocks noChangeShapeType="1"/>
            </p:cNvSpPr>
            <p:nvPr/>
          </p:nvSpPr>
          <p:spPr bwMode="auto">
            <a:xfrm>
              <a:off x="5376" y="720"/>
              <a:ext cx="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5368" y="912"/>
              <a:ext cx="28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Group 49"/>
          <p:cNvGrpSpPr/>
          <p:nvPr/>
        </p:nvGrpSpPr>
        <p:grpSpPr bwMode="auto">
          <a:xfrm>
            <a:off x="1517651" y="1981200"/>
            <a:ext cx="8669337" cy="685800"/>
            <a:chOff x="107" y="1008"/>
            <a:chExt cx="5461" cy="432"/>
          </a:xfrm>
        </p:grpSpPr>
        <p:grpSp>
          <p:nvGrpSpPr>
            <p:cNvPr id="50" name="Group 50"/>
            <p:cNvGrpSpPr/>
            <p:nvPr/>
          </p:nvGrpSpPr>
          <p:grpSpPr bwMode="auto">
            <a:xfrm>
              <a:off x="107" y="1008"/>
              <a:ext cx="5461" cy="432"/>
              <a:chOff x="107" y="1008"/>
              <a:chExt cx="5461" cy="432"/>
            </a:xfrm>
          </p:grpSpPr>
          <p:grpSp>
            <p:nvGrpSpPr>
              <p:cNvPr id="52" name="Group 51"/>
              <p:cNvGrpSpPr/>
              <p:nvPr/>
            </p:nvGrpSpPr>
            <p:grpSpPr bwMode="auto">
              <a:xfrm>
                <a:off x="107" y="1008"/>
                <a:ext cx="517" cy="292"/>
                <a:chOff x="107" y="1008"/>
                <a:chExt cx="517" cy="292"/>
              </a:xfrm>
            </p:grpSpPr>
            <p:sp>
              <p:nvSpPr>
                <p:cNvPr id="5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07" y="1008"/>
                  <a:ext cx="51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WR</a:t>
                  </a:r>
                  <a:endPara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0" name="Line 53"/>
                <p:cNvSpPr>
                  <a:spLocks noChangeShapeType="1"/>
                </p:cNvSpPr>
                <p:nvPr/>
              </p:nvSpPr>
              <p:spPr bwMode="auto">
                <a:xfrm>
                  <a:off x="162" y="1056"/>
                  <a:ext cx="315" cy="0"/>
                </a:xfrm>
                <a:prstGeom prst="lin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" name="Text Box 54"/>
              <p:cNvSpPr txBox="1">
                <a:spLocks noChangeArrowheads="1"/>
              </p:cNvSpPr>
              <p:nvPr/>
            </p:nvSpPr>
            <p:spPr bwMode="auto">
              <a:xfrm>
                <a:off x="737" y="1008"/>
                <a:ext cx="631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6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N=4</a:t>
                </a:r>
                <a:endPara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>
                <a:off x="542" y="1152"/>
                <a:ext cx="24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56"/>
              <p:cNvSpPr>
                <a:spLocks noChangeShapeType="1"/>
              </p:cNvSpPr>
              <p:nvPr/>
            </p:nvSpPr>
            <p:spPr bwMode="auto">
              <a:xfrm>
                <a:off x="786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 flipV="1">
                <a:off x="1110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1110" y="1152"/>
                <a:ext cx="445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 flipH="1">
                <a:off x="461" y="1152"/>
                <a:ext cx="325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Line 60"/>
            <p:cNvSpPr>
              <a:spLocks noChangeShapeType="1"/>
            </p:cNvSpPr>
            <p:nvPr/>
          </p:nvSpPr>
          <p:spPr bwMode="auto">
            <a:xfrm>
              <a:off x="786" y="1440"/>
              <a:ext cx="32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61" name="AutoShape 62"/>
          <p:cNvCxnSpPr>
            <a:cxnSpLocks noChangeShapeType="1"/>
          </p:cNvCxnSpPr>
          <p:nvPr/>
        </p:nvCxnSpPr>
        <p:spPr bwMode="auto">
          <a:xfrm>
            <a:off x="3621088" y="1905000"/>
            <a:ext cx="0" cy="22860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71"/>
          <p:cNvGrpSpPr/>
          <p:nvPr/>
        </p:nvGrpSpPr>
        <p:grpSpPr bwMode="auto">
          <a:xfrm>
            <a:off x="1487488" y="3581402"/>
            <a:ext cx="8839200" cy="773113"/>
            <a:chOff x="192" y="2064"/>
            <a:chExt cx="5568" cy="487"/>
          </a:xfrm>
        </p:grpSpPr>
        <p:grpSp>
          <p:nvGrpSpPr>
            <p:cNvPr id="63" name="Group 70"/>
            <p:cNvGrpSpPr/>
            <p:nvPr/>
          </p:nvGrpSpPr>
          <p:grpSpPr bwMode="auto">
            <a:xfrm>
              <a:off x="192" y="2064"/>
              <a:ext cx="5568" cy="480"/>
              <a:chOff x="192" y="2064"/>
              <a:chExt cx="5568" cy="480"/>
            </a:xfrm>
          </p:grpSpPr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>
                <a:off x="720" y="2208"/>
                <a:ext cx="278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Line 63"/>
              <p:cNvSpPr>
                <a:spLocks noChangeShapeType="1"/>
              </p:cNvSpPr>
              <p:nvPr/>
            </p:nvSpPr>
            <p:spPr bwMode="auto">
              <a:xfrm>
                <a:off x="3504" y="2208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Line 64"/>
              <p:cNvSpPr>
                <a:spLocks noChangeShapeType="1"/>
              </p:cNvSpPr>
              <p:nvPr/>
            </p:nvSpPr>
            <p:spPr bwMode="auto">
              <a:xfrm>
                <a:off x="3504" y="2544"/>
                <a:ext cx="52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Line 65"/>
              <p:cNvSpPr>
                <a:spLocks noChangeShapeType="1"/>
              </p:cNvSpPr>
              <p:nvPr/>
            </p:nvSpPr>
            <p:spPr bwMode="auto">
              <a:xfrm flipV="1">
                <a:off x="4032" y="2208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Line 66"/>
              <p:cNvSpPr>
                <a:spLocks noChangeShapeType="1"/>
              </p:cNvSpPr>
              <p:nvPr/>
            </p:nvSpPr>
            <p:spPr bwMode="auto">
              <a:xfrm>
                <a:off x="4032" y="2208"/>
                <a:ext cx="172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192" y="2064"/>
                <a:ext cx="100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OUT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64" name="Text Box 68"/>
            <p:cNvSpPr txBox="1">
              <a:spLocks noChangeArrowheads="1"/>
            </p:cNvSpPr>
            <p:nvPr/>
          </p:nvSpPr>
          <p:spPr bwMode="auto">
            <a:xfrm>
              <a:off x="1690" y="2259"/>
              <a:ext cx="38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      </a:t>
              </a: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3        2        1        </a:t>
              </a:r>
              <a:r>
                <a:rPr kumimoji="1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71" name="Group 72"/>
          <p:cNvGrpSpPr/>
          <p:nvPr/>
        </p:nvGrpSpPr>
        <p:grpSpPr bwMode="auto">
          <a:xfrm>
            <a:off x="1182688" y="2559050"/>
            <a:ext cx="8366125" cy="647700"/>
            <a:chOff x="0" y="1344"/>
            <a:chExt cx="5270" cy="408"/>
          </a:xfrm>
        </p:grpSpPr>
        <p:sp>
          <p:nvSpPr>
            <p:cNvPr id="72" name="Line 73"/>
            <p:cNvSpPr>
              <a:spLocks noChangeShapeType="1"/>
            </p:cNvSpPr>
            <p:nvPr/>
          </p:nvSpPr>
          <p:spPr bwMode="auto">
            <a:xfrm>
              <a:off x="624" y="1632"/>
              <a:ext cx="4646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0" y="1440"/>
              <a:ext cx="87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GATE</a:t>
              </a:r>
              <a:endPara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4" name="Text Box 75"/>
            <p:cNvSpPr txBox="1">
              <a:spLocks noChangeArrowheads="1"/>
            </p:cNvSpPr>
            <p:nvPr/>
          </p:nvSpPr>
          <p:spPr bwMode="auto">
            <a:xfrm>
              <a:off x="2496" y="1344"/>
              <a:ext cx="12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高</a:t>
              </a: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 txBox="1"/>
          <p:nvPr/>
        </p:nvSpPr>
        <p:spPr bwMode="auto">
          <a:xfrm>
            <a:off x="445840" y="496416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just" defTabSz="457200" rtl="0" eaLnBrk="1" latinLnBrk="0" hangingPunct="1">
              <a:spcBef>
                <a:spcPct val="20000"/>
              </a:spcBef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1pPr>
            <a:lvl2pPr marL="742950" indent="-285750" algn="just" defTabSz="457200" rtl="0" eaLnBrk="1" latinLnBrk="0" hangingPunct="1">
              <a:spcBef>
                <a:spcPct val="20000"/>
              </a:spcBef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1143000" indent="-228600" algn="just" defTabSz="457200" rtl="0" eaLnBrk="1" latinLnBrk="0" hangingPunct="1">
              <a:spcBef>
                <a:spcPct val="20000"/>
              </a:spcBef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600200" indent="-228600" algn="just" defTabSz="457200" rtl="0" eaLnBrk="1" latinLnBrk="0" hangingPunct="1">
              <a:spcBef>
                <a:spcPct val="20000"/>
              </a:spcBef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2057400" indent="-228600" algn="just" defTabSz="457200" rtl="0" eaLnBrk="1" latinLnBrk="0" hangingPunct="1">
              <a:spcBef>
                <a:spcPct val="20000"/>
              </a:spcBef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  <a:lvl6pPr marL="2514600" indent="-228600" algn="just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6pPr>
            <a:lvl7pPr marL="2971800" indent="-228600" algn="just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7pPr>
            <a:lvl8pPr marL="3429000" indent="-228600" algn="just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8pPr>
            <a:lvl9pPr marL="3886200" indent="-228600" algn="just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674439" y="1083791"/>
            <a:ext cx="10736757" cy="3806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342900" indent="-342900" algn="l" defTabSz="914400" fontAlgn="base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门</a:t>
            </a:r>
            <a:r>
              <a:rPr kumimoji="1"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控信号</a:t>
            </a:r>
            <a:r>
              <a:rPr kumimoji="1"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GATE</a:t>
            </a:r>
            <a:r>
              <a:rPr kumimoji="1"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为高电平时，允许计数器工作，为低电平时，计数器停止计数。在</a:t>
            </a:r>
            <a:r>
              <a:rPr kumimoji="1"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GATE</a:t>
            </a:r>
            <a:r>
              <a:rPr kumimoji="1"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恢复高电平后，计数器又</a:t>
            </a:r>
            <a:r>
              <a:rPr kumimoji="1" lang="zh-CN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从原设定的计数值开始减</a:t>
            </a:r>
            <a:r>
              <a:rPr kumimoji="1" lang="en-US" altLang="zh-CN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计数</a:t>
            </a:r>
            <a:r>
              <a:rPr kumimoji="1" lang="zh-CN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kumimoji="1"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l" defTabSz="914400" fontAlgn="base">
              <a:spcBef>
                <a:spcPct val="15000"/>
              </a:spcBef>
              <a:spcAft>
                <a:spcPct val="0"/>
              </a:spcAft>
              <a:buFontTx/>
              <a:buNone/>
            </a:pPr>
            <a:endParaRPr kumimoji="1" lang="zh-CN" altLang="en-US" sz="2400" dirty="0">
              <a:solidFill>
                <a:srgbClr val="3420AC"/>
              </a:solidFill>
              <a:latin typeface="黑体" panose="02010609060101010101" pitchFamily="2" charset="-122"/>
            </a:endParaRPr>
          </a:p>
          <a:p>
            <a:pPr algn="l" defTabSz="914400" fontAlgn="base">
              <a:spcBef>
                <a:spcPct val="15000"/>
              </a:spcBef>
              <a:spcAft>
                <a:spcPct val="0"/>
              </a:spcAft>
              <a:buFontTx/>
              <a:buNone/>
            </a:pPr>
            <a:endParaRPr kumimoji="1" lang="zh-CN" altLang="en-US" sz="2400" dirty="0">
              <a:solidFill>
                <a:srgbClr val="3420AC"/>
              </a:solidFill>
              <a:latin typeface="黑体" panose="02010609060101010101" pitchFamily="2" charset="-122"/>
            </a:endParaRPr>
          </a:p>
          <a:p>
            <a:pPr algn="l" defTabSz="914400" fontAlgn="base">
              <a:spcBef>
                <a:spcPct val="15000"/>
              </a:spcBef>
              <a:spcAft>
                <a:spcPct val="0"/>
              </a:spcAft>
              <a:buFontTx/>
              <a:buNone/>
            </a:pPr>
            <a:endParaRPr kumimoji="1" lang="zh-CN" altLang="en-US" sz="2400" dirty="0">
              <a:solidFill>
                <a:srgbClr val="3420AC"/>
              </a:solidFill>
              <a:latin typeface="黑体" panose="02010609060101010101" pitchFamily="2" charset="-122"/>
            </a:endParaRPr>
          </a:p>
          <a:p>
            <a:pPr algn="l" defTabSz="914400" fontAlgn="base">
              <a:spcBef>
                <a:spcPct val="15000"/>
              </a:spcBef>
              <a:spcAft>
                <a:spcPct val="0"/>
              </a:spcAft>
              <a:buFontTx/>
              <a:buNone/>
            </a:pPr>
            <a:endParaRPr kumimoji="1" lang="zh-CN" altLang="en-US" sz="2400" dirty="0">
              <a:solidFill>
                <a:srgbClr val="3420AC"/>
              </a:solidFill>
              <a:latin typeface="黑体" panose="02010609060101010101" pitchFamily="2" charset="-122"/>
            </a:endParaRPr>
          </a:p>
          <a:p>
            <a:pPr algn="l" defTabSz="914400" fontAlgn="base">
              <a:spcBef>
                <a:spcPct val="15000"/>
              </a:spcBef>
              <a:spcAft>
                <a:spcPct val="0"/>
              </a:spcAft>
              <a:buFontTx/>
              <a:buNone/>
            </a:pPr>
            <a:endParaRPr kumimoji="1" lang="zh-CN" altLang="en-US" sz="2400" dirty="0">
              <a:solidFill>
                <a:srgbClr val="3420AC"/>
              </a:solidFill>
              <a:latin typeface="黑体" panose="02010609060101010101" pitchFamily="2" charset="-122"/>
            </a:endParaRPr>
          </a:p>
          <a:p>
            <a:pPr algn="l" defTabSz="914400" fontAlgn="base">
              <a:spcBef>
                <a:spcPct val="15000"/>
              </a:spcBef>
              <a:spcAft>
                <a:spcPct val="0"/>
              </a:spcAft>
              <a:buFontTx/>
              <a:buNone/>
            </a:pPr>
            <a:endParaRPr kumimoji="1" lang="zh-CN" altLang="en-US" sz="2400" dirty="0">
              <a:solidFill>
                <a:srgbClr val="3420AC"/>
              </a:solidFill>
              <a:latin typeface="黑体" panose="02010609060101010101" pitchFamily="2" charset="-122"/>
            </a:endParaRPr>
          </a:p>
          <a:p>
            <a:pPr algn="l" defTabSz="914400" fontAlgn="base">
              <a:spcBef>
                <a:spcPct val="15000"/>
              </a:spcBef>
              <a:spcAft>
                <a:spcPct val="0"/>
              </a:spcAft>
              <a:buFontTx/>
              <a:buNone/>
            </a:pPr>
            <a:endParaRPr kumimoji="1" lang="en-US" altLang="zh-CN" sz="2400" dirty="0">
              <a:solidFill>
                <a:srgbClr val="3420AC"/>
              </a:solidFill>
              <a:latin typeface="黑体" panose="02010609060101010101" pitchFamily="2" charset="-122"/>
            </a:endParaRPr>
          </a:p>
        </p:txBody>
      </p:sp>
      <p:grpSp>
        <p:nvGrpSpPr>
          <p:cNvPr id="82" name="Group 82"/>
          <p:cNvGrpSpPr/>
          <p:nvPr/>
        </p:nvGrpSpPr>
        <p:grpSpPr bwMode="auto">
          <a:xfrm>
            <a:off x="1279972" y="2176418"/>
            <a:ext cx="8978900" cy="476250"/>
            <a:chOff x="0" y="624"/>
            <a:chExt cx="5656" cy="300"/>
          </a:xfrm>
        </p:grpSpPr>
        <p:grpSp>
          <p:nvGrpSpPr>
            <p:cNvPr id="83" name="Group 83"/>
            <p:cNvGrpSpPr/>
            <p:nvPr/>
          </p:nvGrpSpPr>
          <p:grpSpPr bwMode="auto">
            <a:xfrm>
              <a:off x="488" y="672"/>
              <a:ext cx="4178" cy="252"/>
              <a:chOff x="432" y="816"/>
              <a:chExt cx="5088" cy="252"/>
            </a:xfrm>
          </p:grpSpPr>
          <p:grpSp>
            <p:nvGrpSpPr>
              <p:cNvPr id="93" name="Group 84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114" name="Line 85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" name="Line 86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Line 87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Line 88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9" name="Line 90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Line 92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" name="Line 94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" name="Line 95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" name="Line 96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6" name="Line 97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4" name="Line 98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Line 99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100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101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102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Line 103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104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Line 105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106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Line 107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Line 108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Line 109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Line 110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Line 111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Line 112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Line 113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Line 11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Line 115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Line 116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Line 117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4" name="Text Box 118"/>
            <p:cNvSpPr txBox="1">
              <a:spLocks noChangeArrowheads="1"/>
            </p:cNvSpPr>
            <p:nvPr/>
          </p:nvSpPr>
          <p:spPr bwMode="auto">
            <a:xfrm>
              <a:off x="0" y="624"/>
              <a:ext cx="7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5" name="Line 119"/>
            <p:cNvSpPr>
              <a:spLocks noChangeShapeType="1"/>
            </p:cNvSpPr>
            <p:nvPr/>
          </p:nvSpPr>
          <p:spPr bwMode="auto">
            <a:xfrm flipV="1">
              <a:off x="4665" y="672"/>
              <a:ext cx="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120"/>
            <p:cNvSpPr>
              <a:spLocks noChangeShapeType="1"/>
            </p:cNvSpPr>
            <p:nvPr/>
          </p:nvSpPr>
          <p:spPr bwMode="auto">
            <a:xfrm>
              <a:off x="4665" y="672"/>
              <a:ext cx="21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121"/>
            <p:cNvSpPr>
              <a:spLocks noChangeShapeType="1"/>
            </p:cNvSpPr>
            <p:nvPr/>
          </p:nvSpPr>
          <p:spPr bwMode="auto">
            <a:xfrm>
              <a:off x="4883" y="672"/>
              <a:ext cx="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122"/>
            <p:cNvSpPr>
              <a:spLocks noChangeShapeType="1"/>
            </p:cNvSpPr>
            <p:nvPr/>
          </p:nvSpPr>
          <p:spPr bwMode="auto">
            <a:xfrm>
              <a:off x="4883" y="912"/>
              <a:ext cx="25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123"/>
            <p:cNvSpPr>
              <a:spLocks noChangeShapeType="1"/>
            </p:cNvSpPr>
            <p:nvPr/>
          </p:nvSpPr>
          <p:spPr bwMode="auto">
            <a:xfrm flipV="1">
              <a:off x="5136" y="720"/>
              <a:ext cx="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124"/>
            <p:cNvSpPr>
              <a:spLocks noChangeShapeType="1"/>
            </p:cNvSpPr>
            <p:nvPr/>
          </p:nvSpPr>
          <p:spPr bwMode="auto">
            <a:xfrm>
              <a:off x="5136" y="720"/>
              <a:ext cx="24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125"/>
            <p:cNvSpPr>
              <a:spLocks noChangeShapeType="1"/>
            </p:cNvSpPr>
            <p:nvPr/>
          </p:nvSpPr>
          <p:spPr bwMode="auto">
            <a:xfrm>
              <a:off x="5376" y="720"/>
              <a:ext cx="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126"/>
            <p:cNvSpPr>
              <a:spLocks noChangeShapeType="1"/>
            </p:cNvSpPr>
            <p:nvPr/>
          </p:nvSpPr>
          <p:spPr bwMode="auto">
            <a:xfrm>
              <a:off x="5368" y="912"/>
              <a:ext cx="28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7" name="Group 127"/>
          <p:cNvGrpSpPr/>
          <p:nvPr/>
        </p:nvGrpSpPr>
        <p:grpSpPr bwMode="auto">
          <a:xfrm>
            <a:off x="1449835" y="2786018"/>
            <a:ext cx="8669337" cy="685800"/>
            <a:chOff x="107" y="1008"/>
            <a:chExt cx="5461" cy="432"/>
          </a:xfrm>
        </p:grpSpPr>
        <p:grpSp>
          <p:nvGrpSpPr>
            <p:cNvPr id="128" name="Group 128"/>
            <p:cNvGrpSpPr/>
            <p:nvPr/>
          </p:nvGrpSpPr>
          <p:grpSpPr bwMode="auto">
            <a:xfrm>
              <a:off x="107" y="1008"/>
              <a:ext cx="5461" cy="432"/>
              <a:chOff x="107" y="1008"/>
              <a:chExt cx="5461" cy="432"/>
            </a:xfrm>
          </p:grpSpPr>
          <p:grpSp>
            <p:nvGrpSpPr>
              <p:cNvPr id="130" name="Group 129"/>
              <p:cNvGrpSpPr/>
              <p:nvPr/>
            </p:nvGrpSpPr>
            <p:grpSpPr bwMode="auto">
              <a:xfrm>
                <a:off x="107" y="1008"/>
                <a:ext cx="517" cy="292"/>
                <a:chOff x="107" y="1008"/>
                <a:chExt cx="517" cy="292"/>
              </a:xfrm>
            </p:grpSpPr>
            <p:sp>
              <p:nvSpPr>
                <p:cNvPr id="137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107" y="1008"/>
                  <a:ext cx="51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WR</a:t>
                  </a:r>
                  <a:endPara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38" name="Line 131"/>
                <p:cNvSpPr>
                  <a:spLocks noChangeShapeType="1"/>
                </p:cNvSpPr>
                <p:nvPr/>
              </p:nvSpPr>
              <p:spPr bwMode="auto">
                <a:xfrm>
                  <a:off x="162" y="1056"/>
                  <a:ext cx="315" cy="0"/>
                </a:xfrm>
                <a:prstGeom prst="lin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1" name="Text Box 132"/>
              <p:cNvSpPr txBox="1">
                <a:spLocks noChangeArrowheads="1"/>
              </p:cNvSpPr>
              <p:nvPr/>
            </p:nvSpPr>
            <p:spPr bwMode="auto">
              <a:xfrm>
                <a:off x="737" y="1008"/>
                <a:ext cx="631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6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N=4</a:t>
                </a:r>
                <a:endPara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32" name="Line 133"/>
              <p:cNvSpPr>
                <a:spLocks noChangeShapeType="1"/>
              </p:cNvSpPr>
              <p:nvPr/>
            </p:nvSpPr>
            <p:spPr bwMode="auto">
              <a:xfrm>
                <a:off x="542" y="1152"/>
                <a:ext cx="24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Line 134"/>
              <p:cNvSpPr>
                <a:spLocks noChangeShapeType="1"/>
              </p:cNvSpPr>
              <p:nvPr/>
            </p:nvSpPr>
            <p:spPr bwMode="auto">
              <a:xfrm>
                <a:off x="786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Line 135"/>
              <p:cNvSpPr>
                <a:spLocks noChangeShapeType="1"/>
              </p:cNvSpPr>
              <p:nvPr/>
            </p:nvSpPr>
            <p:spPr bwMode="auto">
              <a:xfrm flipV="1">
                <a:off x="1110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Line 136"/>
              <p:cNvSpPr>
                <a:spLocks noChangeShapeType="1"/>
              </p:cNvSpPr>
              <p:nvPr/>
            </p:nvSpPr>
            <p:spPr bwMode="auto">
              <a:xfrm>
                <a:off x="1110" y="1152"/>
                <a:ext cx="445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Line 137"/>
              <p:cNvSpPr>
                <a:spLocks noChangeShapeType="1"/>
              </p:cNvSpPr>
              <p:nvPr/>
            </p:nvSpPr>
            <p:spPr bwMode="auto">
              <a:xfrm flipH="1">
                <a:off x="461" y="1152"/>
                <a:ext cx="325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9" name="Line 138"/>
            <p:cNvSpPr>
              <a:spLocks noChangeShapeType="1"/>
            </p:cNvSpPr>
            <p:nvPr/>
          </p:nvSpPr>
          <p:spPr bwMode="auto">
            <a:xfrm>
              <a:off x="786" y="1440"/>
              <a:ext cx="32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39" name="AutoShape 139"/>
          <p:cNvCxnSpPr>
            <a:cxnSpLocks noChangeShapeType="1"/>
          </p:cNvCxnSpPr>
          <p:nvPr/>
        </p:nvCxnSpPr>
        <p:spPr bwMode="auto">
          <a:xfrm>
            <a:off x="3553272" y="2252618"/>
            <a:ext cx="0" cy="28956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40"/>
          <p:cNvCxnSpPr>
            <a:cxnSpLocks noChangeShapeType="1"/>
          </p:cNvCxnSpPr>
          <p:nvPr/>
        </p:nvCxnSpPr>
        <p:spPr bwMode="auto">
          <a:xfrm>
            <a:off x="5194747" y="2328818"/>
            <a:ext cx="0" cy="2743200"/>
          </a:xfrm>
          <a:prstGeom prst="straightConnector1">
            <a:avLst/>
          </a:prstGeom>
          <a:noFill/>
          <a:ln w="22225">
            <a:solidFill>
              <a:srgbClr val="FF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1" name="Group 141"/>
          <p:cNvGrpSpPr/>
          <p:nvPr/>
        </p:nvGrpSpPr>
        <p:grpSpPr bwMode="auto">
          <a:xfrm>
            <a:off x="1114872" y="3395618"/>
            <a:ext cx="8610600" cy="838200"/>
            <a:chOff x="144" y="2592"/>
            <a:chExt cx="5424" cy="528"/>
          </a:xfrm>
        </p:grpSpPr>
        <p:grpSp>
          <p:nvGrpSpPr>
            <p:cNvPr id="142" name="Group 142"/>
            <p:cNvGrpSpPr/>
            <p:nvPr/>
          </p:nvGrpSpPr>
          <p:grpSpPr bwMode="auto">
            <a:xfrm>
              <a:off x="144" y="2592"/>
              <a:ext cx="5424" cy="528"/>
              <a:chOff x="144" y="2592"/>
              <a:chExt cx="5424" cy="528"/>
            </a:xfrm>
          </p:grpSpPr>
          <p:sp>
            <p:nvSpPr>
              <p:cNvPr id="144" name="Line 143"/>
              <p:cNvSpPr>
                <a:spLocks noChangeShapeType="1"/>
              </p:cNvSpPr>
              <p:nvPr/>
            </p:nvSpPr>
            <p:spPr bwMode="auto">
              <a:xfrm>
                <a:off x="768" y="2832"/>
                <a:ext cx="1152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Line 144"/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Line 145"/>
              <p:cNvSpPr>
                <a:spLocks noChangeShapeType="1"/>
              </p:cNvSpPr>
              <p:nvPr/>
            </p:nvSpPr>
            <p:spPr bwMode="auto">
              <a:xfrm flipV="1">
                <a:off x="2352" y="283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Line 146"/>
              <p:cNvSpPr>
                <a:spLocks noChangeShapeType="1"/>
              </p:cNvSpPr>
              <p:nvPr/>
            </p:nvSpPr>
            <p:spPr bwMode="auto">
              <a:xfrm>
                <a:off x="2352" y="2832"/>
                <a:ext cx="321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Text Box 147"/>
              <p:cNvSpPr txBox="1">
                <a:spLocks noChangeArrowheads="1"/>
              </p:cNvSpPr>
              <p:nvPr/>
            </p:nvSpPr>
            <p:spPr bwMode="auto">
              <a:xfrm>
                <a:off x="144" y="2592"/>
                <a:ext cx="96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GATE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sp>
          <p:nvSpPr>
            <p:cNvPr id="143" name="Line 148"/>
            <p:cNvSpPr>
              <a:spLocks noChangeShapeType="1"/>
            </p:cNvSpPr>
            <p:nvPr/>
          </p:nvSpPr>
          <p:spPr bwMode="auto">
            <a:xfrm>
              <a:off x="1920" y="3120"/>
              <a:ext cx="43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9" name="Group 159"/>
          <p:cNvGrpSpPr/>
          <p:nvPr/>
        </p:nvGrpSpPr>
        <p:grpSpPr bwMode="auto">
          <a:xfrm>
            <a:off x="1343472" y="4310018"/>
            <a:ext cx="8610600" cy="914400"/>
            <a:chOff x="144" y="2400"/>
            <a:chExt cx="5424" cy="576"/>
          </a:xfrm>
        </p:grpSpPr>
        <p:sp>
          <p:nvSpPr>
            <p:cNvPr id="150" name="Line 150"/>
            <p:cNvSpPr>
              <a:spLocks noChangeShapeType="1"/>
            </p:cNvSpPr>
            <p:nvPr/>
          </p:nvSpPr>
          <p:spPr bwMode="auto">
            <a:xfrm>
              <a:off x="768" y="2640"/>
              <a:ext cx="374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1" name="Text Box 151"/>
            <p:cNvSpPr txBox="1">
              <a:spLocks noChangeArrowheads="1"/>
            </p:cNvSpPr>
            <p:nvPr/>
          </p:nvSpPr>
          <p:spPr bwMode="auto">
            <a:xfrm>
              <a:off x="1536" y="2400"/>
              <a:ext cx="124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2" name="Text Box 152"/>
            <p:cNvSpPr txBox="1">
              <a:spLocks noChangeArrowheads="1"/>
            </p:cNvSpPr>
            <p:nvPr/>
          </p:nvSpPr>
          <p:spPr bwMode="auto">
            <a:xfrm>
              <a:off x="2699" y="2656"/>
              <a:ext cx="244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   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3  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2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1        0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3" name="Line 153"/>
            <p:cNvSpPr>
              <a:spLocks noChangeShapeType="1"/>
            </p:cNvSpPr>
            <p:nvPr/>
          </p:nvSpPr>
          <p:spPr bwMode="auto">
            <a:xfrm>
              <a:off x="4512" y="2640"/>
              <a:ext cx="0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154"/>
            <p:cNvSpPr>
              <a:spLocks noChangeShapeType="1"/>
            </p:cNvSpPr>
            <p:nvPr/>
          </p:nvSpPr>
          <p:spPr bwMode="auto">
            <a:xfrm>
              <a:off x="4512" y="2976"/>
              <a:ext cx="52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155"/>
            <p:cNvSpPr>
              <a:spLocks noChangeShapeType="1"/>
            </p:cNvSpPr>
            <p:nvPr/>
          </p:nvSpPr>
          <p:spPr bwMode="auto">
            <a:xfrm flipV="1">
              <a:off x="5040" y="2640"/>
              <a:ext cx="0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156"/>
            <p:cNvSpPr>
              <a:spLocks noChangeShapeType="1"/>
            </p:cNvSpPr>
            <p:nvPr/>
          </p:nvSpPr>
          <p:spPr bwMode="auto">
            <a:xfrm>
              <a:off x="4992" y="2640"/>
              <a:ext cx="57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Text Box 157"/>
            <p:cNvSpPr txBox="1">
              <a:spLocks noChangeArrowheads="1"/>
            </p:cNvSpPr>
            <p:nvPr/>
          </p:nvSpPr>
          <p:spPr bwMode="auto">
            <a:xfrm>
              <a:off x="144" y="2448"/>
              <a:ext cx="10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158" name="Text Box 158"/>
          <p:cNvSpPr txBox="1">
            <a:spLocks noChangeArrowheads="1"/>
          </p:cNvSpPr>
          <p:nvPr/>
        </p:nvSpPr>
        <p:spPr bwMode="auto">
          <a:xfrm>
            <a:off x="868114" y="5342210"/>
            <a:ext cx="10268443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计数器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工作期间，若向计数器写入新的计数值，则按新的计数初值开始计数，称为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软件再触发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注意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：要做到软件触发，要保持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GATE=1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9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4——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软件触发的选通信号发生器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0585176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4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特点：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设置计数初值为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，则输出信号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会在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CLK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脉冲后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一个负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脉冲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改变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计数值为立即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有效。 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4——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软件触发的选通信号发生器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工作于方式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，二进制计数，计数初值为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。端口地址为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0E0H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0E3H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MOV	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58H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；控制字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OUT	0E3H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MOV	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；初值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44018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OUT	0E1H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如方式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也是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硬件触发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计数器到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，输出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一个脉宽的负脉冲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允许当前计数未完时的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多次重触发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GATE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触发，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按新初值计数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硬触发的选通发生器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5——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硬件触发的选通信号发生器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172096" y="1373460"/>
            <a:ext cx="8978900" cy="476250"/>
            <a:chOff x="0" y="624"/>
            <a:chExt cx="5656" cy="300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488" y="672"/>
              <a:ext cx="4178" cy="252"/>
              <a:chOff x="432" y="816"/>
              <a:chExt cx="5088" cy="252"/>
            </a:xfrm>
          </p:grpSpPr>
          <p:grpSp>
            <p:nvGrpSpPr>
              <p:cNvPr id="15" name="Group 5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36" name="Line 6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7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1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5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7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8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Line 23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Line 28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29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30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Line 31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32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33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Line 34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Line 36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Line 37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Line 38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0" y="624"/>
              <a:ext cx="7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 flipV="1">
              <a:off x="4665" y="672"/>
              <a:ext cx="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41"/>
            <p:cNvSpPr>
              <a:spLocks noChangeShapeType="1"/>
            </p:cNvSpPr>
            <p:nvPr/>
          </p:nvSpPr>
          <p:spPr bwMode="auto">
            <a:xfrm>
              <a:off x="4665" y="672"/>
              <a:ext cx="21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4883" y="672"/>
              <a:ext cx="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4883" y="912"/>
              <a:ext cx="25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 flipV="1">
              <a:off x="5136" y="720"/>
              <a:ext cx="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5136" y="720"/>
              <a:ext cx="24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>
              <a:off x="5376" y="720"/>
              <a:ext cx="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5368" y="912"/>
              <a:ext cx="28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Group 48"/>
          <p:cNvGrpSpPr/>
          <p:nvPr/>
        </p:nvGrpSpPr>
        <p:grpSpPr bwMode="auto">
          <a:xfrm>
            <a:off x="1341959" y="1983060"/>
            <a:ext cx="8669337" cy="685800"/>
            <a:chOff x="107" y="1008"/>
            <a:chExt cx="5461" cy="432"/>
          </a:xfrm>
        </p:grpSpPr>
        <p:grpSp>
          <p:nvGrpSpPr>
            <p:cNvPr id="50" name="Group 49"/>
            <p:cNvGrpSpPr/>
            <p:nvPr/>
          </p:nvGrpSpPr>
          <p:grpSpPr bwMode="auto">
            <a:xfrm>
              <a:off x="107" y="1008"/>
              <a:ext cx="5461" cy="432"/>
              <a:chOff x="107" y="1008"/>
              <a:chExt cx="5461" cy="432"/>
            </a:xfrm>
          </p:grpSpPr>
          <p:grpSp>
            <p:nvGrpSpPr>
              <p:cNvPr id="52" name="Group 50"/>
              <p:cNvGrpSpPr/>
              <p:nvPr/>
            </p:nvGrpSpPr>
            <p:grpSpPr bwMode="auto">
              <a:xfrm>
                <a:off x="107" y="1008"/>
                <a:ext cx="517" cy="292"/>
                <a:chOff x="107" y="1008"/>
                <a:chExt cx="517" cy="292"/>
              </a:xfrm>
            </p:grpSpPr>
            <p:sp>
              <p:nvSpPr>
                <p:cNvPr id="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07" y="1008"/>
                  <a:ext cx="51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WR</a:t>
                  </a:r>
                  <a:endPara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60" name="Line 52"/>
                <p:cNvSpPr>
                  <a:spLocks noChangeShapeType="1"/>
                </p:cNvSpPr>
                <p:nvPr/>
              </p:nvSpPr>
              <p:spPr bwMode="auto">
                <a:xfrm>
                  <a:off x="162" y="1056"/>
                  <a:ext cx="315" cy="0"/>
                </a:xfrm>
                <a:prstGeom prst="lin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3" name="Text Box 53"/>
              <p:cNvSpPr txBox="1">
                <a:spLocks noChangeArrowheads="1"/>
              </p:cNvSpPr>
              <p:nvPr/>
            </p:nvSpPr>
            <p:spPr bwMode="auto">
              <a:xfrm>
                <a:off x="737" y="1008"/>
                <a:ext cx="631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6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N=4</a:t>
                </a:r>
                <a:endPara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542" y="1152"/>
                <a:ext cx="24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786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 flipV="1">
                <a:off x="1110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Line 57"/>
              <p:cNvSpPr>
                <a:spLocks noChangeShapeType="1"/>
              </p:cNvSpPr>
              <p:nvPr/>
            </p:nvSpPr>
            <p:spPr bwMode="auto">
              <a:xfrm>
                <a:off x="1110" y="1152"/>
                <a:ext cx="445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 flipH="1">
                <a:off x="461" y="1152"/>
                <a:ext cx="325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>
              <a:off x="786" y="1440"/>
              <a:ext cx="32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61" name="AutoShape 120"/>
          <p:cNvCxnSpPr>
            <a:cxnSpLocks noChangeShapeType="1"/>
          </p:cNvCxnSpPr>
          <p:nvPr/>
        </p:nvCxnSpPr>
        <p:spPr bwMode="auto">
          <a:xfrm>
            <a:off x="4207396" y="1297260"/>
            <a:ext cx="0" cy="28956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Group 130"/>
          <p:cNvGrpSpPr/>
          <p:nvPr/>
        </p:nvGrpSpPr>
        <p:grpSpPr bwMode="auto">
          <a:xfrm>
            <a:off x="1235596" y="2745060"/>
            <a:ext cx="8534400" cy="539750"/>
            <a:chOff x="144" y="1488"/>
            <a:chExt cx="5376" cy="340"/>
          </a:xfrm>
        </p:grpSpPr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672" y="1824"/>
              <a:ext cx="96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 flipV="1">
              <a:off x="1632" y="1488"/>
              <a:ext cx="0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1632" y="1488"/>
              <a:ext cx="388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127"/>
            <p:cNvSpPr txBox="1">
              <a:spLocks noChangeArrowheads="1"/>
            </p:cNvSpPr>
            <p:nvPr/>
          </p:nvSpPr>
          <p:spPr bwMode="auto">
            <a:xfrm>
              <a:off x="144" y="1536"/>
              <a:ext cx="110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GATE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67" name="Group 129"/>
          <p:cNvGrpSpPr/>
          <p:nvPr/>
        </p:nvGrpSpPr>
        <p:grpSpPr bwMode="auto">
          <a:xfrm>
            <a:off x="1235596" y="3507060"/>
            <a:ext cx="8382000" cy="914400"/>
            <a:chOff x="144" y="1968"/>
            <a:chExt cx="5280" cy="576"/>
          </a:xfrm>
        </p:grpSpPr>
        <p:sp>
          <p:nvSpPr>
            <p:cNvPr id="68" name="Line 121"/>
            <p:cNvSpPr>
              <a:spLocks noChangeShapeType="1"/>
            </p:cNvSpPr>
            <p:nvPr/>
          </p:nvSpPr>
          <p:spPr bwMode="auto">
            <a:xfrm>
              <a:off x="720" y="2160"/>
              <a:ext cx="331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122"/>
            <p:cNvSpPr txBox="1">
              <a:spLocks noChangeArrowheads="1"/>
            </p:cNvSpPr>
            <p:nvPr/>
          </p:nvSpPr>
          <p:spPr bwMode="auto">
            <a:xfrm>
              <a:off x="2165" y="2217"/>
              <a:ext cx="26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    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3 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2    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1  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0" name="Line 123"/>
            <p:cNvSpPr>
              <a:spLocks noChangeShapeType="1"/>
            </p:cNvSpPr>
            <p:nvPr/>
          </p:nvSpPr>
          <p:spPr bwMode="auto">
            <a:xfrm>
              <a:off x="4032" y="2160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24"/>
            <p:cNvSpPr>
              <a:spLocks noChangeShapeType="1"/>
            </p:cNvSpPr>
            <p:nvPr/>
          </p:nvSpPr>
          <p:spPr bwMode="auto">
            <a:xfrm>
              <a:off x="4032" y="2544"/>
              <a:ext cx="48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125"/>
            <p:cNvSpPr>
              <a:spLocks noChangeShapeType="1"/>
            </p:cNvSpPr>
            <p:nvPr/>
          </p:nvSpPr>
          <p:spPr bwMode="auto">
            <a:xfrm flipV="1">
              <a:off x="4512" y="2160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Line 126"/>
            <p:cNvSpPr>
              <a:spLocks noChangeShapeType="1"/>
            </p:cNvSpPr>
            <p:nvPr/>
          </p:nvSpPr>
          <p:spPr bwMode="auto">
            <a:xfrm>
              <a:off x="4512" y="2160"/>
              <a:ext cx="91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128"/>
            <p:cNvSpPr txBox="1">
              <a:spLocks noChangeArrowheads="1"/>
            </p:cNvSpPr>
            <p:nvPr/>
          </p:nvSpPr>
          <p:spPr bwMode="auto">
            <a:xfrm>
              <a:off x="144" y="1968"/>
              <a:ext cx="124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75" name="Text Box 131"/>
          <p:cNvSpPr txBox="1">
            <a:spLocks noChangeArrowheads="1"/>
          </p:cNvSpPr>
          <p:nvPr/>
        </p:nvSpPr>
        <p:spPr bwMode="auto">
          <a:xfrm>
            <a:off x="983432" y="4192860"/>
            <a:ext cx="10657184" cy="2538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 defTabSz="914400" fontAlgn="base">
              <a:spcBef>
                <a:spcPct val="15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2" charset="-122"/>
              </a:rPr>
              <a:t>方式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黑体" panose="02010609060101010101" pitchFamily="2" charset="-122"/>
              </a:rPr>
              <a:t>5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黑体" panose="02010609060101010101" pitchFamily="2" charset="-122"/>
              </a:rPr>
              <a:t>特点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2" charset="-122"/>
              </a:rPr>
              <a:t>：</a:t>
            </a:r>
            <a:endParaRPr kumimoji="1" lang="zh-CN" altLang="en-US" sz="2800" dirty="0">
              <a:solidFill>
                <a:srgbClr val="0000FF"/>
              </a:solidFill>
              <a:latin typeface="黑体" panose="02010609060101010101" pitchFamily="2" charset="-122"/>
            </a:endParaRPr>
          </a:p>
          <a:p>
            <a:pPr marL="342900" indent="-342900" algn="l" defTabSz="914400" fontAlgn="base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2" charset="-122"/>
              </a:rPr>
              <a:t>由</a:t>
            </a:r>
            <a:r>
              <a:rPr kumimoji="1"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GATE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上升沿触发计数器。写入计数初值后并不立即开始计数，而要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由门控信号的上升沿启动计数。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2" charset="-122"/>
            </a:endParaRPr>
          </a:p>
          <a:p>
            <a:pPr marL="342900" indent="-342900" algn="l" defTabSz="914400" fontAlgn="base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2" charset="-122"/>
              </a:rPr>
              <a:t>在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计数过程中，如果门控信号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再次出现上升沿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，计数器</a:t>
            </a: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2" charset="-122"/>
              </a:rPr>
              <a:t>按原设定的初值重新计数。</a:t>
            </a:r>
            <a:endParaRPr kumimoji="1" lang="zh-CN" altLang="en-US" sz="2400" dirty="0">
              <a:solidFill>
                <a:srgbClr val="C00000"/>
              </a:solidFill>
              <a:latin typeface="黑体" panose="02010609060101010101" pitchFamily="2" charset="-122"/>
            </a:endParaRPr>
          </a:p>
          <a:p>
            <a:pPr marL="342900" indent="-342900" algn="l" defTabSz="914400" fontAlgn="base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latin typeface="黑体" panose="02010609060101010101" pitchFamily="2" charset="-122"/>
              </a:rPr>
              <a:t>其他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特点与方式</a:t>
            </a:r>
            <a:r>
              <a:rPr kumimoji="1" lang="en-US" altLang="zh-CN" sz="2400" dirty="0">
                <a:solidFill>
                  <a:schemeClr val="tx1"/>
                </a:solidFill>
                <a:latin typeface="黑体" panose="02010609060101010101" pitchFamily="2" charset="-122"/>
              </a:rPr>
              <a:t>4</a:t>
            </a:r>
            <a:r>
              <a:rPr kumimoji="1" lang="zh-CN" altLang="en-US" sz="2400" dirty="0">
                <a:solidFill>
                  <a:schemeClr val="tx1"/>
                </a:solidFill>
                <a:latin typeface="黑体" panose="02010609060101010101" pitchFamily="2" charset="-122"/>
              </a:rPr>
              <a:t>相同。</a:t>
            </a:r>
            <a:endParaRPr kumimoji="1" lang="zh-CN" altLang="en-US" sz="2400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2"/>
          <p:cNvGrpSpPr/>
          <p:nvPr/>
        </p:nvGrpSpPr>
        <p:grpSpPr bwMode="auto">
          <a:xfrm>
            <a:off x="1963604" y="1584176"/>
            <a:ext cx="8978900" cy="476250"/>
            <a:chOff x="0" y="624"/>
            <a:chExt cx="5656" cy="300"/>
          </a:xfrm>
        </p:grpSpPr>
        <p:grpSp>
          <p:nvGrpSpPr>
            <p:cNvPr id="84" name="Group 3"/>
            <p:cNvGrpSpPr/>
            <p:nvPr/>
          </p:nvGrpSpPr>
          <p:grpSpPr bwMode="auto">
            <a:xfrm>
              <a:off x="488" y="672"/>
              <a:ext cx="4178" cy="252"/>
              <a:chOff x="432" y="816"/>
              <a:chExt cx="5088" cy="252"/>
            </a:xfrm>
          </p:grpSpPr>
          <p:grpSp>
            <p:nvGrpSpPr>
              <p:cNvPr id="94" name="Group 4"/>
              <p:cNvGrpSpPr/>
              <p:nvPr/>
            </p:nvGrpSpPr>
            <p:grpSpPr bwMode="auto">
              <a:xfrm>
                <a:off x="432" y="816"/>
                <a:ext cx="2064" cy="252"/>
                <a:chOff x="432" y="816"/>
                <a:chExt cx="2064" cy="252"/>
              </a:xfrm>
            </p:grpSpPr>
            <p:sp>
              <p:nvSpPr>
                <p:cNvPr id="115" name="Line 5"/>
                <p:cNvSpPr>
                  <a:spLocks noChangeShapeType="1"/>
                </p:cNvSpPr>
                <p:nvPr/>
              </p:nvSpPr>
              <p:spPr bwMode="auto">
                <a:xfrm>
                  <a:off x="432" y="1056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6" name="Line 6"/>
                <p:cNvSpPr>
                  <a:spLocks noChangeShapeType="1"/>
                </p:cNvSpPr>
                <p:nvPr/>
              </p:nvSpPr>
              <p:spPr bwMode="auto">
                <a:xfrm>
                  <a:off x="76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" name="Line 7"/>
                <p:cNvSpPr>
                  <a:spLocks noChangeShapeType="1"/>
                </p:cNvSpPr>
                <p:nvPr/>
              </p:nvSpPr>
              <p:spPr bwMode="auto">
                <a:xfrm>
                  <a:off x="105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" name="Line 8"/>
                <p:cNvSpPr>
                  <a:spLocks noChangeShapeType="1"/>
                </p:cNvSpPr>
                <p:nvPr/>
              </p:nvSpPr>
              <p:spPr bwMode="auto">
                <a:xfrm>
                  <a:off x="1056" y="1056"/>
                  <a:ext cx="240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296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0" name="Line 10"/>
                <p:cNvSpPr>
                  <a:spLocks noChangeShapeType="1"/>
                </p:cNvSpPr>
                <p:nvPr/>
              </p:nvSpPr>
              <p:spPr bwMode="auto">
                <a:xfrm>
                  <a:off x="1296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584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Line 12"/>
                <p:cNvSpPr>
                  <a:spLocks noChangeShapeType="1"/>
                </p:cNvSpPr>
                <p:nvPr/>
              </p:nvSpPr>
              <p:spPr bwMode="auto">
                <a:xfrm>
                  <a:off x="1584" y="105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872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" name="Line 14"/>
                <p:cNvSpPr>
                  <a:spLocks noChangeShapeType="1"/>
                </p:cNvSpPr>
                <p:nvPr/>
              </p:nvSpPr>
              <p:spPr bwMode="auto">
                <a:xfrm>
                  <a:off x="1872" y="816"/>
                  <a:ext cx="288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" name="Line 15"/>
                <p:cNvSpPr>
                  <a:spLocks noChangeShapeType="1"/>
                </p:cNvSpPr>
                <p:nvPr/>
              </p:nvSpPr>
              <p:spPr bwMode="auto">
                <a:xfrm>
                  <a:off x="2160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6" name="Line 16"/>
                <p:cNvSpPr>
                  <a:spLocks noChangeShapeType="1"/>
                </p:cNvSpPr>
                <p:nvPr/>
              </p:nvSpPr>
              <p:spPr bwMode="auto">
                <a:xfrm>
                  <a:off x="2160" y="1068"/>
                  <a:ext cx="336" cy="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7" name="Line 17"/>
                <p:cNvSpPr>
                  <a:spLocks noChangeShapeType="1"/>
                </p:cNvSpPr>
                <p:nvPr/>
              </p:nvSpPr>
              <p:spPr bwMode="auto">
                <a:xfrm>
                  <a:off x="768" y="816"/>
                  <a:ext cx="0" cy="240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5" name="Line 18"/>
              <p:cNvSpPr>
                <a:spLocks noChangeShapeType="1"/>
              </p:cNvSpPr>
              <p:nvPr/>
            </p:nvSpPr>
            <p:spPr bwMode="auto">
              <a:xfrm>
                <a:off x="2832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Line 19"/>
              <p:cNvSpPr>
                <a:spLocks noChangeShapeType="1"/>
              </p:cNvSpPr>
              <p:nvPr/>
            </p:nvSpPr>
            <p:spPr bwMode="auto">
              <a:xfrm>
                <a:off x="316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Line 20"/>
              <p:cNvSpPr>
                <a:spLocks noChangeShapeType="1"/>
              </p:cNvSpPr>
              <p:nvPr/>
            </p:nvSpPr>
            <p:spPr bwMode="auto">
              <a:xfrm>
                <a:off x="345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Line 21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240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Line 22"/>
              <p:cNvSpPr>
                <a:spLocks noChangeShapeType="1"/>
              </p:cNvSpPr>
              <p:nvPr/>
            </p:nvSpPr>
            <p:spPr bwMode="auto">
              <a:xfrm flipV="1">
                <a:off x="36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23"/>
              <p:cNvSpPr>
                <a:spLocks noChangeShapeType="1"/>
              </p:cNvSpPr>
              <p:nvPr/>
            </p:nvSpPr>
            <p:spPr bwMode="auto">
              <a:xfrm>
                <a:off x="36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 flipH="1">
                <a:off x="39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25"/>
              <p:cNvSpPr>
                <a:spLocks noChangeShapeType="1"/>
              </p:cNvSpPr>
              <p:nvPr/>
            </p:nvSpPr>
            <p:spPr bwMode="auto">
              <a:xfrm>
                <a:off x="3984" y="105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Line 26"/>
              <p:cNvSpPr>
                <a:spLocks noChangeShapeType="1"/>
              </p:cNvSpPr>
              <p:nvPr/>
            </p:nvSpPr>
            <p:spPr bwMode="auto">
              <a:xfrm flipV="1">
                <a:off x="427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Line 27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Line 28"/>
              <p:cNvSpPr>
                <a:spLocks noChangeShapeType="1"/>
              </p:cNvSpPr>
              <p:nvPr/>
            </p:nvSpPr>
            <p:spPr bwMode="auto">
              <a:xfrm>
                <a:off x="4560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Line 29"/>
              <p:cNvSpPr>
                <a:spLocks noChangeShapeType="1"/>
              </p:cNvSpPr>
              <p:nvPr/>
            </p:nvSpPr>
            <p:spPr bwMode="auto">
              <a:xfrm>
                <a:off x="4560" y="1068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Line 30"/>
              <p:cNvSpPr>
                <a:spLocks noChangeShapeType="1"/>
              </p:cNvSpPr>
              <p:nvPr/>
            </p:nvSpPr>
            <p:spPr bwMode="auto">
              <a:xfrm>
                <a:off x="3168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Line 31"/>
              <p:cNvSpPr>
                <a:spLocks noChangeShapeType="1"/>
              </p:cNvSpPr>
              <p:nvPr/>
            </p:nvSpPr>
            <p:spPr bwMode="auto">
              <a:xfrm flipV="1">
                <a:off x="24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Line 32"/>
              <p:cNvSpPr>
                <a:spLocks noChangeShapeType="1"/>
              </p:cNvSpPr>
              <p:nvPr/>
            </p:nvSpPr>
            <p:spPr bwMode="auto">
              <a:xfrm>
                <a:off x="2496" y="81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Line 33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Line 34"/>
              <p:cNvSpPr>
                <a:spLocks noChangeShapeType="1"/>
              </p:cNvSpPr>
              <p:nvPr/>
            </p:nvSpPr>
            <p:spPr bwMode="auto">
              <a:xfrm flipV="1">
                <a:off x="4896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Line 35"/>
              <p:cNvSpPr>
                <a:spLocks noChangeShapeType="1"/>
              </p:cNvSpPr>
              <p:nvPr/>
            </p:nvSpPr>
            <p:spPr bwMode="auto">
              <a:xfrm>
                <a:off x="4896" y="816"/>
                <a:ext cx="28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Line 36"/>
              <p:cNvSpPr>
                <a:spLocks noChangeShapeType="1"/>
              </p:cNvSpPr>
              <p:nvPr/>
            </p:nvSpPr>
            <p:spPr bwMode="auto">
              <a:xfrm>
                <a:off x="5184" y="81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Line 37"/>
              <p:cNvSpPr>
                <a:spLocks noChangeShapeType="1"/>
              </p:cNvSpPr>
              <p:nvPr/>
            </p:nvSpPr>
            <p:spPr bwMode="auto">
              <a:xfrm>
                <a:off x="5184" y="1056"/>
                <a:ext cx="33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5" name="Text Box 38"/>
            <p:cNvSpPr txBox="1">
              <a:spLocks noChangeArrowheads="1"/>
            </p:cNvSpPr>
            <p:nvPr/>
          </p:nvSpPr>
          <p:spPr bwMode="auto">
            <a:xfrm>
              <a:off x="0" y="624"/>
              <a:ext cx="7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CLK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6" name="Line 39"/>
            <p:cNvSpPr>
              <a:spLocks noChangeShapeType="1"/>
            </p:cNvSpPr>
            <p:nvPr/>
          </p:nvSpPr>
          <p:spPr bwMode="auto">
            <a:xfrm flipV="1">
              <a:off x="4665" y="672"/>
              <a:ext cx="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40"/>
            <p:cNvSpPr>
              <a:spLocks noChangeShapeType="1"/>
            </p:cNvSpPr>
            <p:nvPr/>
          </p:nvSpPr>
          <p:spPr bwMode="auto">
            <a:xfrm>
              <a:off x="4665" y="672"/>
              <a:ext cx="21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41"/>
            <p:cNvSpPr>
              <a:spLocks noChangeShapeType="1"/>
            </p:cNvSpPr>
            <p:nvPr/>
          </p:nvSpPr>
          <p:spPr bwMode="auto">
            <a:xfrm>
              <a:off x="4883" y="672"/>
              <a:ext cx="0" cy="2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42"/>
            <p:cNvSpPr>
              <a:spLocks noChangeShapeType="1"/>
            </p:cNvSpPr>
            <p:nvPr/>
          </p:nvSpPr>
          <p:spPr bwMode="auto">
            <a:xfrm>
              <a:off x="4883" y="912"/>
              <a:ext cx="25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43"/>
            <p:cNvSpPr>
              <a:spLocks noChangeShapeType="1"/>
            </p:cNvSpPr>
            <p:nvPr/>
          </p:nvSpPr>
          <p:spPr bwMode="auto">
            <a:xfrm flipV="1">
              <a:off x="5136" y="720"/>
              <a:ext cx="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44"/>
            <p:cNvSpPr>
              <a:spLocks noChangeShapeType="1"/>
            </p:cNvSpPr>
            <p:nvPr/>
          </p:nvSpPr>
          <p:spPr bwMode="auto">
            <a:xfrm>
              <a:off x="5136" y="720"/>
              <a:ext cx="24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45"/>
            <p:cNvSpPr>
              <a:spLocks noChangeShapeType="1"/>
            </p:cNvSpPr>
            <p:nvPr/>
          </p:nvSpPr>
          <p:spPr bwMode="auto">
            <a:xfrm>
              <a:off x="5376" y="720"/>
              <a:ext cx="0" cy="19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46"/>
            <p:cNvSpPr>
              <a:spLocks noChangeShapeType="1"/>
            </p:cNvSpPr>
            <p:nvPr/>
          </p:nvSpPr>
          <p:spPr bwMode="auto">
            <a:xfrm>
              <a:off x="5368" y="912"/>
              <a:ext cx="28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8" name="Group 47"/>
          <p:cNvGrpSpPr/>
          <p:nvPr/>
        </p:nvGrpSpPr>
        <p:grpSpPr bwMode="auto">
          <a:xfrm>
            <a:off x="2146474" y="2193776"/>
            <a:ext cx="8669338" cy="685800"/>
            <a:chOff x="107" y="1008"/>
            <a:chExt cx="5461" cy="432"/>
          </a:xfrm>
        </p:grpSpPr>
        <p:grpSp>
          <p:nvGrpSpPr>
            <p:cNvPr id="129" name="Group 48"/>
            <p:cNvGrpSpPr/>
            <p:nvPr/>
          </p:nvGrpSpPr>
          <p:grpSpPr bwMode="auto">
            <a:xfrm>
              <a:off x="107" y="1008"/>
              <a:ext cx="5461" cy="432"/>
              <a:chOff x="107" y="1008"/>
              <a:chExt cx="5461" cy="432"/>
            </a:xfrm>
          </p:grpSpPr>
          <p:grpSp>
            <p:nvGrpSpPr>
              <p:cNvPr id="131" name="Group 49"/>
              <p:cNvGrpSpPr/>
              <p:nvPr/>
            </p:nvGrpSpPr>
            <p:grpSpPr bwMode="auto">
              <a:xfrm>
                <a:off x="107" y="1008"/>
                <a:ext cx="517" cy="292"/>
                <a:chOff x="107" y="1008"/>
                <a:chExt cx="517" cy="292"/>
              </a:xfrm>
            </p:grpSpPr>
            <p:sp>
              <p:nvSpPr>
                <p:cNvPr id="13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07" y="1008"/>
                  <a:ext cx="517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l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3399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WR</a:t>
                  </a:r>
                  <a:endPara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39" name="Line 51"/>
                <p:cNvSpPr>
                  <a:spLocks noChangeShapeType="1"/>
                </p:cNvSpPr>
                <p:nvPr/>
              </p:nvSpPr>
              <p:spPr bwMode="auto">
                <a:xfrm>
                  <a:off x="162" y="1056"/>
                  <a:ext cx="315" cy="0"/>
                </a:xfrm>
                <a:prstGeom prst="line">
                  <a:avLst/>
                </a:prstGeom>
                <a:noFill/>
                <a:ln w="349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2" name="Text Box 52"/>
              <p:cNvSpPr txBox="1">
                <a:spLocks noChangeArrowheads="1"/>
              </p:cNvSpPr>
              <p:nvPr/>
            </p:nvSpPr>
            <p:spPr bwMode="auto">
              <a:xfrm>
                <a:off x="737" y="1008"/>
                <a:ext cx="631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600" b="1" i="0" u="none" strike="noStrike" kern="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N=4</a:t>
                </a:r>
                <a:endParaRPr kumimoji="1" lang="en-US" altLang="zh-CN" sz="26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33" name="Line 53"/>
              <p:cNvSpPr>
                <a:spLocks noChangeShapeType="1"/>
              </p:cNvSpPr>
              <p:nvPr/>
            </p:nvSpPr>
            <p:spPr bwMode="auto">
              <a:xfrm>
                <a:off x="542" y="1152"/>
                <a:ext cx="24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Line 54"/>
              <p:cNvSpPr>
                <a:spLocks noChangeShapeType="1"/>
              </p:cNvSpPr>
              <p:nvPr/>
            </p:nvSpPr>
            <p:spPr bwMode="auto">
              <a:xfrm>
                <a:off x="786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5" name="Line 55"/>
              <p:cNvSpPr>
                <a:spLocks noChangeShapeType="1"/>
              </p:cNvSpPr>
              <p:nvPr/>
            </p:nvSpPr>
            <p:spPr bwMode="auto">
              <a:xfrm flipV="1">
                <a:off x="1110" y="1152"/>
                <a:ext cx="0" cy="28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Line 56"/>
              <p:cNvSpPr>
                <a:spLocks noChangeShapeType="1"/>
              </p:cNvSpPr>
              <p:nvPr/>
            </p:nvSpPr>
            <p:spPr bwMode="auto">
              <a:xfrm>
                <a:off x="1110" y="1152"/>
                <a:ext cx="4458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" name="Line 57"/>
              <p:cNvSpPr>
                <a:spLocks noChangeShapeType="1"/>
              </p:cNvSpPr>
              <p:nvPr/>
            </p:nvSpPr>
            <p:spPr bwMode="auto">
              <a:xfrm flipH="1">
                <a:off x="461" y="1152"/>
                <a:ext cx="325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0" name="Line 58"/>
            <p:cNvSpPr>
              <a:spLocks noChangeShapeType="1"/>
            </p:cNvSpPr>
            <p:nvPr/>
          </p:nvSpPr>
          <p:spPr bwMode="auto">
            <a:xfrm>
              <a:off x="786" y="1440"/>
              <a:ext cx="324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0" name="Group 80"/>
          <p:cNvGrpSpPr/>
          <p:nvPr/>
        </p:nvGrpSpPr>
        <p:grpSpPr bwMode="auto">
          <a:xfrm>
            <a:off x="1758597" y="2879576"/>
            <a:ext cx="9289032" cy="615950"/>
            <a:chOff x="40" y="1296"/>
            <a:chExt cx="5480" cy="388"/>
          </a:xfrm>
        </p:grpSpPr>
        <p:sp>
          <p:nvSpPr>
            <p:cNvPr id="141" name="Line 60"/>
            <p:cNvSpPr>
              <a:spLocks noChangeShapeType="1"/>
            </p:cNvSpPr>
            <p:nvPr/>
          </p:nvSpPr>
          <p:spPr bwMode="auto">
            <a:xfrm>
              <a:off x="568" y="1680"/>
              <a:ext cx="96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 flipV="1">
              <a:off x="1528" y="1344"/>
              <a:ext cx="0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Line 62"/>
            <p:cNvSpPr>
              <a:spLocks noChangeShapeType="1"/>
            </p:cNvSpPr>
            <p:nvPr/>
          </p:nvSpPr>
          <p:spPr bwMode="auto">
            <a:xfrm>
              <a:off x="1528" y="1344"/>
              <a:ext cx="48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Text Box 63"/>
            <p:cNvSpPr txBox="1">
              <a:spLocks noChangeArrowheads="1"/>
            </p:cNvSpPr>
            <p:nvPr/>
          </p:nvSpPr>
          <p:spPr bwMode="auto">
            <a:xfrm>
              <a:off x="40" y="1392"/>
              <a:ext cx="110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GATE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5" name="Line 64"/>
            <p:cNvSpPr>
              <a:spLocks noChangeShapeType="1"/>
            </p:cNvSpPr>
            <p:nvPr/>
          </p:nvSpPr>
          <p:spPr bwMode="auto">
            <a:xfrm>
              <a:off x="2017" y="1344"/>
              <a:ext cx="0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Line 65"/>
            <p:cNvSpPr>
              <a:spLocks noChangeShapeType="1"/>
            </p:cNvSpPr>
            <p:nvPr/>
          </p:nvSpPr>
          <p:spPr bwMode="auto">
            <a:xfrm>
              <a:off x="2008" y="1680"/>
              <a:ext cx="57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7" name="Line 66"/>
            <p:cNvSpPr>
              <a:spLocks noChangeShapeType="1"/>
            </p:cNvSpPr>
            <p:nvPr/>
          </p:nvSpPr>
          <p:spPr bwMode="auto">
            <a:xfrm flipV="1">
              <a:off x="2584" y="1296"/>
              <a:ext cx="0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" name="Line 67"/>
            <p:cNvSpPr>
              <a:spLocks noChangeShapeType="1"/>
            </p:cNvSpPr>
            <p:nvPr/>
          </p:nvSpPr>
          <p:spPr bwMode="auto">
            <a:xfrm>
              <a:off x="2584" y="1296"/>
              <a:ext cx="293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49" name="AutoShape 70"/>
          <p:cNvCxnSpPr>
            <a:cxnSpLocks noChangeShapeType="1"/>
          </p:cNvCxnSpPr>
          <p:nvPr/>
        </p:nvCxnSpPr>
        <p:spPr bwMode="auto">
          <a:xfrm>
            <a:off x="6688312" y="1841351"/>
            <a:ext cx="0" cy="28956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0" name="Group 79"/>
          <p:cNvGrpSpPr/>
          <p:nvPr/>
        </p:nvGrpSpPr>
        <p:grpSpPr bwMode="auto">
          <a:xfrm>
            <a:off x="1976612" y="3870177"/>
            <a:ext cx="8978900" cy="1071563"/>
            <a:chOff x="0" y="1920"/>
            <a:chExt cx="5656" cy="675"/>
          </a:xfrm>
        </p:grpSpPr>
        <p:sp>
          <p:nvSpPr>
            <p:cNvPr id="151" name="Line 69"/>
            <p:cNvSpPr>
              <a:spLocks noChangeShapeType="1"/>
            </p:cNvSpPr>
            <p:nvPr/>
          </p:nvSpPr>
          <p:spPr bwMode="auto">
            <a:xfrm>
              <a:off x="520" y="2256"/>
              <a:ext cx="432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Text Box 72"/>
            <p:cNvSpPr txBox="1">
              <a:spLocks noChangeArrowheads="1"/>
            </p:cNvSpPr>
            <p:nvPr/>
          </p:nvSpPr>
          <p:spPr bwMode="auto">
            <a:xfrm>
              <a:off x="3146" y="2303"/>
              <a:ext cx="213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 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      3  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2        1       0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3" name="Line 73"/>
            <p:cNvSpPr>
              <a:spLocks noChangeShapeType="1"/>
            </p:cNvSpPr>
            <p:nvPr/>
          </p:nvSpPr>
          <p:spPr bwMode="auto">
            <a:xfrm>
              <a:off x="4840" y="2256"/>
              <a:ext cx="0" cy="33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74"/>
            <p:cNvSpPr>
              <a:spLocks noChangeShapeType="1"/>
            </p:cNvSpPr>
            <p:nvPr/>
          </p:nvSpPr>
          <p:spPr bwMode="auto">
            <a:xfrm>
              <a:off x="4840" y="2592"/>
              <a:ext cx="576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75"/>
            <p:cNvSpPr>
              <a:spLocks noChangeShapeType="1"/>
            </p:cNvSpPr>
            <p:nvPr/>
          </p:nvSpPr>
          <p:spPr bwMode="auto">
            <a:xfrm flipV="1">
              <a:off x="5416" y="2208"/>
              <a:ext cx="0" cy="38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76"/>
            <p:cNvSpPr>
              <a:spLocks noChangeShapeType="1"/>
            </p:cNvSpPr>
            <p:nvPr/>
          </p:nvSpPr>
          <p:spPr bwMode="auto">
            <a:xfrm>
              <a:off x="5416" y="2208"/>
              <a:ext cx="24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Text Box 77"/>
            <p:cNvSpPr txBox="1">
              <a:spLocks noChangeArrowheads="1"/>
            </p:cNvSpPr>
            <p:nvPr/>
          </p:nvSpPr>
          <p:spPr bwMode="auto">
            <a:xfrm>
              <a:off x="0" y="2064"/>
              <a:ext cx="129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8" name="Text Box 78"/>
            <p:cNvSpPr txBox="1">
              <a:spLocks noChangeArrowheads="1"/>
            </p:cNvSpPr>
            <p:nvPr/>
          </p:nvSpPr>
          <p:spPr bwMode="auto">
            <a:xfrm>
              <a:off x="2123" y="1920"/>
              <a:ext cx="115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4       3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cxnSp>
        <p:nvCxnSpPr>
          <p:cNvPr id="159" name="AutoShape 82"/>
          <p:cNvCxnSpPr>
            <a:cxnSpLocks noChangeShapeType="1"/>
          </p:cNvCxnSpPr>
          <p:nvPr/>
        </p:nvCxnSpPr>
        <p:spPr bwMode="auto">
          <a:xfrm>
            <a:off x="5011912" y="1812776"/>
            <a:ext cx="0" cy="28956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Text Box 83"/>
          <p:cNvSpPr txBox="1">
            <a:spLocks noChangeArrowheads="1"/>
          </p:cNvSpPr>
          <p:nvPr/>
        </p:nvSpPr>
        <p:spPr bwMode="auto">
          <a:xfrm>
            <a:off x="2853384" y="5529807"/>
            <a:ext cx="72030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dirty="0" smtClean="0">
                <a:solidFill>
                  <a:srgbClr val="3420AC"/>
                </a:solidFill>
              </a:rPr>
              <a:t>计数过程</a:t>
            </a:r>
            <a:r>
              <a:rPr kumimoji="1" lang="zh-CN" altLang="en-US" sz="2800" dirty="0">
                <a:solidFill>
                  <a:srgbClr val="3420AC"/>
                </a:solidFill>
              </a:rPr>
              <a:t>中，如果门控信号再次出现上升沿</a:t>
            </a:r>
            <a:endParaRPr kumimoji="1" lang="zh-CN" altLang="en-US" sz="2800" dirty="0">
              <a:solidFill>
                <a:srgbClr val="3420AC"/>
              </a:solidFill>
            </a:endParaRPr>
          </a:p>
        </p:txBody>
      </p:sp>
      <p:cxnSp>
        <p:nvCxnSpPr>
          <p:cNvPr id="161" name="AutoShape 84"/>
          <p:cNvCxnSpPr>
            <a:cxnSpLocks noChangeShapeType="1"/>
          </p:cNvCxnSpPr>
          <p:nvPr/>
        </p:nvCxnSpPr>
        <p:spPr bwMode="auto">
          <a:xfrm>
            <a:off x="5877099" y="1806426"/>
            <a:ext cx="0" cy="2895600"/>
          </a:xfrm>
          <a:prstGeom prst="straightConnector1">
            <a:avLst/>
          </a:prstGeom>
          <a:noFill/>
          <a:ln w="22225">
            <a:solidFill>
              <a:srgbClr val="FF66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5——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硬件触发的选通信号发生器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800" dirty="0">
                <a:latin typeface="黑体" panose="02010609060101010101" pitchFamily="2" charset="-122"/>
              </a:rPr>
              <a:t>方式</a:t>
            </a:r>
            <a:r>
              <a:rPr kumimoji="1" lang="en-US" altLang="zh-CN" sz="2800" dirty="0">
                <a:latin typeface="黑体" panose="02010609060101010101" pitchFamily="2" charset="-122"/>
              </a:rPr>
              <a:t>5</a:t>
            </a:r>
            <a:r>
              <a:rPr kumimoji="1" lang="zh-CN" altLang="en-US" sz="2800" dirty="0">
                <a:latin typeface="黑体" panose="02010609060101010101" pitchFamily="2" charset="-122"/>
              </a:rPr>
              <a:t>在计数过程中，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2" charset="-122"/>
              </a:rPr>
              <a:t>写入新的计数值，但没有</a:t>
            </a:r>
            <a:r>
              <a:rPr kumimoji="1"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GATE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2" charset="-122"/>
              </a:rPr>
              <a:t>的上升沿触发脉冲，则当前计数不受影响</a:t>
            </a:r>
            <a:r>
              <a:rPr kumimoji="1" lang="zh-CN" altLang="en-US" sz="2800" dirty="0">
                <a:latin typeface="黑体" panose="02010609060101010101" pitchFamily="2" charset="-122"/>
              </a:rPr>
              <a:t>。当前计数结束后，再遇到</a:t>
            </a:r>
            <a:r>
              <a:rPr kumimoji="1" lang="en-US" altLang="zh-CN" sz="2800" dirty="0">
                <a:cs typeface="Times New Roman" panose="02020603050405020304" pitchFamily="18" charset="0"/>
              </a:rPr>
              <a:t>GATE</a:t>
            </a:r>
            <a:r>
              <a:rPr kumimoji="1" lang="zh-CN" altLang="en-US" sz="2800" dirty="0">
                <a:latin typeface="黑体" panose="02010609060101010101" pitchFamily="2" charset="-122"/>
              </a:rPr>
              <a:t>的上升沿，将按新的初值开始计数。</a:t>
            </a:r>
            <a:endParaRPr kumimoji="1" lang="zh-CN" altLang="en-US" sz="2800" dirty="0">
              <a:latin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5——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硬件触发的选通信号发生器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特点：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设置计数值为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，则经过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脉冲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引脚输出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一个负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脉冲；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信号重新触发，可以令计数器重新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计数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algn="just" fontAlgn="base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改变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计数初值并不是立即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有效。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六、方式</a:t>
            </a: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5——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硬件触发的选通信号发生器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2132930"/>
            <a:ext cx="10441160" cy="4934173"/>
          </a:xfrm>
        </p:spPr>
        <p:txBody>
          <a:bodyPr/>
          <a:lstStyle/>
          <a:p>
            <a:pPr lvl="0" indent="-431800" algn="just">
              <a:lnSpc>
                <a:spcPct val="130000"/>
              </a:lnSpc>
              <a:spcBef>
                <a:spcPct val="20000"/>
              </a:spcBef>
              <a:buClrTx/>
              <a:buSzTx/>
              <a:buBlip>
                <a:blip r:embed="rId1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三个相互独立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位计数器通道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-431800" algn="just">
              <a:lnSpc>
                <a:spcPct val="130000"/>
              </a:lnSpc>
              <a:spcBef>
                <a:spcPct val="20000"/>
              </a:spcBef>
              <a:buClrTx/>
              <a:buSzTx/>
              <a:buBlip>
                <a:blip r:embed="rId1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每个通道都可设定以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种工作方式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之一进行计数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-431800" algn="just">
              <a:lnSpc>
                <a:spcPct val="130000"/>
              </a:lnSpc>
              <a:spcBef>
                <a:spcPct val="20000"/>
              </a:spcBef>
              <a:buClrTx/>
              <a:buSzTx/>
              <a:buBlip>
                <a:blip r:embed="rId1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每个计数器都可设为按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二进制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BCD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码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-431800" algn="just">
              <a:lnSpc>
                <a:spcPct val="130000"/>
              </a:lnSpc>
              <a:spcBef>
                <a:spcPct val="20000"/>
              </a:spcBef>
              <a:buClrTx/>
              <a:buSzTx/>
              <a:buBlip>
                <a:blip r:embed="rId1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功能，基于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减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工作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-431800" algn="just">
              <a:lnSpc>
                <a:spcPct val="130000"/>
              </a:lnSpc>
              <a:spcBef>
                <a:spcPct val="20000"/>
              </a:spcBef>
              <a:buClrTx/>
              <a:buSzTx/>
              <a:buBlip>
                <a:blip r:embed="rId1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减为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可自动装入定时常数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初值，并产生输出信号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96240" lvl="0" indent="-431800" algn="just">
              <a:lnSpc>
                <a:spcPct val="130000"/>
              </a:lnSpc>
              <a:spcBef>
                <a:spcPct val="20000"/>
              </a:spcBef>
              <a:buClrTx/>
              <a:buSzTx/>
              <a:buBlip>
                <a:blip r:embed="rId1"/>
              </a:buBlip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减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操作中，任何时刻计数器的值都可由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经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计数输出寄存器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读取。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2179" y="1340768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芯片基本功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能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例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计数器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工作于方式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，二进制计数，计数初值为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，端口地址为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0E0H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0E3H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1800225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MOV   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9AH	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控制字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800225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OUT    0E3H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800225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MOV   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	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；初始值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1800225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OUT    0E2H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一般</a:t>
            </a:r>
            <a:r>
              <a:rPr lang="zh-CN" altLang="en-US" sz="3200" dirty="0">
                <a:latin typeface="+mn-ea"/>
                <a:ea typeface="+mn-ea"/>
              </a:rPr>
              <a:t>，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+mn-ea"/>
                <a:ea typeface="+mn-ea"/>
              </a:rPr>
              <a:t>和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3200" dirty="0">
                <a:latin typeface="+mn-ea"/>
                <a:ea typeface="+mn-ea"/>
              </a:rPr>
              <a:t>(</a:t>
            </a:r>
            <a:r>
              <a:rPr lang="zh-CN" altLang="en-US" sz="3200" dirty="0">
                <a:latin typeface="+mn-ea"/>
                <a:ea typeface="+mn-ea"/>
              </a:rPr>
              <a:t>输出一个电平或一个脉冲）选作</a:t>
            </a:r>
            <a:r>
              <a:rPr lang="zh-CN" altLang="en-US" sz="3200" dirty="0">
                <a:solidFill>
                  <a:srgbClr val="FFC000"/>
                </a:solidFill>
                <a:latin typeface="+mn-ea"/>
                <a:ea typeface="+mn-ea"/>
              </a:rPr>
              <a:t>计数器</a:t>
            </a:r>
            <a:r>
              <a:rPr lang="zh-CN" altLang="en-US" sz="3200" dirty="0">
                <a:latin typeface="+mn-ea"/>
                <a:ea typeface="+mn-ea"/>
              </a:rPr>
              <a:t>用；而</a:t>
            </a: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方式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200" dirty="0" smtClean="0">
                <a:latin typeface="+mn-ea"/>
                <a:ea typeface="+mn-ea"/>
              </a:rPr>
              <a:t>（</a:t>
            </a:r>
            <a:r>
              <a:rPr lang="zh-CN" altLang="en-US" sz="3200" dirty="0">
                <a:latin typeface="+mn-ea"/>
                <a:ea typeface="+mn-ea"/>
              </a:rPr>
              <a:t>输出周期脉冲或周期发波）选作</a:t>
            </a:r>
            <a:r>
              <a:rPr lang="zh-CN" altLang="en-US" sz="3200" dirty="0">
                <a:solidFill>
                  <a:srgbClr val="FFC000"/>
                </a:solidFill>
                <a:latin typeface="+mn-ea"/>
                <a:ea typeface="+mn-ea"/>
              </a:rPr>
              <a:t>定时器</a:t>
            </a:r>
            <a:r>
              <a:rPr lang="zh-CN" altLang="en-US" sz="3200" dirty="0">
                <a:latin typeface="+mn-ea"/>
                <a:ea typeface="+mn-ea"/>
              </a:rPr>
              <a:t>用。</a:t>
            </a:r>
            <a:endParaRPr lang="zh-CN" altLang="en-US" sz="32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  论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与方式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的比较（软件控制）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5736" y="1258416"/>
            <a:ext cx="10344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Blip>
                <a:blip r:embed="rId1"/>
              </a:buBlip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相同点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都是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软触发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，无自动重装入能力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写入控制字及初值后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GATE=1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开始减计数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CE = 0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改变电平状态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736" y="3544416"/>
            <a:ext cx="9912752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defTabSz="914400" fontAlgn="base">
              <a:spcAft>
                <a:spcPct val="0"/>
              </a:spcAft>
              <a:buClr>
                <a:srgbClr val="000000"/>
              </a:buClr>
              <a:buSzPct val="80000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不同点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96240" indent="0" defTabSz="914400" fontAlgn="base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420AC"/>
                </a:solidFill>
                <a:latin typeface="黑体" panose="02010609060101010101" pitchFamily="2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</a:rPr>
              <a:t>方式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</a:rPr>
              <a:t>在计数期间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 = L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2" charset="-122"/>
              </a:rPr>
              <a:t>计数结束 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 = 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endParaRPr lang="en-US" altLang="zh-CN" sz="2800" dirty="0" smtClean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96240" indent="0" defTabSz="914400" fontAlgn="base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None/>
              <a:defRPr/>
            </a:pP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6736" y="5373216"/>
            <a:ext cx="9675768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 defTabSz="914400" fontAlgn="base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黑体" panose="02010609060101010101" pitchFamily="2" charset="-122"/>
              </a:rPr>
              <a:t> 方式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</a:rPr>
              <a:t>在计数期间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OUT=H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2" charset="-122"/>
              </a:rPr>
              <a:t>计数结束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OUT=</a:t>
            </a:r>
            <a:r>
              <a:rPr lang="zh-CN" altLang="en-US" sz="2800" dirty="0">
                <a:solidFill>
                  <a:srgbClr val="FFC000"/>
                </a:solidFill>
                <a:latin typeface="黑体" panose="02010609060101010101" pitchFamily="2" charset="-122"/>
              </a:rPr>
              <a:t>负脉冲</a:t>
            </a:r>
            <a:endParaRPr lang="zh-CN" altLang="en-US" sz="2800" dirty="0">
              <a:solidFill>
                <a:srgbClr val="FFC000"/>
              </a:solidFill>
              <a:latin typeface="黑体" panose="02010609060101010101" pitchFamily="2" charset="-122"/>
            </a:endParaRPr>
          </a:p>
        </p:txBody>
      </p:sp>
      <p:grpSp>
        <p:nvGrpSpPr>
          <p:cNvPr id="7" name="Group 6"/>
          <p:cNvGrpSpPr/>
          <p:nvPr/>
        </p:nvGrpSpPr>
        <p:grpSpPr bwMode="auto">
          <a:xfrm>
            <a:off x="2709336" y="4687416"/>
            <a:ext cx="4114800" cy="523875"/>
            <a:chOff x="1536" y="2832"/>
            <a:chExt cx="2592" cy="33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12" y="3072"/>
              <a:ext cx="960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420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3072" y="2928"/>
              <a:ext cx="0" cy="144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420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072" y="2928"/>
              <a:ext cx="1056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420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36" y="2832"/>
              <a:ext cx="606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Group 11"/>
          <p:cNvGrpSpPr/>
          <p:nvPr/>
        </p:nvGrpSpPr>
        <p:grpSpPr bwMode="auto">
          <a:xfrm>
            <a:off x="2556936" y="5906616"/>
            <a:ext cx="4267200" cy="523875"/>
            <a:chOff x="1440" y="3600"/>
            <a:chExt cx="2688" cy="330"/>
          </a:xfrm>
        </p:grpSpPr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112" y="3744"/>
              <a:ext cx="960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420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072" y="3744"/>
              <a:ext cx="0" cy="144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420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3072" y="3888"/>
              <a:ext cx="144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420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216" y="3744"/>
              <a:ext cx="0" cy="144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420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216" y="3744"/>
              <a:ext cx="912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3420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440" y="3600"/>
              <a:ext cx="704" cy="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420A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OUT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Pct val="80000"/>
              <a:buFontTx/>
              <a:buBlip>
                <a:blip r:embed="rId1"/>
              </a:buBlip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相同点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1" algn="just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80000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写入控制字及初值后，若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GATE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输入上升沿脉冲触发，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开始减计数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CE = 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, OUT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改变电平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状态。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SzPct val="80000"/>
              <a:buBlip>
                <a:blip r:embed="rId1"/>
              </a:buBlip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不同点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467995" indent="0" eaLnBrk="1" hangingPunct="1">
              <a:spcBef>
                <a:spcPct val="30000"/>
              </a:spcBef>
              <a:buClr>
                <a:schemeClr val="tx1"/>
              </a:buClr>
              <a:buSzPct val="80000"/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 smtClean="0">
                <a:latin typeface="+mn-ea"/>
                <a:ea typeface="+mn-ea"/>
              </a:rPr>
              <a:t>方式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在计数期间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OUT = L</a:t>
            </a:r>
            <a:r>
              <a:rPr lang="zh-CN" altLang="en-US" sz="2800" dirty="0">
                <a:latin typeface="+mn-ea"/>
                <a:ea typeface="+mn-ea"/>
              </a:rPr>
              <a:t>，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计数结束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</a:rPr>
              <a:t>OUT = H</a:t>
            </a: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ea typeface="+mn-ea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rgbClr val="3420AC"/>
                </a:solidFill>
                <a:latin typeface="黑体" panose="02010609060101010101" pitchFamily="2" charset="-122"/>
              </a:rPr>
              <a:t> </a:t>
            </a:r>
            <a:endParaRPr lang="en-US" altLang="zh-CN" sz="3200" dirty="0">
              <a:solidFill>
                <a:srgbClr val="3420AC"/>
              </a:solidFill>
              <a:latin typeface="黑体" panose="0201060906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20AC"/>
              </a:solidFill>
              <a:latin typeface="黑体" panose="02010609060101010101" pitchFamily="2" charset="-122"/>
            </a:endParaRPr>
          </a:p>
          <a:p>
            <a:pPr marL="467995" indent="0">
              <a:spcBef>
                <a:spcPct val="30000"/>
              </a:spcBef>
              <a:buClr>
                <a:schemeClr val="tx1"/>
              </a:buClr>
              <a:buSzPct val="80000"/>
              <a:defRPr/>
            </a:pPr>
            <a:r>
              <a:rPr lang="zh-CN" altLang="en-US" sz="2800" dirty="0">
                <a:latin typeface="黑体" panose="02010609060101010101" pitchFamily="2" charset="-122"/>
              </a:rPr>
              <a:t> </a:t>
            </a:r>
            <a:r>
              <a:rPr lang="zh-CN" altLang="en-US" sz="2800" dirty="0" smtClean="0">
                <a:latin typeface="+mn-ea"/>
                <a:ea typeface="+mn-ea"/>
              </a:rPr>
              <a:t>方式</a:t>
            </a:r>
            <a:r>
              <a:rPr lang="en-US" altLang="zh-CN" sz="2800" dirty="0">
                <a:latin typeface="+mn-ea"/>
                <a:ea typeface="+mn-ea"/>
              </a:rPr>
              <a:t>5</a:t>
            </a:r>
            <a:r>
              <a:rPr lang="zh-CN" altLang="en-US" sz="2800" dirty="0">
                <a:latin typeface="+mn-ea"/>
                <a:ea typeface="+mn-ea"/>
              </a:rPr>
              <a:t>在计数期间</a:t>
            </a:r>
            <a:r>
              <a:rPr lang="en-US" altLang="zh-CN" sz="2800" dirty="0">
                <a:latin typeface="+mn-ea"/>
                <a:ea typeface="+mn-ea"/>
              </a:rPr>
              <a:t>OUT=H</a:t>
            </a:r>
            <a:r>
              <a:rPr lang="zh-CN" altLang="en-US" sz="2800" dirty="0">
                <a:latin typeface="+mn-ea"/>
                <a:ea typeface="+mn-ea"/>
              </a:rPr>
              <a:t>，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计数结束</a:t>
            </a:r>
            <a:r>
              <a:rPr lang="en-US" altLang="zh-CN" sz="2800" dirty="0">
                <a:solidFill>
                  <a:srgbClr val="FFC000"/>
                </a:solidFill>
                <a:latin typeface="+mn-ea"/>
                <a:ea typeface="+mn-ea"/>
              </a:rPr>
              <a:t>OUT=</a:t>
            </a:r>
            <a:r>
              <a:rPr lang="zh-CN" altLang="en-US" sz="2800" dirty="0">
                <a:solidFill>
                  <a:srgbClr val="FFC000"/>
                </a:solidFill>
                <a:latin typeface="+mn-ea"/>
                <a:ea typeface="+mn-ea"/>
              </a:rPr>
              <a:t>负脉冲</a:t>
            </a:r>
            <a:endParaRPr lang="zh-CN" altLang="en-US" sz="2800" dirty="0">
              <a:solidFill>
                <a:srgbClr val="FFC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与方式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的比较（硬件触发） 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6"/>
          <p:cNvGrpSpPr/>
          <p:nvPr/>
        </p:nvGrpSpPr>
        <p:grpSpPr bwMode="auto">
          <a:xfrm>
            <a:off x="2782824" y="4365104"/>
            <a:ext cx="4343400" cy="1066800"/>
            <a:chOff x="1632" y="2496"/>
            <a:chExt cx="2736" cy="67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H="1" flipV="1">
              <a:off x="2928" y="2544"/>
              <a:ext cx="0" cy="144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928" y="2544"/>
              <a:ext cx="96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3024" y="2688"/>
              <a:ext cx="1344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2352" y="2688"/>
              <a:ext cx="576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3024" y="2544"/>
              <a:ext cx="0" cy="144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352" y="2928"/>
              <a:ext cx="672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3024" y="2928"/>
              <a:ext cx="0" cy="144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3792" y="2928"/>
              <a:ext cx="0" cy="144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3792" y="2928"/>
              <a:ext cx="480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024" y="2832"/>
              <a:ext cx="0" cy="336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792" y="2832"/>
              <a:ext cx="0" cy="336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3024" y="2880"/>
              <a:ext cx="728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仿宋_GB2312" panose="02010609030101010101" pitchFamily="49" charset="-122"/>
                </a:rPr>
                <a:t>计数期间</a:t>
              </a:r>
              <a:endParaRPr kumimoji="0" lang="zh-CN" altLang="en-US" sz="28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632" y="2496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仿宋_GB2312" panose="02010609030101010101" pitchFamily="49" charset="-122"/>
                </a:rPr>
                <a:t>GATE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776" y="2832"/>
              <a:ext cx="485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仿宋_GB2312" panose="02010609030101010101" pitchFamily="49" charset="-122"/>
                </a:rPr>
                <a:t>OUT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</p:grpSp>
      <p:grpSp>
        <p:nvGrpSpPr>
          <p:cNvPr id="20" name="Group 22"/>
          <p:cNvGrpSpPr/>
          <p:nvPr/>
        </p:nvGrpSpPr>
        <p:grpSpPr bwMode="auto">
          <a:xfrm>
            <a:off x="2820924" y="5881466"/>
            <a:ext cx="4343400" cy="1096963"/>
            <a:chOff x="1584" y="3552"/>
            <a:chExt cx="2736" cy="691"/>
          </a:xfrm>
        </p:grpSpPr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2304" y="3744"/>
              <a:ext cx="624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2928" y="3600"/>
              <a:ext cx="0" cy="144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928" y="3600"/>
              <a:ext cx="96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024" y="3600"/>
              <a:ext cx="0" cy="144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024" y="3744"/>
              <a:ext cx="1296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304" y="3936"/>
              <a:ext cx="1488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3888" y="3936"/>
              <a:ext cx="0" cy="144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88" y="3936"/>
              <a:ext cx="384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3024" y="3792"/>
              <a:ext cx="0" cy="336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3792" y="3792"/>
              <a:ext cx="0" cy="336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3792" y="3936"/>
              <a:ext cx="0" cy="144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flipH="1" flipV="1">
              <a:off x="3792" y="4080"/>
              <a:ext cx="96" cy="0"/>
            </a:xfrm>
            <a:prstGeom prst="line">
              <a:avLst/>
            </a:prstGeom>
            <a:noFill/>
            <a:ln w="28575">
              <a:solidFill>
                <a:srgbClr val="99CC00"/>
              </a:solidFill>
              <a:round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3024" y="4003"/>
              <a:ext cx="728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仿宋_GB2312" panose="02010609030101010101" pitchFamily="49" charset="-122"/>
                </a:rPr>
                <a:t>计数期间</a:t>
              </a:r>
              <a:endParaRPr kumimoji="0" lang="zh-CN" altLang="en-US" sz="2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1584" y="3552"/>
              <a:ext cx="634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仿宋_GB2312" panose="02010609030101010101" pitchFamily="49" charset="-122"/>
                </a:rPr>
                <a:t>GATE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1728" y="3888"/>
              <a:ext cx="485" cy="26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仿宋_GB2312" panose="02010609030101010101" pitchFamily="49" charset="-122"/>
                </a:rPr>
                <a:t>OUT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与方式 </a:t>
            </a: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的比较（波形输出） 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03563" y="1420374"/>
            <a:ext cx="8305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Blip>
                <a:blip r:embed="rId1"/>
              </a:buBlip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相同点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均输出连续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周期波形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，预置初值可自动重装入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Blip>
                <a:blip r:embed="rId1"/>
              </a:buBlip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不同点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方式 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2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输出连续</a:t>
            </a:r>
            <a:r>
              <a:rPr lang="zh-CN" altLang="en-US" sz="2800" dirty="0">
                <a:solidFill>
                  <a:srgbClr val="FFC000"/>
                </a:solidFill>
                <a:ea typeface="黑体" panose="02010609060101010101" pitchFamily="2" charset="-122"/>
              </a:rPr>
              <a:t>负脉冲周期波形</a:t>
            </a:r>
            <a:endParaRPr lang="zh-CN" altLang="en-US" sz="2800" dirty="0">
              <a:solidFill>
                <a:srgbClr val="FFC000"/>
              </a:solidFill>
              <a:ea typeface="黑体" panose="02010609060101010101" pitchFamily="2" charset="-122"/>
            </a:endParaRP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方式 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2" charset="-122"/>
              </a:rPr>
              <a:t>3 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2" charset="-122"/>
              </a:rPr>
              <a:t>输出连续</a:t>
            </a:r>
            <a:r>
              <a:rPr lang="zh-CN" altLang="en-US" sz="2800" dirty="0">
                <a:solidFill>
                  <a:srgbClr val="FFC000"/>
                </a:solidFill>
                <a:ea typeface="黑体" panose="02010609060101010101" pitchFamily="2" charset="-122"/>
              </a:rPr>
              <a:t>方波周期波形</a:t>
            </a:r>
            <a:endParaRPr lang="zh-CN" altLang="en-US" sz="2800" dirty="0">
              <a:solidFill>
                <a:srgbClr val="FFC000"/>
              </a:solidFill>
              <a:ea typeface="黑体" panose="02010609060101010101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226493" y="5016546"/>
            <a:ext cx="429347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811701" y="5016546"/>
            <a:ext cx="0" cy="282476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633107" y="5303505"/>
            <a:ext cx="178594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6639037" y="5016546"/>
            <a:ext cx="0" cy="282476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655840" y="5016546"/>
            <a:ext cx="952500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5608340" y="5016546"/>
            <a:ext cx="0" cy="282476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5608340" y="5303505"/>
            <a:ext cx="173182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5781522" y="5016546"/>
            <a:ext cx="0" cy="282476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781522" y="5016546"/>
            <a:ext cx="851585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241095" y="5590464"/>
            <a:ext cx="429347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241876" y="5872939"/>
            <a:ext cx="546189" cy="4485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5247134" y="5590464"/>
            <a:ext cx="0" cy="286959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708751" y="5590464"/>
            <a:ext cx="523153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5799731" y="5590464"/>
            <a:ext cx="0" cy="286959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6319276" y="5893873"/>
            <a:ext cx="519545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6319276" y="5590464"/>
            <a:ext cx="0" cy="286959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804988" y="5590464"/>
            <a:ext cx="514288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674049" y="4801326"/>
            <a:ext cx="0" cy="1506537"/>
          </a:xfrm>
          <a:prstGeom prst="line">
            <a:avLst/>
          </a:prstGeom>
          <a:noFill/>
          <a:ln w="38100" cmpd="dbl">
            <a:solidFill>
              <a:srgbClr val="00FF00"/>
            </a:solidFill>
            <a:prstDash val="sysDot"/>
            <a:round/>
          </a:ln>
          <a:effectLst/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799731" y="4873066"/>
            <a:ext cx="0" cy="1434797"/>
          </a:xfrm>
          <a:prstGeom prst="line">
            <a:avLst/>
          </a:prstGeom>
          <a:noFill/>
          <a:ln w="38100" cmpd="dbl">
            <a:solidFill>
              <a:srgbClr val="00FF00"/>
            </a:solidFill>
            <a:prstDash val="sysDot"/>
            <a:round/>
          </a:ln>
          <a:effectLst/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855640" y="5590464"/>
            <a:ext cx="1076974" cy="43043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rPr>
              <a:t> 方式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rPr>
              <a:t>3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42231" y="5016546"/>
            <a:ext cx="1012031" cy="4274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rPr>
              <a:t>方式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</a:rPr>
              <a:t>2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6811159" y="5016546"/>
            <a:ext cx="429347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6816080" y="5594796"/>
            <a:ext cx="0" cy="282476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6818781" y="5617180"/>
            <a:ext cx="429347" cy="0"/>
          </a:xfrm>
          <a:prstGeom prst="line">
            <a:avLst/>
          </a:prstGeom>
          <a:noFill/>
          <a:ln w="28575">
            <a:solidFill>
              <a:srgbClr val="99CC00"/>
            </a:solidFill>
            <a:rou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6816080" y="4871228"/>
            <a:ext cx="0" cy="1434797"/>
          </a:xfrm>
          <a:prstGeom prst="line">
            <a:avLst/>
          </a:prstGeom>
          <a:noFill/>
          <a:ln w="38100" cmpd="dbl">
            <a:solidFill>
              <a:srgbClr val="00FF00"/>
            </a:solidFill>
            <a:prstDash val="sysDot"/>
            <a:round/>
          </a:ln>
          <a:effectLst/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与频率发生器有关的工作方式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方式</a:t>
            </a:r>
            <a:r>
              <a:rPr lang="en-US" altLang="zh-CN" dirty="0">
                <a:latin typeface="Times New Roman" panose="02020603050405020304" pitchFamily="18" charset="0"/>
              </a:rPr>
              <a:t>2——</a:t>
            </a:r>
            <a:r>
              <a:rPr lang="zh-CN" altLang="en-US" dirty="0">
                <a:latin typeface="Times New Roman" panose="02020603050405020304" pitchFamily="18" charset="0"/>
              </a:rPr>
              <a:t>提供负脉冲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方式</a:t>
            </a:r>
            <a:r>
              <a:rPr lang="en-US" altLang="zh-CN" dirty="0">
                <a:latin typeface="Times New Roman" panose="02020603050405020304" pitchFamily="18" charset="0"/>
              </a:rPr>
              <a:t>3——</a:t>
            </a:r>
            <a:r>
              <a:rPr lang="zh-CN" altLang="en-US" dirty="0">
                <a:latin typeface="Times New Roman" panose="02020603050405020304" pitchFamily="18" charset="0"/>
              </a:rPr>
              <a:t>提供方波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与计数器有关的工作方式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软件启动方式（</a:t>
            </a:r>
            <a:r>
              <a:rPr lang="en-US" altLang="zh-CN" dirty="0">
                <a:latin typeface="Times New Roman" panose="02020603050405020304" pitchFamily="18" charset="0"/>
              </a:rPr>
              <a:t>GATE</a:t>
            </a:r>
            <a:r>
              <a:rPr lang="zh-CN" altLang="en-US" dirty="0">
                <a:latin typeface="Times New Roman" panose="02020603050405020304" pitchFamily="18" charset="0"/>
              </a:rPr>
              <a:t>始终保持高电平）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、方式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硬件启动方式（</a:t>
            </a:r>
            <a:r>
              <a:rPr lang="en-US" altLang="zh-CN" dirty="0">
                <a:latin typeface="Times New Roman" panose="02020603050405020304" pitchFamily="18" charset="0"/>
              </a:rPr>
              <a:t>GATE</a:t>
            </a:r>
            <a:r>
              <a:rPr lang="zh-CN" altLang="en-US" dirty="0">
                <a:latin typeface="Times New Roman" panose="02020603050405020304" pitchFamily="18" charset="0"/>
              </a:rPr>
              <a:t>发生跳变时，触发计数器）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方式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、方式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工作方式小结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采用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8254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作定时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计数器，其接口地址为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0120H~0123H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输入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8254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时钟频率为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2MHz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10ms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输出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CLK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脉冲宽的负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脉冲。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产生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10KHz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连续方波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信号。         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启动计数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5ms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输出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高电平。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画线路连接图，并编写初始化程序。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确定计数初值：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CNT0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10ms/0.5us   = 20000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CNT1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2MHz/10KHz = 200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CNT2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5ms/0.5us     = 10000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确定控制字：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CNT0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位计数值  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00  11  010  0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CNT1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位计数值 </a:t>
            </a:r>
            <a:r>
              <a:rPr lang="en-US" altLang="zh-CN" sz="2800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01  01  011  0</a:t>
            </a:r>
            <a:endParaRPr lang="en-US" altLang="zh-CN" sz="2800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CNT2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位计数值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  </a:t>
            </a:r>
            <a:r>
              <a:rPr lang="en-US" altLang="zh-CN" sz="2800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11  000  0</a:t>
            </a: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82121" y="2431504"/>
            <a:ext cx="1752600" cy="3733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1758" y="3634829"/>
            <a:ext cx="99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CLK0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15558" y="2431504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GATE0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39383" y="5230267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OUT1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82121" y="2812504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D0~D7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82121" y="3422104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WR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182121" y="3939629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RD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182121" y="4396829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A1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182121" y="4854029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A0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82121" y="5539829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CS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396183" y="2855367"/>
            <a:ext cx="1752600" cy="304800"/>
          </a:xfrm>
          <a:prstGeom prst="leftRightArrow">
            <a:avLst>
              <a:gd name="adj1" fmla="val 50000"/>
              <a:gd name="adj2" fmla="val 115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581921" y="3574504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567633" y="4136479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581921" y="4612729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581921" y="5084217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581921" y="5741442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949008" y="3879304"/>
            <a:ext cx="1143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6953771" y="4184104"/>
            <a:ext cx="1143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953771" y="5014367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272608" y="5598567"/>
            <a:ext cx="304800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305946" y="4003129"/>
            <a:ext cx="304800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277371" y="3498304"/>
            <a:ext cx="395287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677046" y="2798217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DB</a:t>
            </a:r>
            <a:endParaRPr kumimoji="1" lang="en-US" altLang="zh-CN" sz="2000">
              <a:solidFill>
                <a:schemeClr val="tx1"/>
              </a:solidFill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86583" y="3372892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IOW</a:t>
            </a:r>
            <a:endParaRPr kumimoji="1" lang="en-US" altLang="zh-CN" sz="2000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829446" y="3911054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IOR</a:t>
            </a:r>
            <a:endParaRPr kumimoji="1" lang="en-US" altLang="zh-CN" sz="2000">
              <a:solidFill>
                <a:schemeClr val="tx1"/>
              </a:solidFill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986608" y="4412704"/>
            <a:ext cx="60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A1</a:t>
            </a:r>
            <a:endParaRPr kumimoji="1" lang="en-US" altLang="zh-CN" sz="2000">
              <a:solidFill>
                <a:schemeClr val="tx1"/>
              </a:solidFill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986608" y="4854029"/>
            <a:ext cx="600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A0</a:t>
            </a:r>
            <a:endParaRPr kumimoji="1" lang="en-US" altLang="zh-CN" sz="2000">
              <a:solidFill>
                <a:schemeClr val="tx1"/>
              </a:solidFill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1648346" y="5631904"/>
            <a:ext cx="914400" cy="323850"/>
          </a:xfrm>
          <a:prstGeom prst="rightArrow">
            <a:avLst>
              <a:gd name="adj1" fmla="val 50000"/>
              <a:gd name="adj2" fmla="val 70588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91321" y="5327104"/>
            <a:ext cx="990600" cy="838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 dirty="0">
              <a:solidFill>
                <a:srgbClr val="FFCC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591321" y="5479504"/>
            <a:ext cx="1066800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lnSpc>
                <a:spcPct val="135000"/>
              </a:lnSpc>
              <a:spcBef>
                <a:spcPct val="90000"/>
              </a:spcBef>
              <a:buFontTx/>
              <a:buNone/>
              <a:defRPr/>
            </a:pPr>
            <a:r>
              <a:rPr kumimoji="1" lang="zh-CN" altLang="en-US" sz="2000" dirty="0">
                <a:solidFill>
                  <a:srgbClr val="FFCC66"/>
                </a:solidFill>
                <a:latin typeface="+mn-ea"/>
                <a:ea typeface="+mn-ea"/>
              </a:rPr>
              <a:t>译码器</a:t>
            </a:r>
            <a:endParaRPr kumimoji="1" lang="zh-CN" altLang="en-US" sz="2000" dirty="0">
              <a:solidFill>
                <a:srgbClr val="FFCC66"/>
              </a:solidFill>
              <a:latin typeface="+mn-ea"/>
              <a:ea typeface="+mn-ea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5563121" y="2050504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</a:rPr>
              <a:t>8254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6153671" y="4382542"/>
            <a:ext cx="995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CLK2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020321" y="2796629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GATE1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6020321" y="3193504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GATE2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6963296" y="2660104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6977583" y="3007767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6977583" y="3422104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7739583" y="2202904"/>
            <a:ext cx="0" cy="1219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7772921" y="1898104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+5V</a:t>
            </a:r>
            <a:endParaRPr kumimoji="1" lang="en-US" altLang="zh-CN" sz="2000">
              <a:solidFill>
                <a:schemeClr val="tx1"/>
              </a:solidFill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6115571" y="4015829"/>
            <a:ext cx="995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CLK1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>
            <a:off x="6949008" y="4579392"/>
            <a:ext cx="1143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V="1">
            <a:off x="8111058" y="3345904"/>
            <a:ext cx="0" cy="1219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7925321" y="2888704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</a:rPr>
              <a:t>2MHz</a:t>
            </a:r>
            <a:endParaRPr kumimoji="1" lang="en-US" altLang="zh-CN" sz="2000">
              <a:solidFill>
                <a:schemeClr val="tx1"/>
              </a:solidFill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6144146" y="4833392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OUT0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6172721" y="5708104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66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kumimoji="1" lang="en-US" altLang="zh-CN" sz="2000">
                <a:solidFill>
                  <a:srgbClr val="FFCC66"/>
                </a:solidFill>
              </a:rPr>
              <a:t>OUT2</a:t>
            </a:r>
            <a:endParaRPr kumimoji="1" lang="en-US" altLang="zh-CN" sz="2000">
              <a:solidFill>
                <a:srgbClr val="FFCC66"/>
              </a:solidFill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6963296" y="5446167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6977583" y="5936704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" name="AutoShape 50"/>
          <p:cNvSpPr>
            <a:spLocks noChangeArrowheads="1"/>
          </p:cNvSpPr>
          <p:nvPr/>
        </p:nvSpPr>
        <p:spPr bwMode="auto">
          <a:xfrm>
            <a:off x="1199083" y="3861842"/>
            <a:ext cx="1301750" cy="762000"/>
          </a:xfrm>
          <a:prstGeom prst="cloudCallout">
            <a:avLst>
              <a:gd name="adj1" fmla="val 53417"/>
              <a:gd name="adj2" fmla="val 128125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3600">
                <a:solidFill>
                  <a:srgbClr val="FFCC66"/>
                </a:solidFill>
              </a:rPr>
              <a:t>？</a:t>
            </a:r>
            <a:endParaRPr kumimoji="1" lang="zh-CN" altLang="en-US" sz="3600">
              <a:solidFill>
                <a:srgbClr val="FFCC66"/>
              </a:solidFill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2881833" y="3422104"/>
            <a:ext cx="533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2896121" y="3955504"/>
            <a:ext cx="533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794543" y="1244601"/>
            <a:ext cx="2087563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线路连接图</a:t>
            </a:r>
            <a:r>
              <a:rPr kumimoji="1"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：</a:t>
            </a:r>
            <a:endParaRPr kumimoji="1" lang="zh-CN" altLang="en-US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55" name="Group 54"/>
          <p:cNvGrpSpPr/>
          <p:nvPr/>
        </p:nvGrpSpPr>
        <p:grpSpPr bwMode="auto">
          <a:xfrm>
            <a:off x="8257108" y="5806529"/>
            <a:ext cx="1295400" cy="288925"/>
            <a:chOff x="4604" y="3566"/>
            <a:chExt cx="635" cy="182"/>
          </a:xfrm>
        </p:grpSpPr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4604" y="3748"/>
              <a:ext cx="453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V="1">
              <a:off x="5057" y="3566"/>
              <a:ext cx="0" cy="182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5057" y="3566"/>
              <a:ext cx="182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9" name="Group 58"/>
          <p:cNvGrpSpPr/>
          <p:nvPr/>
        </p:nvGrpSpPr>
        <p:grpSpPr bwMode="auto">
          <a:xfrm>
            <a:off x="8257108" y="5374729"/>
            <a:ext cx="1511300" cy="215900"/>
            <a:chOff x="4740" y="2795"/>
            <a:chExt cx="952" cy="136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4740" y="2931"/>
              <a:ext cx="13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4876" y="2795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4876" y="2795"/>
              <a:ext cx="13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5012" y="2795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5012" y="2931"/>
              <a:ext cx="13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 flipV="1">
              <a:off x="5148" y="2795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5148" y="2795"/>
              <a:ext cx="13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 flipV="1">
              <a:off x="5284" y="2795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5284" y="2931"/>
              <a:ext cx="13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V="1">
              <a:off x="5420" y="2795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5420" y="2795"/>
              <a:ext cx="13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 flipV="1">
              <a:off x="5556" y="2795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5556" y="2931"/>
              <a:ext cx="136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73" name="Group 72"/>
          <p:cNvGrpSpPr/>
          <p:nvPr/>
        </p:nvGrpSpPr>
        <p:grpSpPr bwMode="auto">
          <a:xfrm>
            <a:off x="8255521" y="4942929"/>
            <a:ext cx="1368425" cy="215900"/>
            <a:chOff x="4603" y="3022"/>
            <a:chExt cx="862" cy="136"/>
          </a:xfrm>
        </p:grpSpPr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603" y="3022"/>
              <a:ext cx="131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4734" y="3022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4734" y="3158"/>
              <a:ext cx="71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V="1">
              <a:off x="4805" y="3022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4804" y="3022"/>
              <a:ext cx="480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5292" y="3022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>
              <a:off x="5292" y="3158"/>
              <a:ext cx="72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 flipV="1">
              <a:off x="5364" y="3022"/>
              <a:ext cx="0" cy="136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5365" y="3022"/>
              <a:ext cx="100" cy="0"/>
            </a:xfrm>
            <a:prstGeom prst="line">
              <a:avLst/>
            </a:prstGeom>
            <a:noFill/>
            <a:ln w="38100" cap="sq">
              <a:solidFill>
                <a:srgbClr val="00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83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28057" y="2260379"/>
            <a:ext cx="4392488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CNT0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MOV  DX, 0123H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MOV  AL, 34H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  DX, 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MOV  DX, 0120H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MOV  AX,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20000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4E20H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OUT  DX, 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398840" y="2368624"/>
            <a:ext cx="3657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MOV  AL, AH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OUT  DX, AL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CNT1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CNT2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……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879976" y="2231876"/>
            <a:ext cx="0" cy="4251547"/>
          </a:xfrm>
          <a:prstGeom prst="line">
            <a:avLst/>
          </a:prstGeom>
          <a:noFill/>
          <a:ln w="25400">
            <a:solidFill>
              <a:srgbClr val="FF66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448" y="137574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初始化程序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91544" y="1772648"/>
          <a:ext cx="9002264" cy="508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Picture2" r:id="rId1" imgW="3020695" imgH="1706880" progId="Word.Picture.8">
                  <p:embed/>
                </p:oleObj>
              </mc:Choice>
              <mc:Fallback>
                <p:oleObj name="Picture2" r:id="rId1" imgW="3020695" imgH="17068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1772648"/>
                        <a:ext cx="9002264" cy="5085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124744"/>
            <a:ext cx="9066212" cy="79216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芯片引脚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3952" y="3956565"/>
            <a:ext cx="100811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8254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1055440" y="2708920"/>
            <a:ext cx="9649072" cy="3888432"/>
            <a:chOff x="432" y="1784"/>
            <a:chExt cx="5013" cy="2102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760" y="2020"/>
              <a:ext cx="4685" cy="1866"/>
            </a:xfrm>
            <a:prstGeom prst="flowChartPunchedCard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prstDash val="sysDot"/>
              <a:miter lim="800000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32" y="1784"/>
              <a:ext cx="1198" cy="668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</a:rPr>
                <a:t>1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7408" y="1297608"/>
            <a:ext cx="4608512" cy="5847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黑体" panose="02010609060101010101" pitchFamily="2" charset="-122"/>
              </a:rPr>
              <a:t>1.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黑体" panose="02010609060101010101" pitchFamily="2" charset="-122"/>
              </a:rPr>
              <a:t>定时功能的应用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uLnTx/>
              <a:uFillTx/>
              <a:latin typeface="黑体" panose="0201060906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55440" y="2042761"/>
            <a:ext cx="976838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在计算机应用中，经常会遇到隔一定时间重复某一个动作的应用。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39161" y="3494451"/>
            <a:ext cx="8712968" cy="3046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设某应用系统中，系统提供一个频率为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kHz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的时钟信号，要求</a:t>
            </a:r>
            <a:r>
              <a:rPr lang="zh-CN" altLang="en-GB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每隔</a:t>
            </a:r>
            <a:r>
              <a:rPr lang="zh-CN" altLang="en-GB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ms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采集一次数据。</a:t>
            </a:r>
            <a:endParaRPr lang="zh-CN" altLang="en-US" sz="24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GB" sz="24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系统中，采用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825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定时器的</a:t>
            </a:r>
            <a:r>
              <a:rPr lang="zh-CN" altLang="en-GB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zh-CN" altLang="en-GB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来实现这一要求。将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825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芯片的</a:t>
            </a:r>
            <a:r>
              <a:rPr lang="en-GB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CLK</a:t>
            </a:r>
            <a:r>
              <a:rPr lang="en-GB" altLang="zh-CN" sz="2400" b="1" baseline="-30000" dirty="0">
                <a:solidFill>
                  <a:srgbClr val="33339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接到系统的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0</a:t>
            </a:r>
            <a:r>
              <a:rPr lang="en-GB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kHz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时钟上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GB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OUT</a:t>
            </a:r>
            <a:r>
              <a:rPr lang="en-GB" altLang="zh-CN" sz="2400" b="1" baseline="-30000" dirty="0">
                <a:solidFill>
                  <a:srgbClr val="33339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输出接到</a:t>
            </a:r>
            <a:r>
              <a:rPr lang="en-GB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的中断请求线上，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825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的端口地址为</a:t>
            </a:r>
            <a:r>
              <a:rPr lang="zh-CN" altLang="en-GB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10</a:t>
            </a:r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H~13H</a:t>
            </a:r>
            <a:r>
              <a:rPr lang="en-GB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下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图所示。</a:t>
            </a:r>
            <a:endParaRPr lang="zh-CN" altLang="en-GB" sz="24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2993231" y="1795994"/>
            <a:ext cx="6205537" cy="4243388"/>
            <a:chOff x="891" y="722"/>
            <a:chExt cx="3909" cy="267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91" y="722"/>
              <a:ext cx="3909" cy="26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rnd">
              <a:solidFill>
                <a:srgbClr val="000000"/>
              </a:solidFill>
              <a:prstDash val="sysDot"/>
              <a:rou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394"/>
            <a:stretch>
              <a:fillRect/>
            </a:stretch>
          </p:blipFill>
          <p:spPr bwMode="auto">
            <a:xfrm>
              <a:off x="1217" y="836"/>
              <a:ext cx="3187" cy="2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532" y="1546"/>
              <a:ext cx="1254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中断请求信号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12" y="1160"/>
              <a:ext cx="1254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CPU</a:t>
              </a: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总线</a:t>
              </a: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52" y="2597"/>
              <a:ext cx="6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OUT</a:t>
              </a:r>
              <a:r>
                <a:rPr kumimoji="0" lang="en-US" altLang="zh-CN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0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437856" y="5885394"/>
            <a:ext cx="3513137" cy="422275"/>
          </a:xfrm>
          <a:prstGeom prst="rect">
            <a:avLst/>
          </a:prstGeom>
          <a:solidFill>
            <a:srgbClr val="CCFF99"/>
          </a:solidFill>
          <a:ln w="9525">
            <a:solidFill>
              <a:srgbClr val="FFFFFF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用于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定时中断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83432" y="1314824"/>
            <a:ext cx="2695575" cy="466725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FFFFFF"/>
              </a:gs>
              <a:gs pos="100000">
                <a:srgbClr val="0099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</a:rPr>
              <a:t>(1)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选择工作方式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1055440" y="2114924"/>
            <a:ext cx="10369152" cy="4327525"/>
            <a:chOff x="307" y="1014"/>
            <a:chExt cx="5115" cy="2726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" y="1014"/>
              <a:ext cx="5115" cy="2726"/>
            </a:xfrm>
            <a:prstGeom prst="plus">
              <a:avLst>
                <a:gd name="adj" fmla="val 14310"/>
              </a:avLst>
            </a:prstGeom>
            <a:solidFill>
              <a:srgbClr val="BBE0E3"/>
            </a:solidFill>
            <a:ln w="9525">
              <a:solidFill>
                <a:srgbClr val="A50021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555" y="1254"/>
              <a:ext cx="4583" cy="2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GB" sz="2400" dirty="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GB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由于系统每隔100</a:t>
              </a:r>
              <a:r>
                <a:rPr lang="en-GB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zh-CN" altLang="en-GB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定时中断一次，则采样频率为10</a:t>
              </a:r>
              <a:r>
                <a:rPr lang="en-GB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Hz，</a:t>
              </a:r>
              <a:r>
                <a:rPr lang="zh-CN" altLang="en-GB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可选用</a:t>
              </a:r>
              <a:r>
                <a:rPr lang="zh-CN" altLang="en-GB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方式2</a:t>
              </a:r>
              <a:r>
                <a:rPr lang="zh-CN" altLang="en-GB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来实现。当825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GB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定时器工作在方式2时，在写入控制字与计数初值后，定时器就启动工作，每到100</a:t>
              </a:r>
              <a:r>
                <a:rPr lang="en-GB" altLang="zh-CN" sz="2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zh-CN" altLang="en-GB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时间，即计数器减到1时，</a:t>
              </a:r>
              <a:r>
                <a:rPr lang="zh-CN" altLang="en-GB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输出端</a:t>
              </a:r>
              <a:r>
                <a:rPr lang="en-GB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OUT0</a:t>
              </a:r>
              <a:r>
                <a:rPr lang="zh-CN" altLang="en-GB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输出一个</a:t>
              </a:r>
              <a:r>
                <a:rPr lang="en-GB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r>
                <a:rPr lang="zh-CN" altLang="en-GB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周期的低电平</a:t>
              </a:r>
              <a:r>
                <a:rPr lang="zh-CN" altLang="en-GB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经过高低电平转换，</a:t>
              </a:r>
              <a:r>
                <a:rPr lang="zh-CN" altLang="en-GB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向</a:t>
              </a:r>
              <a:r>
                <a:rPr lang="en-GB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GB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申请中断，</a:t>
              </a:r>
              <a:r>
                <a:rPr lang="en-GB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r>
                <a:rPr lang="zh-CN" altLang="en-GB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在中断服务程序中完成数据采集，同时按原设定值重新开始计数，实现了计数值的自动重装。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11424" y="1341496"/>
            <a:ext cx="2695575" cy="466725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FFFFFF"/>
              </a:gs>
              <a:gs pos="100000">
                <a:srgbClr val="0099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</a:rPr>
              <a:t>(2)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确定计数初值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08274" y="2189221"/>
            <a:ext cx="9596238" cy="12557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已知 </a:t>
            </a:r>
            <a:r>
              <a:rPr lang="en-GB" altLang="zh-CN" sz="2800" b="1" i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r>
              <a:rPr lang="en-GB" altLang="zh-CN" sz="2900" b="1" baseline="-300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CLK0</a:t>
            </a:r>
            <a:r>
              <a:rPr lang="en-GB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=10kHz</a:t>
            </a:r>
            <a:r>
              <a:rPr lang="en-GB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则</a:t>
            </a:r>
            <a:r>
              <a:rPr lang="en-GB" altLang="zh-CN" sz="2800" b="1" i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GB" altLang="zh-CN" sz="2900" b="1" baseline="-300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CLK0</a:t>
            </a:r>
            <a:r>
              <a:rPr lang="en-GB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=0.1ms</a:t>
            </a:r>
            <a:r>
              <a:rPr lang="en-GB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所以，计数初值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GB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en-GB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lang="en-GB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</a:t>
            </a:r>
            <a:r>
              <a:rPr lang="en-GB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GB" altLang="zh-CN" sz="2900" b="1" baseline="-30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OUT0</a:t>
            </a:r>
            <a:r>
              <a:rPr lang="en-GB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en-GB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GB" altLang="zh-CN" sz="2900" b="1" baseline="-300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CLK0</a:t>
            </a:r>
            <a:r>
              <a:rPr lang="en-GB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=100ms/0.1ms=1000=03E8H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27312" y="3861048"/>
            <a:ext cx="2695575" cy="466725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50000">
                <a:srgbClr val="FFFFFF"/>
              </a:gs>
              <a:gs pos="100000">
                <a:srgbClr val="009999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</a:rPr>
              <a:t>(3)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初始化编程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92412" y="4775448"/>
            <a:ext cx="9944148" cy="10769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GB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以上要求，可确定825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通道0的方式控制字为</a:t>
            </a:r>
            <a:r>
              <a:rPr lang="zh-CN" altLang="en-GB" sz="28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00110100</a:t>
            </a:r>
            <a:r>
              <a:rPr lang="en-GB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lang="en-GB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GB" sz="28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34</a:t>
            </a:r>
            <a:r>
              <a:rPr lang="en-GB" altLang="zh-CN" sz="28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r>
              <a:rPr lang="en-GB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32156"/>
            <a:ext cx="11017224" cy="493417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初始化程序段如下：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2495600" y="1772816"/>
            <a:ext cx="8291512" cy="5305425"/>
            <a:chOff x="43" y="0"/>
            <a:chExt cx="2865" cy="224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" y="0"/>
              <a:ext cx="849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34H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92" y="0"/>
              <a:ext cx="2016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位计数，方式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二进制计数</a:t>
              </a:r>
              <a:endParaRPr lang="zh-CN" altLang="en-US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3" y="374"/>
              <a:ext cx="849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</a:t>
              </a:r>
              <a:r>
                <a:rPr lang="en-GB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13H</a:t>
              </a:r>
              <a:r>
                <a:rPr lang="en-GB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892" y="374"/>
              <a:ext cx="2016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写入方式控制字到控制字寄存器</a:t>
              </a:r>
              <a:endParaRPr lang="zh-CN" altLang="en-US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3" y="748"/>
              <a:ext cx="849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AL, 0E8H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92" y="748"/>
              <a:ext cx="2016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; 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计数初值低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位</a:t>
              </a:r>
              <a:endParaRPr lang="zh-CN" altLang="en-US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3" y="1122"/>
              <a:ext cx="849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10H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2" y="1122"/>
              <a:ext cx="2016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写入计数初值低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位到通道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" y="1496"/>
              <a:ext cx="849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AL, 03H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92" y="1496"/>
              <a:ext cx="2016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; 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计数初值高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位</a:t>
              </a:r>
              <a:endParaRPr lang="zh-CN" altLang="en-US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3" y="1870"/>
              <a:ext cx="849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10H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92" y="1870"/>
              <a:ext cx="2016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写入计数初值高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GB" sz="2400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位到通道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17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7892" y="1130573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2. 8254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计数功能的应用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695400" y="1725885"/>
            <a:ext cx="10441160" cy="4943475"/>
            <a:chOff x="294" y="695"/>
            <a:chExt cx="5151" cy="3114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760" y="1057"/>
              <a:ext cx="4685" cy="2752"/>
            </a:xfrm>
            <a:prstGeom prst="flowChartPunchedCard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prstDash val="sysDot"/>
              <a:miter lim="800000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94" y="695"/>
              <a:ext cx="1721" cy="1046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59783" y="3212976"/>
            <a:ext cx="8856984" cy="2893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defTabSz="9144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GB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通过</a:t>
            </a:r>
            <a:r>
              <a:rPr lang="en-GB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PC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机系统总线在外部扩展一个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825</a:t>
            </a:r>
            <a:r>
              <a:rPr lang="en-US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利用其</a:t>
            </a:r>
            <a:r>
              <a:rPr lang="zh-CN" alt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通道</a:t>
            </a:r>
            <a:r>
              <a:rPr lang="zh-CN" alt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记录外部事件的发生次数，每输入一个高脉冲表示事件发生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次。当事件发生</a:t>
            </a:r>
            <a:r>
              <a:rPr lang="zh-CN" alt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</a:t>
            </a:r>
            <a:r>
              <a:rPr lang="zh-CN" alt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次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后就向</a:t>
            </a:r>
            <a:r>
              <a:rPr lang="en-GB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CPU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提出中断请求（边沿触发），假设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825</a:t>
            </a:r>
            <a:r>
              <a:rPr lang="en-US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片选信号的</a:t>
            </a:r>
            <a:r>
              <a:rPr lang="en-GB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I/O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地址范围为</a:t>
            </a:r>
            <a:r>
              <a:rPr lang="zh-CN" altLang="en-GB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</a:t>
            </a:r>
            <a:r>
              <a:rPr lang="en-GB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H~203H</a:t>
            </a:r>
            <a:r>
              <a:rPr lang="en-GB" altLang="zh-CN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如</a:t>
            </a:r>
            <a:r>
              <a:rPr lang="zh-CN" altLang="en-US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下</a:t>
            </a:r>
            <a:r>
              <a:rPr lang="zh-CN" altLang="en-GB" sz="28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图。</a:t>
            </a:r>
            <a:r>
              <a:rPr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2711624" y="1556792"/>
            <a:ext cx="7128792" cy="4824536"/>
            <a:chOff x="891" y="722"/>
            <a:chExt cx="3909" cy="267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91" y="722"/>
              <a:ext cx="3909" cy="267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rnd">
              <a:solidFill>
                <a:srgbClr val="000000"/>
              </a:solidFill>
              <a:prstDash val="sysDot"/>
              <a:round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6" name="Group 5"/>
            <p:cNvGrpSpPr/>
            <p:nvPr/>
          </p:nvGrpSpPr>
          <p:grpSpPr bwMode="auto">
            <a:xfrm>
              <a:off x="1287" y="840"/>
              <a:ext cx="3375" cy="2421"/>
              <a:chOff x="1287" y="840"/>
              <a:chExt cx="3375" cy="2421"/>
            </a:xfrm>
          </p:grpSpPr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7"/>
              <a:stretch>
                <a:fillRect/>
              </a:stretch>
            </p:blipFill>
            <p:spPr bwMode="auto">
              <a:xfrm>
                <a:off x="1419" y="840"/>
                <a:ext cx="2832" cy="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3518" y="1516"/>
                <a:ext cx="114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外部事件产生</a:t>
                </a: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9" name="Text Box 8"/>
              <p:cNvSpPr txBox="1">
                <a:spLocks noChangeArrowheads="1"/>
              </p:cNvSpPr>
              <p:nvPr/>
            </p:nvSpPr>
            <p:spPr bwMode="auto">
              <a:xfrm>
                <a:off x="1582" y="1295"/>
                <a:ext cx="392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1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0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1582" y="1535"/>
                <a:ext cx="392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1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1287" y="2858"/>
                <a:ext cx="686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just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0" lang="en-US" altLang="zh-CN" sz="20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3</a:t>
                </a:r>
                <a:r>
                  <a:rPr kumimoji="0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~A</a:t>
                </a:r>
                <a:r>
                  <a:rPr kumimoji="0" lang="en-US" altLang="zh-CN" sz="20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9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284" y="2769"/>
                <a:ext cx="474" cy="442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 anchorCtr="1"/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译码 </a:t>
                </a: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rPr>
                  <a:t>电路</a:t>
                </a: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auto">
              <a:xfrm>
                <a:off x="1805" y="2924"/>
                <a:ext cx="458" cy="120"/>
              </a:xfrm>
              <a:prstGeom prst="rightArrow">
                <a:avLst>
                  <a:gd name="adj1" fmla="val 50000"/>
                  <a:gd name="adj2" fmla="val 95417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</a:ln>
            </p:spPr>
            <p:txBody>
              <a:bodyPr anchor="ctr" anchorCtr="1"/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22356" y="6208546"/>
            <a:ext cx="4318000" cy="422275"/>
          </a:xfrm>
          <a:prstGeom prst="rect">
            <a:avLst/>
          </a:prstGeom>
          <a:solidFill>
            <a:srgbClr val="CCFF99"/>
          </a:solidFill>
          <a:ln w="9525">
            <a:solidFill>
              <a:srgbClr val="FFFFFF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用于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外部事件的计数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310" y="2598405"/>
            <a:ext cx="864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8254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090489" y="1340817"/>
            <a:ext cx="1076615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GB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GB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要求，可以选择方式0来实现，计数初值</a:t>
            </a:r>
            <a:r>
              <a:rPr lang="en-GB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N=100。8254</a:t>
            </a:r>
            <a:r>
              <a:rPr lang="zh-CN" altLang="en-GB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初始化程序段如下：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" name="Group 3"/>
          <p:cNvGrpSpPr/>
          <p:nvPr/>
        </p:nvGrpSpPr>
        <p:grpSpPr bwMode="auto">
          <a:xfrm>
            <a:off x="1343472" y="2130937"/>
            <a:ext cx="10081120" cy="4032250"/>
            <a:chOff x="43" y="0"/>
            <a:chExt cx="2865" cy="2388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3" y="0"/>
              <a:ext cx="849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DX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203H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892" y="0"/>
              <a:ext cx="2016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设置方式控制字地址</a:t>
              </a:r>
              <a:endPara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43" y="374"/>
              <a:ext cx="849" cy="46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10H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892" y="374"/>
              <a:ext cx="2016" cy="46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设定通道</a:t>
              </a:r>
              <a:r>
                <a:rPr lang="zh-CN" altLang="en-GB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zh-CN" altLang="en-GB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为工作方式</a:t>
              </a:r>
              <a:r>
                <a:rPr lang="zh-CN" altLang="en-GB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zh-CN" altLang="en-GB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zh-CN" altLang="en-GB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二进制计数，只写入</a:t>
              </a:r>
              <a:br>
                <a:rPr lang="zh-CN" altLang="en-GB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</a:br>
              <a:r>
                <a:rPr lang="zh-CN" altLang="en-GB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；低字节计数</a:t>
              </a:r>
              <a:r>
                <a:rPr lang="zh-CN" altLang="en-GB" sz="24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值</a:t>
              </a:r>
              <a:r>
                <a:rPr lang="zh-CN" altLang="en-US" sz="2400" b="1" dirty="0" smtClean="0">
                  <a:latin typeface="黑体" panose="02010609060101010101" pitchFamily="2" charset="-122"/>
                  <a:ea typeface="黑体" panose="02010609060101010101" pitchFamily="2" charset="-122"/>
                </a:rPr>
                <a:t>即可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3" y="834"/>
              <a:ext cx="849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DX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92" y="834"/>
              <a:ext cx="2016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3" y="1237"/>
              <a:ext cx="849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DX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200H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892" y="1237"/>
              <a:ext cx="2016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设置计数器通道</a:t>
              </a:r>
              <a:r>
                <a:rPr lang="zh-CN" altLang="en-GB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zh-CN" altLang="en-GB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的地址</a:t>
              </a:r>
              <a:endPara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3" y="1611"/>
              <a:ext cx="849" cy="36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</a:t>
              </a:r>
              <a:r>
                <a:rPr lang="en-GB" altLang="zh-CN" sz="2400" b="1" dirty="0" smtClean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r>
                <a:rPr lang="en-GB" altLang="zh-CN" sz="2400" b="1" dirty="0" smtClean="0"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US" altLang="zh-CN" sz="2400" b="1" dirty="0" smtClean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100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892" y="1611"/>
              <a:ext cx="2016" cy="36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计数初值为</a:t>
              </a:r>
              <a:r>
                <a:rPr lang="zh-CN" altLang="en-GB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100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3" y="1985"/>
              <a:ext cx="849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DX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92" y="1985"/>
              <a:ext cx="2016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68699" y="1188070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3. 8254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计数通道的级联应用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983433" y="1646063"/>
            <a:ext cx="9937104" cy="3007073"/>
            <a:chOff x="321" y="702"/>
            <a:chExt cx="5022" cy="1639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658" y="1025"/>
              <a:ext cx="4685" cy="1316"/>
            </a:xfrm>
            <a:prstGeom prst="flowChartPunchedCard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prstDash val="sysDot"/>
              <a:miter lim="800000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21" y="702"/>
              <a:ext cx="1398" cy="746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</a:rPr>
                <a:t>3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47528" y="2772233"/>
            <a:ext cx="8826041" cy="16927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defTabSz="9144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GB" sz="2800" b="1" dirty="0">
                <a:solidFill>
                  <a:srgbClr val="333399"/>
                </a:solidFill>
                <a:latin typeface="黑体" panose="02010609060101010101" pitchFamily="2" charset="-122"/>
              </a:rPr>
              <a:t>    </a:t>
            </a:r>
            <a:r>
              <a:rPr lang="zh-CN" altLang="en-GB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已知某</a:t>
            </a:r>
            <a:r>
              <a:rPr lang="zh-CN" altLang="en-GB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825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占用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空间地址为</a:t>
            </a:r>
            <a:r>
              <a:rPr lang="zh-CN" altLang="en-GB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320</a:t>
            </a:r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H~323H</a:t>
            </a:r>
            <a:r>
              <a:rPr lang="en-GB" altLang="zh-CN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GB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下</a:t>
            </a:r>
            <a:r>
              <a:rPr lang="zh-CN" altLang="en-GB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图所示，输入其</a:t>
            </a:r>
            <a:r>
              <a:rPr lang="en-GB" altLang="zh-CN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CKL</a:t>
            </a:r>
            <a:r>
              <a:rPr lang="en-GB" altLang="zh-CN" sz="2400" b="1" baseline="-30000" dirty="0">
                <a:solidFill>
                  <a:srgbClr val="33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GB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端的脉冲频率为</a:t>
            </a:r>
            <a:r>
              <a:rPr lang="zh-CN" altLang="en-GB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MHz</a:t>
            </a:r>
            <a:r>
              <a:rPr lang="en-GB" altLang="zh-CN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GB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要求用</a:t>
            </a:r>
            <a:r>
              <a:rPr lang="zh-CN" altLang="en-GB" sz="2400" b="1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825</a:t>
            </a:r>
            <a:r>
              <a:rPr lang="en-US" altLang="zh-CN" sz="2400" b="1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GB" sz="2400" b="1" dirty="0" smtClean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</a:t>
            </a:r>
            <a:r>
              <a:rPr lang="zh-CN" altLang="en-GB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产生</a:t>
            </a:r>
            <a:r>
              <a:rPr lang="zh-CN" altLang="en-GB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GB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秒的定时信号</a:t>
            </a:r>
            <a:r>
              <a:rPr lang="zh-CN" altLang="en-GB" sz="2400" b="1" dirty="0">
                <a:solidFill>
                  <a:srgbClr val="3333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487488" y="4653136"/>
            <a:ext cx="9793088" cy="20128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defTabSz="914400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GB" sz="24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分析：</a:t>
            </a:r>
            <a:r>
              <a:rPr lang="zh-CN" altLang="en-GB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825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GB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的一个通道的最大计数范围为</a:t>
            </a:r>
            <a:r>
              <a:rPr lang="zh-CN" altLang="en-GB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65536</a:t>
            </a:r>
            <a:r>
              <a:rPr lang="zh-CN" altLang="en-GB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，本例中要求输出</a:t>
            </a:r>
            <a:r>
              <a:rPr lang="zh-CN" altLang="en-GB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GB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秒定时信号，则计数初值</a:t>
            </a:r>
            <a:r>
              <a:rPr lang="en-GB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N=10/10</a:t>
            </a:r>
            <a:r>
              <a:rPr lang="en-GB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-6</a:t>
            </a:r>
            <a:r>
              <a:rPr lang="en-GB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=10</a:t>
            </a:r>
            <a:r>
              <a:rPr lang="en-GB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GB" altLang="zh-CN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GB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超过了</a:t>
            </a:r>
            <a:r>
              <a:rPr lang="zh-CN" altLang="en-GB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825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GB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一个通道的最大计数值，此时可以使用</a:t>
            </a:r>
            <a:r>
              <a:rPr lang="zh-CN" altLang="en-GB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GB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zh-CN" altLang="en-GB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825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GB" sz="2400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通道级连方式来实现。</a:t>
            </a:r>
            <a:r>
              <a:rPr lang="zh-CN" altLang="en-GB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若级连前</a:t>
            </a:r>
            <a:r>
              <a:rPr lang="zh-CN" altLang="en-GB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GB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个通道的初值为</a:t>
            </a:r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GB" altLang="zh-CN" sz="2400" b="1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GB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GB" altLang="zh-CN" sz="2400" b="1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GB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GB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则级连后作为一个整体的计数值为</a:t>
            </a:r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N=N</a:t>
            </a:r>
            <a:r>
              <a:rPr lang="en-GB" altLang="zh-CN" sz="2400" b="1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GB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×</a:t>
            </a:r>
            <a:r>
              <a:rPr lang="en-GB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GB" altLang="zh-CN" sz="2400" b="1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GB" altLang="zh-CN" sz="24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1991544" y="1268760"/>
            <a:ext cx="8497888" cy="5162550"/>
            <a:chOff x="553" y="722"/>
            <a:chExt cx="4670" cy="2673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553" y="722"/>
              <a:ext cx="4670" cy="2673"/>
              <a:chOff x="553" y="722"/>
              <a:chExt cx="4670" cy="2673"/>
            </a:xfrm>
          </p:grpSpPr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>
                <a:off x="553" y="722"/>
                <a:ext cx="4670" cy="267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ysDot"/>
                <a:round/>
              </a:ln>
            </p:spPr>
            <p:txBody>
              <a:bodyPr wrap="none" anchor="ctr"/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  <p:grpSp>
            <p:nvGrpSpPr>
              <p:cNvPr id="11" name="Group 6"/>
              <p:cNvGrpSpPr/>
              <p:nvPr/>
            </p:nvGrpSpPr>
            <p:grpSpPr bwMode="auto">
              <a:xfrm>
                <a:off x="783" y="1185"/>
                <a:ext cx="4317" cy="1498"/>
                <a:chOff x="783" y="1185"/>
                <a:chExt cx="4317" cy="1498"/>
              </a:xfrm>
            </p:grpSpPr>
            <p:pic>
              <p:nvPicPr>
                <p:cNvPr id="12" name="Picture 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7197"/>
                <a:stretch>
                  <a:fillRect/>
                </a:stretch>
              </p:blipFill>
              <p:spPr bwMode="auto">
                <a:xfrm>
                  <a:off x="783" y="1185"/>
                  <a:ext cx="4015" cy="1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93" y="1725"/>
                  <a:ext cx="440" cy="27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lIns="0" tIns="0" rIns="0" bIns="0" anchor="ctr" anchorCtr="1"/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通道</a:t>
                  </a:r>
                  <a:r>
                    <a:rPr kumimoji="0" lang="en-US" altLang="zh-CN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</a:t>
                  </a:r>
                  <a:endPara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119" y="1753"/>
                  <a:ext cx="440" cy="26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lIns="0" tIns="0" rIns="0" bIns="0" anchor="ctr" anchorCtr="1"/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通道</a:t>
                  </a:r>
                  <a:r>
                    <a:rPr kumimoji="0" lang="en-US" altLang="zh-CN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2</a:t>
                  </a:r>
                  <a:endPara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153" y="1451"/>
                  <a:ext cx="947" cy="31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</a:ln>
              </p:spPr>
              <p:txBody>
                <a:bodyPr lIns="0" tIns="0" rIns="0" bIns="0" anchor="ctr" anchorCtr="1"/>
                <a:lstStyle>
                  <a:lvl1pPr algn="just">
                    <a:spcBef>
                      <a:spcPct val="20000"/>
                    </a:spcBef>
                    <a:buBlip>
                      <a:blip r:embed="rId1"/>
                    </a:buBlip>
                    <a:defRPr sz="32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1pPr>
                  <a:lvl2pPr marL="742950" indent="-285750" algn="just">
                    <a:spcBef>
                      <a:spcPct val="20000"/>
                    </a:spcBef>
                    <a:buBlip>
                      <a:blip r:embed="rId2"/>
                    </a:buBlip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2pPr>
                  <a:lvl3pPr marL="1143000" indent="-228600" algn="just">
                    <a:spcBef>
                      <a:spcPct val="20000"/>
                    </a:spcBef>
                    <a:buChar char="•"/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3pPr>
                  <a:lvl4pPr marL="1600200" indent="-228600" algn="just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4pPr>
                  <a:lvl5pPr marL="2057400" indent="-228600" algn="just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2" charset="-122"/>
                    </a:defRPr>
                  </a:lvl9pPr>
                </a:lstStyle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rPr>
                    <a:t>10</a:t>
                  </a:r>
                  <a:r>
                    <a: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秒定时输出</a:t>
                  </a:r>
                  <a:endParaRPr kumimoji="1" lang="zh-CN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p:grpSp>
        </p:grp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2465" y="1491"/>
              <a:ext cx="479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2285" y="992"/>
              <a:ext cx="0" cy="4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285" y="992"/>
              <a:ext cx="8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086" y="992"/>
              <a:ext cx="0" cy="46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160069" y="5358160"/>
            <a:ext cx="4318000" cy="422275"/>
          </a:xfrm>
          <a:prstGeom prst="rect">
            <a:avLst/>
          </a:prstGeom>
          <a:solidFill>
            <a:srgbClr val="CCFF99"/>
          </a:solidFill>
          <a:ln w="9525">
            <a:solidFill>
              <a:srgbClr val="FFFFFF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0" rIns="0" bIns="0" anchor="ctr" anchorCtr="1"/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通道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的级联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3392" y="1048295"/>
            <a:ext cx="9066212" cy="792162"/>
          </a:xfrm>
        </p:spPr>
        <p:txBody>
          <a:bodyPr>
            <a:normAutofit/>
          </a:bodyPr>
          <a:lstStyle/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芯片内部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结构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8" name="Line 3"/>
          <p:cNvSpPr>
            <a:spLocks noChangeShapeType="1"/>
          </p:cNvSpPr>
          <p:nvPr/>
        </p:nvSpPr>
        <p:spPr bwMode="auto">
          <a:xfrm>
            <a:off x="2320280" y="5181872"/>
            <a:ext cx="381000" cy="0"/>
          </a:xfrm>
          <a:prstGeom prst="line">
            <a:avLst/>
          </a:prstGeom>
          <a:noFill/>
          <a:ln>
            <a:noFill/>
          </a:ln>
          <a:effectLst/>
        </p:spPr>
        <p:txBody>
          <a:bodyPr wrap="none" lIns="0" tIns="0" rIns="0" bIns="0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81" name="Group 6"/>
          <p:cNvGrpSpPr/>
          <p:nvPr/>
        </p:nvGrpSpPr>
        <p:grpSpPr bwMode="auto">
          <a:xfrm>
            <a:off x="1951980" y="2165624"/>
            <a:ext cx="3340100" cy="903288"/>
            <a:chOff x="104" y="1284"/>
            <a:chExt cx="2104" cy="569"/>
          </a:xfrm>
        </p:grpSpPr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1056" y="1284"/>
              <a:ext cx="1152" cy="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数据总线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缓冲器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83" name="AutoShape 8"/>
            <p:cNvSpPr>
              <a:spLocks noChangeArrowheads="1"/>
            </p:cNvSpPr>
            <p:nvPr/>
          </p:nvSpPr>
          <p:spPr bwMode="auto">
            <a:xfrm>
              <a:off x="624" y="1490"/>
              <a:ext cx="432" cy="192"/>
            </a:xfrm>
            <a:prstGeom prst="leftRightArrow">
              <a:avLst>
                <a:gd name="adj1" fmla="val 50000"/>
                <a:gd name="adj2" fmla="val 45000"/>
              </a:avLst>
            </a:prstGeom>
            <a:noFill/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104" y="1480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D0~D7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5" name="Group 10"/>
          <p:cNvGrpSpPr/>
          <p:nvPr/>
        </p:nvGrpSpPr>
        <p:grpSpPr bwMode="auto">
          <a:xfrm>
            <a:off x="4834880" y="2997472"/>
            <a:ext cx="2971800" cy="3073400"/>
            <a:chOff x="1920" y="1808"/>
            <a:chExt cx="1872" cy="1936"/>
          </a:xfrm>
        </p:grpSpPr>
        <p:sp>
          <p:nvSpPr>
            <p:cNvPr id="86" name="Line 11"/>
            <p:cNvSpPr>
              <a:spLocks noChangeShapeType="1"/>
            </p:cNvSpPr>
            <p:nvPr/>
          </p:nvSpPr>
          <p:spPr bwMode="auto">
            <a:xfrm flipV="1">
              <a:off x="2928" y="2000"/>
              <a:ext cx="0" cy="17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 flipV="1">
              <a:off x="1920" y="3744"/>
              <a:ext cx="177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 flipV="1">
              <a:off x="3696" y="3536"/>
              <a:ext cx="0" cy="1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>
              <a:off x="2928" y="2000"/>
              <a:ext cx="81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 flipV="1">
              <a:off x="3744" y="1808"/>
              <a:ext cx="0" cy="1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1" name="Line 16"/>
            <p:cNvSpPr>
              <a:spLocks noChangeShapeType="1"/>
            </p:cNvSpPr>
            <p:nvPr/>
          </p:nvSpPr>
          <p:spPr bwMode="auto">
            <a:xfrm>
              <a:off x="2928" y="3008"/>
              <a:ext cx="864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2" name="Line 17"/>
            <p:cNvSpPr>
              <a:spLocks noChangeShapeType="1"/>
            </p:cNvSpPr>
            <p:nvPr/>
          </p:nvSpPr>
          <p:spPr bwMode="auto">
            <a:xfrm flipV="1">
              <a:off x="3792" y="2720"/>
              <a:ext cx="0" cy="28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93" name="Group 18"/>
          <p:cNvGrpSpPr/>
          <p:nvPr/>
        </p:nvGrpSpPr>
        <p:grpSpPr bwMode="auto">
          <a:xfrm>
            <a:off x="5292080" y="2159272"/>
            <a:ext cx="1524000" cy="4510088"/>
            <a:chOff x="2208" y="1280"/>
            <a:chExt cx="960" cy="2841"/>
          </a:xfrm>
        </p:grpSpPr>
        <p:sp>
          <p:nvSpPr>
            <p:cNvPr id="94" name="Line 19"/>
            <p:cNvSpPr>
              <a:spLocks noChangeShapeType="1"/>
            </p:cNvSpPr>
            <p:nvPr/>
          </p:nvSpPr>
          <p:spPr bwMode="auto">
            <a:xfrm>
              <a:off x="2640" y="1280"/>
              <a:ext cx="0" cy="25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2736" y="1280"/>
              <a:ext cx="0" cy="260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6" name="AutoShape 21"/>
            <p:cNvSpPr>
              <a:spLocks noChangeArrowheads="1"/>
            </p:cNvSpPr>
            <p:nvPr/>
          </p:nvSpPr>
          <p:spPr bwMode="auto">
            <a:xfrm>
              <a:off x="2208" y="1581"/>
              <a:ext cx="432" cy="96"/>
            </a:xfrm>
            <a:prstGeom prst="leftRightArrow">
              <a:avLst>
                <a:gd name="adj1" fmla="val 50000"/>
                <a:gd name="adj2" fmla="val 90000"/>
              </a:avLst>
            </a:prstGeom>
            <a:noFill/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7" name="Text Box 22"/>
            <p:cNvSpPr txBox="1">
              <a:spLocks noChangeArrowheads="1"/>
            </p:cNvSpPr>
            <p:nvPr/>
          </p:nvSpPr>
          <p:spPr bwMode="auto">
            <a:xfrm>
              <a:off x="2304" y="3888"/>
              <a:ext cx="816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内部总线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98" name="AutoShape 23"/>
            <p:cNvSpPr>
              <a:spLocks noChangeArrowheads="1"/>
            </p:cNvSpPr>
            <p:nvPr/>
          </p:nvSpPr>
          <p:spPr bwMode="auto">
            <a:xfrm>
              <a:off x="2304" y="3344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noFill/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9" name="AutoShape 24"/>
            <p:cNvSpPr>
              <a:spLocks noChangeArrowheads="1"/>
            </p:cNvSpPr>
            <p:nvPr/>
          </p:nvSpPr>
          <p:spPr bwMode="auto">
            <a:xfrm>
              <a:off x="2784" y="3248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0" name="AutoShape 25"/>
            <p:cNvSpPr>
              <a:spLocks noChangeArrowheads="1"/>
            </p:cNvSpPr>
            <p:nvPr/>
          </p:nvSpPr>
          <p:spPr bwMode="auto">
            <a:xfrm>
              <a:off x="2736" y="2480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1" name="AutoShape 26"/>
            <p:cNvSpPr>
              <a:spLocks noChangeArrowheads="1"/>
            </p:cNvSpPr>
            <p:nvPr/>
          </p:nvSpPr>
          <p:spPr bwMode="auto">
            <a:xfrm>
              <a:off x="2736" y="1568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02" name="Group 27"/>
          <p:cNvGrpSpPr/>
          <p:nvPr/>
        </p:nvGrpSpPr>
        <p:grpSpPr bwMode="auto">
          <a:xfrm>
            <a:off x="6739880" y="2184672"/>
            <a:ext cx="3733800" cy="914400"/>
            <a:chOff x="3120" y="1296"/>
            <a:chExt cx="2352" cy="576"/>
          </a:xfrm>
        </p:grpSpPr>
        <p:sp>
          <p:nvSpPr>
            <p:cNvPr id="103" name="Text Box 28"/>
            <p:cNvSpPr txBox="1">
              <a:spLocks noChangeArrowheads="1"/>
            </p:cNvSpPr>
            <p:nvPr/>
          </p:nvSpPr>
          <p:spPr bwMode="auto">
            <a:xfrm>
              <a:off x="4800" y="129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CLK0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Rectangle 29"/>
            <p:cNvSpPr>
              <a:spLocks noChangeArrowheads="1"/>
            </p:cNvSpPr>
            <p:nvPr/>
          </p:nvSpPr>
          <p:spPr bwMode="auto">
            <a:xfrm>
              <a:off x="3120" y="1328"/>
              <a:ext cx="1200" cy="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计数器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0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4320" y="1376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med" len="lg"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4320" y="1584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med" len="lg"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7" name="Line 32"/>
            <p:cNvSpPr>
              <a:spLocks noChangeShapeType="1"/>
            </p:cNvSpPr>
            <p:nvPr/>
          </p:nvSpPr>
          <p:spPr bwMode="auto">
            <a:xfrm>
              <a:off x="4320" y="1760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8" name="Text Box 33"/>
            <p:cNvSpPr txBox="1">
              <a:spLocks noChangeArrowheads="1"/>
            </p:cNvSpPr>
            <p:nvPr/>
          </p:nvSpPr>
          <p:spPr bwMode="auto">
            <a:xfrm>
              <a:off x="4800" y="148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GATE0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Text Box 34"/>
            <p:cNvSpPr txBox="1">
              <a:spLocks noChangeArrowheads="1"/>
            </p:cNvSpPr>
            <p:nvPr/>
          </p:nvSpPr>
          <p:spPr bwMode="auto">
            <a:xfrm>
              <a:off x="4800" y="168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OUT0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0" name="Group 35"/>
          <p:cNvGrpSpPr/>
          <p:nvPr/>
        </p:nvGrpSpPr>
        <p:grpSpPr bwMode="auto">
          <a:xfrm>
            <a:off x="6739880" y="3556272"/>
            <a:ext cx="3733800" cy="914400"/>
            <a:chOff x="3120" y="2160"/>
            <a:chExt cx="2352" cy="576"/>
          </a:xfrm>
        </p:grpSpPr>
        <p:sp>
          <p:nvSpPr>
            <p:cNvPr id="111" name="Rectangle 36"/>
            <p:cNvSpPr>
              <a:spLocks noChangeArrowheads="1"/>
            </p:cNvSpPr>
            <p:nvPr/>
          </p:nvSpPr>
          <p:spPr bwMode="auto">
            <a:xfrm>
              <a:off x="3120" y="2192"/>
              <a:ext cx="1200" cy="5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计数器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2" name="Text Box 37"/>
            <p:cNvSpPr txBox="1">
              <a:spLocks noChangeArrowheads="1"/>
            </p:cNvSpPr>
            <p:nvPr/>
          </p:nvSpPr>
          <p:spPr bwMode="auto">
            <a:xfrm>
              <a:off x="4800" y="2160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CLK1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Text Box 38"/>
            <p:cNvSpPr txBox="1">
              <a:spLocks noChangeArrowheads="1"/>
            </p:cNvSpPr>
            <p:nvPr/>
          </p:nvSpPr>
          <p:spPr bwMode="auto">
            <a:xfrm>
              <a:off x="4800" y="2352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GATE1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Text Box 39"/>
            <p:cNvSpPr txBox="1">
              <a:spLocks noChangeArrowheads="1"/>
            </p:cNvSpPr>
            <p:nvPr/>
          </p:nvSpPr>
          <p:spPr bwMode="auto">
            <a:xfrm>
              <a:off x="4800" y="254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OUT1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>
              <a:off x="4320" y="2256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med" len="lg"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6" name="Line 41"/>
            <p:cNvSpPr>
              <a:spLocks noChangeShapeType="1"/>
            </p:cNvSpPr>
            <p:nvPr/>
          </p:nvSpPr>
          <p:spPr bwMode="auto">
            <a:xfrm>
              <a:off x="4320" y="2464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med" len="lg"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4320" y="2640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18" name="Group 43"/>
          <p:cNvGrpSpPr/>
          <p:nvPr/>
        </p:nvGrpSpPr>
        <p:grpSpPr bwMode="auto">
          <a:xfrm>
            <a:off x="6816080" y="4927872"/>
            <a:ext cx="3657600" cy="914400"/>
            <a:chOff x="3168" y="3024"/>
            <a:chExt cx="2304" cy="576"/>
          </a:xfrm>
        </p:grpSpPr>
        <p:sp>
          <p:nvSpPr>
            <p:cNvPr id="119" name="Rectangle 44"/>
            <p:cNvSpPr>
              <a:spLocks noChangeArrowheads="1"/>
            </p:cNvSpPr>
            <p:nvPr/>
          </p:nvSpPr>
          <p:spPr bwMode="auto">
            <a:xfrm>
              <a:off x="3168" y="3104"/>
              <a:ext cx="1200" cy="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计数器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0" name="Text Box 45"/>
            <p:cNvSpPr txBox="1">
              <a:spLocks noChangeArrowheads="1"/>
            </p:cNvSpPr>
            <p:nvPr/>
          </p:nvSpPr>
          <p:spPr bwMode="auto">
            <a:xfrm>
              <a:off x="4800" y="3024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CLK2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1" name="Text Box 46"/>
            <p:cNvSpPr txBox="1">
              <a:spLocks noChangeArrowheads="1"/>
            </p:cNvSpPr>
            <p:nvPr/>
          </p:nvSpPr>
          <p:spPr bwMode="auto">
            <a:xfrm>
              <a:off x="4800" y="3216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GATE2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" name="Text Box 47"/>
            <p:cNvSpPr txBox="1">
              <a:spLocks noChangeArrowheads="1"/>
            </p:cNvSpPr>
            <p:nvPr/>
          </p:nvSpPr>
          <p:spPr bwMode="auto">
            <a:xfrm>
              <a:off x="4800" y="3408"/>
              <a:ext cx="6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OUT2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3" name="Line 48"/>
            <p:cNvSpPr>
              <a:spLocks noChangeShapeType="1"/>
            </p:cNvSpPr>
            <p:nvPr/>
          </p:nvSpPr>
          <p:spPr bwMode="auto">
            <a:xfrm>
              <a:off x="4368" y="3168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med" len="lg"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24" name="Line 49"/>
            <p:cNvSpPr>
              <a:spLocks noChangeShapeType="1"/>
            </p:cNvSpPr>
            <p:nvPr/>
          </p:nvSpPr>
          <p:spPr bwMode="auto">
            <a:xfrm>
              <a:off x="4368" y="3376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 type="stealth" w="med" len="lg"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25" name="Line 50"/>
            <p:cNvSpPr>
              <a:spLocks noChangeShapeType="1"/>
            </p:cNvSpPr>
            <p:nvPr/>
          </p:nvSpPr>
          <p:spPr bwMode="auto">
            <a:xfrm>
              <a:off x="4368" y="3552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med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26" name="Group 51"/>
          <p:cNvGrpSpPr/>
          <p:nvPr/>
        </p:nvGrpSpPr>
        <p:grpSpPr bwMode="auto">
          <a:xfrm>
            <a:off x="2091680" y="3149872"/>
            <a:ext cx="3276600" cy="1905000"/>
            <a:chOff x="192" y="1904"/>
            <a:chExt cx="2064" cy="1200"/>
          </a:xfrm>
        </p:grpSpPr>
        <p:sp>
          <p:nvSpPr>
            <p:cNvPr id="127" name="Rectangle 52"/>
            <p:cNvSpPr>
              <a:spLocks noChangeArrowheads="1"/>
            </p:cNvSpPr>
            <p:nvPr/>
          </p:nvSpPr>
          <p:spPr bwMode="auto">
            <a:xfrm>
              <a:off x="1056" y="1952"/>
              <a:ext cx="1200" cy="8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读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/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写逻辑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8" name="Text Box 53"/>
            <p:cNvSpPr txBox="1">
              <a:spLocks noChangeArrowheads="1"/>
            </p:cNvSpPr>
            <p:nvPr/>
          </p:nvSpPr>
          <p:spPr bwMode="auto">
            <a:xfrm>
              <a:off x="288" y="1904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A0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9" name="Line 54"/>
            <p:cNvSpPr>
              <a:spLocks noChangeShapeType="1"/>
            </p:cNvSpPr>
            <p:nvPr/>
          </p:nvSpPr>
          <p:spPr bwMode="auto">
            <a:xfrm>
              <a:off x="672" y="2000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0" name="Text Box 55"/>
            <p:cNvSpPr txBox="1">
              <a:spLocks noChangeArrowheads="1"/>
            </p:cNvSpPr>
            <p:nvPr/>
          </p:nvSpPr>
          <p:spPr bwMode="auto">
            <a:xfrm>
              <a:off x="336" y="2048"/>
              <a:ext cx="2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A1</a:t>
              </a:r>
              <a:endPara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1" name="Line 56"/>
            <p:cNvSpPr>
              <a:spLocks noChangeShapeType="1"/>
            </p:cNvSpPr>
            <p:nvPr/>
          </p:nvSpPr>
          <p:spPr bwMode="auto">
            <a:xfrm>
              <a:off x="672" y="2144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2" name="Oval 57"/>
            <p:cNvSpPr>
              <a:spLocks noChangeArrowheads="1"/>
            </p:cNvSpPr>
            <p:nvPr/>
          </p:nvSpPr>
          <p:spPr bwMode="auto">
            <a:xfrm>
              <a:off x="1008" y="2528"/>
              <a:ext cx="48" cy="9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3" name="Oval 58"/>
            <p:cNvSpPr>
              <a:spLocks noChangeArrowheads="1"/>
            </p:cNvSpPr>
            <p:nvPr/>
          </p:nvSpPr>
          <p:spPr bwMode="auto">
            <a:xfrm>
              <a:off x="1008" y="2288"/>
              <a:ext cx="48" cy="96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4" name="Line 59"/>
            <p:cNvSpPr>
              <a:spLocks noChangeShapeType="1"/>
            </p:cNvSpPr>
            <p:nvPr/>
          </p:nvSpPr>
          <p:spPr bwMode="auto">
            <a:xfrm>
              <a:off x="672" y="2336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5" name="Line 60"/>
            <p:cNvSpPr>
              <a:spLocks noChangeShapeType="1"/>
            </p:cNvSpPr>
            <p:nvPr/>
          </p:nvSpPr>
          <p:spPr bwMode="auto">
            <a:xfrm>
              <a:off x="700" y="2576"/>
              <a:ext cx="3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6" name="Oval 61"/>
            <p:cNvSpPr>
              <a:spLocks noChangeArrowheads="1"/>
            </p:cNvSpPr>
            <p:nvPr/>
          </p:nvSpPr>
          <p:spPr bwMode="auto">
            <a:xfrm>
              <a:off x="1488" y="2768"/>
              <a:ext cx="48" cy="4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7" name="Line 62"/>
            <p:cNvSpPr>
              <a:spLocks noChangeShapeType="1"/>
            </p:cNvSpPr>
            <p:nvPr/>
          </p:nvSpPr>
          <p:spPr bwMode="auto">
            <a:xfrm>
              <a:off x="624" y="3008"/>
              <a:ext cx="91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8" name="Line 63"/>
            <p:cNvSpPr>
              <a:spLocks noChangeShapeType="1"/>
            </p:cNvSpPr>
            <p:nvPr/>
          </p:nvSpPr>
          <p:spPr bwMode="auto">
            <a:xfrm flipV="1">
              <a:off x="1536" y="2816"/>
              <a:ext cx="0" cy="1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stealth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grpSp>
          <p:nvGrpSpPr>
            <p:cNvPr id="139" name="Group 64"/>
            <p:cNvGrpSpPr/>
            <p:nvPr/>
          </p:nvGrpSpPr>
          <p:grpSpPr bwMode="auto">
            <a:xfrm>
              <a:off x="265" y="2480"/>
              <a:ext cx="480" cy="192"/>
              <a:chOff x="265" y="2480"/>
              <a:chExt cx="480" cy="192"/>
            </a:xfrm>
          </p:grpSpPr>
          <p:sp>
            <p:nvSpPr>
              <p:cNvPr id="146" name="Text Box 65"/>
              <p:cNvSpPr txBox="1">
                <a:spLocks noChangeArrowheads="1"/>
              </p:cNvSpPr>
              <p:nvPr/>
            </p:nvSpPr>
            <p:spPr bwMode="auto">
              <a:xfrm>
                <a:off x="265" y="2480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WR</a:t>
                </a: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7" name="Line 66"/>
              <p:cNvSpPr>
                <a:spLocks noChangeShapeType="1"/>
              </p:cNvSpPr>
              <p:nvPr/>
            </p:nvSpPr>
            <p:spPr bwMode="auto">
              <a:xfrm>
                <a:off x="340" y="249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140" name="Group 67"/>
            <p:cNvGrpSpPr/>
            <p:nvPr/>
          </p:nvGrpSpPr>
          <p:grpSpPr bwMode="auto">
            <a:xfrm>
              <a:off x="336" y="2240"/>
              <a:ext cx="336" cy="192"/>
              <a:chOff x="384" y="2240"/>
              <a:chExt cx="336" cy="192"/>
            </a:xfrm>
          </p:grpSpPr>
          <p:sp>
            <p:nvSpPr>
              <p:cNvPr id="144" name="Text Box 68"/>
              <p:cNvSpPr txBox="1">
                <a:spLocks noChangeArrowheads="1"/>
              </p:cNvSpPr>
              <p:nvPr/>
            </p:nvSpPr>
            <p:spPr bwMode="auto">
              <a:xfrm>
                <a:off x="384" y="224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RD</a:t>
                </a: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" name="Line 69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  <p:grpSp>
          <p:nvGrpSpPr>
            <p:cNvPr id="141" name="Group 70"/>
            <p:cNvGrpSpPr/>
            <p:nvPr/>
          </p:nvGrpSpPr>
          <p:grpSpPr bwMode="auto">
            <a:xfrm>
              <a:off x="192" y="2912"/>
              <a:ext cx="480" cy="192"/>
              <a:chOff x="192" y="2912"/>
              <a:chExt cx="480" cy="192"/>
            </a:xfrm>
          </p:grpSpPr>
          <p:sp>
            <p:nvSpPr>
              <p:cNvPr id="142" name="Text Box 71"/>
              <p:cNvSpPr txBox="1">
                <a:spLocks noChangeArrowheads="1"/>
              </p:cNvSpPr>
              <p:nvPr/>
            </p:nvSpPr>
            <p:spPr bwMode="auto">
              <a:xfrm>
                <a:off x="192" y="2912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algn="just">
                  <a:spcBef>
                    <a:spcPct val="20000"/>
                  </a:spcBef>
                  <a:buBlip>
                    <a:blip r:embed="rId1"/>
                  </a:buBlip>
                  <a:defRPr sz="32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1pPr>
                <a:lvl2pPr marL="742950" indent="-285750" algn="just">
                  <a:spcBef>
                    <a:spcPct val="20000"/>
                  </a:spcBef>
                  <a:buBlip>
                    <a:blip r:embed="rId2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143000" indent="-228600" algn="just">
                  <a:spcBef>
                    <a:spcPct val="20000"/>
                  </a:spcBef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600200" indent="-228600" algn="just">
                  <a:spcBef>
                    <a:spcPct val="20000"/>
                  </a:spcBef>
                  <a:buChar char="–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2057400" indent="-228600" algn="just"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CS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3" name="Line 72"/>
              <p:cNvSpPr>
                <a:spLocks noChangeShapeType="1"/>
              </p:cNvSpPr>
              <p:nvPr/>
            </p:nvSpPr>
            <p:spPr bwMode="auto">
              <a:xfrm>
                <a:off x="288" y="2928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p:grpSp>
      </p:grpSp>
      <p:grpSp>
        <p:nvGrpSpPr>
          <p:cNvPr id="148" name="Group 73"/>
          <p:cNvGrpSpPr/>
          <p:nvPr/>
        </p:nvGrpSpPr>
        <p:grpSpPr bwMode="auto">
          <a:xfrm>
            <a:off x="3463280" y="4521472"/>
            <a:ext cx="1981200" cy="1549400"/>
            <a:chOff x="1056" y="2768"/>
            <a:chExt cx="1248" cy="976"/>
          </a:xfrm>
        </p:grpSpPr>
        <p:sp>
          <p:nvSpPr>
            <p:cNvPr id="149" name="Rectangle 74"/>
            <p:cNvSpPr>
              <a:spLocks noChangeArrowheads="1"/>
            </p:cNvSpPr>
            <p:nvPr/>
          </p:nvSpPr>
          <p:spPr bwMode="auto">
            <a:xfrm>
              <a:off x="1056" y="3296"/>
              <a:ext cx="1248" cy="336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rgbClr val="000000"/>
              </a:solidFill>
              <a:miter lim="800000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控制字寄存器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1968" y="2768"/>
              <a:ext cx="0" cy="52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tailEnd type="none" w="lg" len="lg"/>
            </a:ln>
            <a:effectLst/>
          </p:spPr>
          <p:txBody>
            <a:bodyPr wrap="none" lIns="0" tIns="0" rIns="0" bIns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1" name="Line 76"/>
            <p:cNvSpPr>
              <a:spLocks noChangeShapeType="1"/>
            </p:cNvSpPr>
            <p:nvPr/>
          </p:nvSpPr>
          <p:spPr bwMode="auto">
            <a:xfrm>
              <a:off x="1920" y="3648"/>
              <a:ext cx="0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77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8270" y="1196752"/>
            <a:ext cx="10736361" cy="5078189"/>
          </a:xfrm>
        </p:spPr>
        <p:txBody>
          <a:bodyPr/>
          <a:lstStyle/>
          <a:p>
            <a:pPr marL="0" indent="0">
              <a:buNone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计数器初值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N1=500=1F4H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N2=20000=4E20H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，使用方式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，二进制计数，则通道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的初始化程序如下：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048271" y="2158578"/>
            <a:ext cx="11312425" cy="4679950"/>
            <a:chOff x="448" y="940"/>
            <a:chExt cx="5085" cy="310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48" y="940"/>
              <a:ext cx="1507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323H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55" y="940"/>
              <a:ext cx="3578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48" y="1343"/>
              <a:ext cx="1507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74H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955" y="1343"/>
              <a:ext cx="3578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01110100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，写入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位初值，方式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GB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，二进制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48" y="1717"/>
              <a:ext cx="1507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55" y="1717"/>
              <a:ext cx="3578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；写入通道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方式字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8" y="2091"/>
              <a:ext cx="1507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321H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55" y="2091"/>
              <a:ext cx="3578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48" y="2494"/>
              <a:ext cx="1507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AL,  0F4H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955" y="2494"/>
              <a:ext cx="3578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8" y="2897"/>
              <a:ext cx="1507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55" y="2897"/>
              <a:ext cx="3578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；写入初值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500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的低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位入通道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8" y="3271"/>
              <a:ext cx="1507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01H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955" y="3271"/>
              <a:ext cx="3578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48" y="3674"/>
              <a:ext cx="1507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55" y="3674"/>
              <a:ext cx="3578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；写入初值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500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的高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位入通道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1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271464" y="1340991"/>
            <a:ext cx="10920536" cy="4933950"/>
            <a:chOff x="288" y="248"/>
            <a:chExt cx="5085" cy="310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88" y="248"/>
              <a:ext cx="1507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323H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795" y="248"/>
              <a:ext cx="3578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8" y="651"/>
              <a:ext cx="1507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0B4H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795" y="651"/>
              <a:ext cx="3578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10110100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，写入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16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位初值，方式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GB" sz="24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，二进制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88" y="1025"/>
              <a:ext cx="1507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795" y="1025"/>
              <a:ext cx="3578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；写入通道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方式字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88" y="1399"/>
              <a:ext cx="1507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322H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95" y="1399"/>
              <a:ext cx="3578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88" y="1802"/>
              <a:ext cx="1507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 20H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795" y="1802"/>
              <a:ext cx="3578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8" y="2205"/>
              <a:ext cx="1507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795" y="2205"/>
              <a:ext cx="3578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；写入通道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初值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4E20H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的低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位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288" y="2579"/>
              <a:ext cx="1507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MOV AL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4EH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795" y="2579"/>
              <a:ext cx="3578" cy="4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 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88" y="2982"/>
              <a:ext cx="1507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OUT DX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，</a:t>
              </a:r>
              <a:r>
                <a:rPr lang="en-GB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AL</a:t>
              </a: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795" y="2982"/>
              <a:ext cx="3578" cy="3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；写入通道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初值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4E20H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的高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GB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位</a:t>
              </a:r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1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/>
          <p:nvPr/>
        </p:nvGrpSpPr>
        <p:grpSpPr bwMode="auto">
          <a:xfrm>
            <a:off x="911424" y="1772816"/>
            <a:ext cx="10297144" cy="4733714"/>
            <a:chOff x="321" y="702"/>
            <a:chExt cx="5022" cy="163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58" y="1025"/>
              <a:ext cx="4685" cy="1316"/>
            </a:xfrm>
            <a:prstGeom prst="flowChartPunchedCard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prstDash val="sysDot"/>
              <a:miter lim="800000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21" y="702"/>
              <a:ext cx="1398" cy="746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</a:rPr>
                <a:t>4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5542" y="3463379"/>
            <a:ext cx="8863910" cy="49341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某产品的包装流水线中，一个包装箱能装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罐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饮料。装箱时希望流水线上每通过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罐饮料，流水线要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停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秒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以等待包装箱封口，然后继续通过下一箱的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罐。流水线就是这样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周而复始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的运作。试利用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一片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lang="zh-CN" altLang="en-US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完成流水线控制中的定时和计数功能。假设</a:t>
            </a:r>
            <a:r>
              <a:rPr lang="en-US" altLang="zh-CN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lang="zh-CN" altLang="en-US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端口地址</a:t>
            </a:r>
            <a:r>
              <a:rPr lang="zh-CN" altLang="en-US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304H~307H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，采用的时钟频率</a:t>
            </a:r>
            <a:r>
              <a:rPr lang="zh-CN" altLang="en-US" sz="2400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100Hz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74310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 8254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的流水线控制应用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274310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6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4.8254</a:t>
            </a:r>
            <a:r>
              <a:rPr lang="zh-CN" altLang="en-US" sz="36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的流水线控制应用</a:t>
            </a:r>
            <a:endParaRPr lang="en-US" altLang="zh-CN" sz="36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1" y="2132856"/>
            <a:ext cx="11208201" cy="42948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6021288"/>
            <a:ext cx="1152128" cy="34093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67808" y="5013176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暂停计数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09693" y="5836622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98531" y="5977627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黑体" panose="02010609060101010101" pitchFamily="2" charset="-122"/>
                <a:ea typeface="黑体" panose="02010609060101010101" pitchFamily="2" charset="-122"/>
              </a:rPr>
              <a:t>暂停计数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8736" y="1115690"/>
            <a:ext cx="11277904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思路：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作为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，用于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个罐的计数；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作为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，定时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。当计数通道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脚出现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的跳变的时候，将启动计数通道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开始定时，而计数通道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定时阶段将控制计数通道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停止计数，只有其定时结束并停止定时阶段才可再次启动计数通道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开始计数。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76120" y="3645024"/>
            <a:ext cx="4536504" cy="180022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90500" indent="-1905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工作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方式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计数初值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24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190500" indent="-1905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通道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工作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方式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初值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500=1F4H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408" y="2860591"/>
            <a:ext cx="6201519" cy="3865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9416" y="1191989"/>
            <a:ext cx="4608512" cy="420115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初始化程序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1800"/>
              </a:spcAft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计数通道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初始化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MOV           DX,    307H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MOV		AL,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00010101B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DX,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AL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MOV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DX,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304H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MOV           AL,    24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DX,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AL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07968" y="2076492"/>
            <a:ext cx="6096000" cy="420115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1800"/>
              </a:spcAft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计数通道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初始化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MOV           DX,    307H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MOV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	AL,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01110011B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DX,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AL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MOV		AX,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500</a:t>
            </a:r>
            <a:endParaRPr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MOV           DX,   305H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DX,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AL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MOV		AL,	AH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OUT		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DX,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	AL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/>
          <p:nvPr/>
        </p:nvGrpSpPr>
        <p:grpSpPr bwMode="auto">
          <a:xfrm>
            <a:off x="767408" y="1628800"/>
            <a:ext cx="10297144" cy="4733714"/>
            <a:chOff x="321" y="702"/>
            <a:chExt cx="5022" cy="163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58" y="1025"/>
              <a:ext cx="4685" cy="1316"/>
            </a:xfrm>
            <a:prstGeom prst="flowChartPunchedCard">
              <a:avLst/>
            </a:prstGeom>
            <a:solidFill>
              <a:srgbClr val="BBE0E3"/>
            </a:solidFill>
            <a:ln w="28575">
              <a:solidFill>
                <a:srgbClr val="000000"/>
              </a:solidFill>
              <a:prstDash val="sysDot"/>
              <a:miter lim="800000"/>
            </a:ln>
          </p:spPr>
          <p:txBody>
            <a:bodyPr wrap="none" anchor="ctr"/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21" y="702"/>
              <a:ext cx="1398" cy="746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9999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2" charset="-122"/>
                </a:rPr>
                <a:t>5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0973" y="3573016"/>
            <a:ext cx="9145016" cy="49341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现有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一个高精密晶体振荡电路，输出信号是脉冲波，频率为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1MHz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。要求利用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一个秒信号发生器，其输出接一发光二极管，以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0.5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秒点亮，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0.5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秒熄灭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的方式闪烁指示。设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通道地址为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80H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86H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（偶地址）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95400" y="1135951"/>
            <a:ext cx="9066212" cy="792162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36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 </a:t>
            </a:r>
            <a:r>
              <a:rPr lang="en-US" altLang="zh-CN" sz="36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8254</a:t>
            </a:r>
            <a:r>
              <a:rPr lang="zh-CN" altLang="en-US" sz="36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作为分频器</a:t>
            </a:r>
            <a:endParaRPr lang="en-US" altLang="zh-CN" sz="36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260574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11424" y="1196752"/>
            <a:ext cx="10441160" cy="47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分析：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、时间常数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计算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60045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  这个例子要求用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8254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作一个分频电路，而且其输出应该是方波，否则发光二极管不可能等间隔闪烁指示。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频率为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1MHz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信号的周期为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微妙，而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1Hz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信号的周期为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秒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，所以分频系数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可按下式进行计算：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87688" y="4859252"/>
          <a:ext cx="5798527" cy="1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3" imgW="2146300" imgH="419100" progId="Equation.DSMT4">
                  <p:embed/>
                </p:oleObj>
              </mc:Choice>
              <mc:Fallback>
                <p:oleObj name="Equation" r:id="rId3" imgW="21463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859252"/>
                        <a:ext cx="5798527" cy="113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95400" y="1268760"/>
            <a:ext cx="10585176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          </a:t>
            </a:r>
            <a:r>
              <a:rPr kumimoji="0" lang="zh-CN" altLang="en-US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由于</a:t>
            </a:r>
            <a:r>
              <a:rPr kumimoji="0" lang="en-US" altLang="zh-CN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8254</a:t>
            </a:r>
            <a:r>
              <a:rPr kumimoji="0" lang="zh-CN" altLang="en-US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一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个通道最大的计数值是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65536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，所以对于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N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＝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1000000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这样的大数，一个通道是不可能完成上述分频要求的。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由于 </a:t>
            </a:r>
            <a:endParaRPr kumimoji="0" lang="zh-CN" altLang="en-US" b="1" i="0" u="none" strike="noStrike" kern="120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黑体" panose="0201060906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黑体" panose="0201060906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  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即取两个计数器，采用级联方式。</a:t>
            </a:r>
            <a:endParaRPr kumimoji="0" lang="zh-CN" altLang="en-US" b="1" i="0" u="none" strike="noStrike" kern="120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ea typeface="黑体" panose="02010609060101010101" pitchFamily="2" charset="-122"/>
              <a:cs typeface="+mn-cs"/>
            </a:endParaRPr>
          </a:p>
          <a:p>
            <a:pPr marL="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anose="02010609060101010101" pitchFamily="2" charset="-122"/>
                <a:cs typeface="+mn-cs"/>
              </a:rPr>
              <a:t>、电路</a:t>
            </a:r>
            <a:endParaRPr kumimoji="0" lang="zh-CN" altLang="en-US" sz="2800" b="1" i="0" u="none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17144" y="3890293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143672" y="2924944"/>
          <a:ext cx="5989280" cy="59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3" imgW="2286000" imgH="228600" progId="Equation.DSMT4">
                  <p:embed/>
                </p:oleObj>
              </mc:Choice>
              <mc:Fallback>
                <p:oleObj name="Equation" r:id="rId3" imgW="2286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924944"/>
                        <a:ext cx="5989280" cy="598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67608" y="4509120"/>
            <a:ext cx="7536011" cy="2376412"/>
            <a:chOff x="2567608" y="4316419"/>
            <a:chExt cx="7536011" cy="2376412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2567608" y="4316419"/>
            <a:ext cx="7536011" cy="237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3" name="" r:id="rId5" imgW="3281045" imgH="1026795" progId="Visio.Drawing.6">
                    <p:embed/>
                  </p:oleObj>
                </mc:Choice>
                <mc:Fallback>
                  <p:oleObj name="" r:id="rId5" imgW="3281045" imgH="1026795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608" y="4316419"/>
                          <a:ext cx="7536011" cy="237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47728" y="4381201"/>
              <a:ext cx="86409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8254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528048" y="4381200"/>
              <a:ext cx="864096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Blip>
                  <a:blip r:embed="rId1"/>
                </a:buBlip>
                <a:defRPr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Blip>
                  <a:blip r:embed="rId2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</a:rPr>
                <a:t>8254</a:t>
              </a: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9416" y="1340768"/>
            <a:ext cx="10729192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、工作方式选择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由于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通道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要输出方波信号推动发光二极管，所以通道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应选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工作方式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。对于通道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，只要能起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分频作用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就行，对输出波形不做要求，所以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都可以选用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。这样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对于通道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，我们取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工作方式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BCD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计数；对于通道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，我们取工作方式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，二进制计数（当然也可选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BCD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计数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）。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340768"/>
            <a:ext cx="11017224" cy="4934173"/>
          </a:xfrm>
        </p:spPr>
        <p:txBody>
          <a:bodyPr>
            <a:normAutofit fontScale="92500" lnSpcReduction="10000"/>
          </a:bodyPr>
          <a:lstStyle/>
          <a:p>
            <a:pPr marL="342900" indent="-342900" algn="just" eaLnBrk="1" hangingPunct="1">
              <a:spcBef>
                <a:spcPct val="20000"/>
              </a:spcBef>
              <a:buClr>
                <a:srgbClr val="000000"/>
              </a:buClr>
              <a:buSzPct val="80000"/>
              <a:buBlip>
                <a:blip r:embed="rId1"/>
              </a:buBlip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的接口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algn="just" eaLnBrk="1" hangingPunct="1">
              <a:lnSpc>
                <a:spcPct val="13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位数据线：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D0 ~ D7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3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寻址控制线：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A0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CS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3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读写控制线</a:t>
            </a: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WR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20000"/>
              </a:spcBef>
              <a:buClr>
                <a:srgbClr val="000000"/>
              </a:buClr>
              <a:buSzPct val="80000"/>
              <a:buBlip>
                <a:blip r:embed="rId1"/>
              </a:buBlip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8254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与外设的接口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just" eaLnBrk="1" hangingPunct="1">
              <a:spcBef>
                <a:spcPct val="20000"/>
              </a:spcBef>
              <a:buClr>
                <a:srgbClr val="000000"/>
              </a:buClr>
              <a:buNone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注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三个独立的计数器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定时器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42950" lvl="1" indent="-285750" algn="just" eaLnBrk="1" hangingPunct="1">
              <a:lnSpc>
                <a:spcPct val="13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时钟输入：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CLK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3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输入门控：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GATE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30000"/>
              </a:lnSpc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波形输出：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OUT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40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231904" y="249289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791744" y="3068960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55840" y="3068960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62792" y="1196752"/>
            <a:ext cx="10429752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、程序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MOV   AL,   00100101b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；通道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控制字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lang="en-US" altLang="zh-CN" sz="2400" dirty="0" smtClean="0">
                <a:solidFill>
                  <a:schemeClr val="tx1"/>
                </a:solidFill>
                <a:ea typeface="黑体" panose="02010609060101010101" pitchFamily="2" charset="-122"/>
              </a:rPr>
              <a:t>OUT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86H,  AL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MOV   AL,   10H   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；通道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存入初始计数值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1000H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，只存高位即可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OUT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80H,  AL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MOV   AL,    01110110b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；通道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控制字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OUT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86H,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AL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MOV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AL,    0E8H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通道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初始计数值，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03E8H=1000BCD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OUT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82H,  AL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MOV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AL,   03H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a typeface="黑体" panose="02010609060101010101" pitchFamily="2" charset="-122"/>
              </a:rPr>
              <a:t>OUT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82H,  AL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551384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5.4 8254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应用举例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75920" y="3140968"/>
            <a:ext cx="2022475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just">
              <a:spcBef>
                <a:spcPct val="20000"/>
              </a:spcBef>
              <a:buBlip>
                <a:blip r:embed="rId1"/>
              </a:buBlip>
              <a:defRPr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 algn="just">
              <a:spcBef>
                <a:spcPct val="20000"/>
              </a:spcBef>
              <a:buBlip>
                <a:blip r:embed="rId2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342900" marR="0" lvl="0" indent="-3429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结  束</a:t>
            </a:r>
            <a:endParaRPr kumimoji="0" lang="en-US" altLang="zh-CN" sz="5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6fd5a85-dd53-4756-8c68-7b13f95484d1"/>
  <p:tag name="COMMONDATA" val="eyJoZGlkIjoiOTQxYmYwYWIyNTlkNjhkMDVjNDhjZDU0NDI1YWJiOWMifQ=="/>
  <p:tag name="commondata" val="eyJoZGlkIjoiMzQ1Mzc5ZWNhMjM0OTM0ZjA5OGM2YTU5YTZhYjgwNjc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13183</Words>
  <Application>WPS 演示</Application>
  <PresentationFormat>宽屏</PresentationFormat>
  <Paragraphs>1390</Paragraphs>
  <Slides>91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91</vt:i4>
      </vt:variant>
    </vt:vector>
  </HeadingPairs>
  <TitlesOfParts>
    <vt:vector size="109" baseType="lpstr">
      <vt:lpstr>Arial</vt:lpstr>
      <vt:lpstr>宋体</vt:lpstr>
      <vt:lpstr>Wingdings</vt:lpstr>
      <vt:lpstr>黑体</vt:lpstr>
      <vt:lpstr>Times New Roman</vt:lpstr>
      <vt:lpstr>微软雅黑</vt:lpstr>
      <vt:lpstr>楷体_GB2312</vt:lpstr>
      <vt:lpstr>新宋体</vt:lpstr>
      <vt:lpstr>等线</vt:lpstr>
      <vt:lpstr>Arial Unicode MS</vt:lpstr>
      <vt:lpstr>等线 Light</vt:lpstr>
      <vt:lpstr>仿宋_GB2312</vt:lpstr>
      <vt:lpstr>仿宋</vt:lpstr>
      <vt:lpstr>自定义设计方案</vt:lpstr>
      <vt:lpstr>Word.Picture.8</vt:lpstr>
      <vt:lpstr>Equation.DSMT4</vt:lpstr>
      <vt:lpstr>Equation.DSMT4</vt:lpstr>
      <vt:lpstr>Visio.Drawing.6</vt:lpstr>
      <vt:lpstr>第 5 章  定时/计数技术</vt:lpstr>
      <vt:lpstr>第5章 定时/计数技术</vt:lpstr>
      <vt:lpstr>5.1 概述</vt:lpstr>
      <vt:lpstr>PowerPoint 演示文稿</vt:lpstr>
      <vt:lpstr>PowerPoint 演示文稿</vt:lpstr>
      <vt:lpstr>8254芯片基本功能</vt:lpstr>
      <vt:lpstr>8254芯片引脚</vt:lpstr>
      <vt:lpstr>8254芯片内部结构</vt:lpstr>
      <vt:lpstr>PowerPoint 演示文稿</vt:lpstr>
      <vt:lpstr>8254芯片寄存器选择表</vt:lpstr>
      <vt:lpstr>内部的各计数器的结构</vt:lpstr>
      <vt:lpstr>初始化编程的原则：</vt:lpstr>
      <vt:lpstr>5.2  8254的控制字</vt:lpstr>
      <vt:lpstr>PowerPoint 演示文稿</vt:lpstr>
      <vt:lpstr>例</vt:lpstr>
      <vt:lpstr>例</vt:lpstr>
      <vt:lpstr>例</vt:lpstr>
      <vt:lpstr>PowerPoint 演示文稿</vt:lpstr>
      <vt:lpstr>PowerPoint 演示文稿</vt:lpstr>
      <vt:lpstr>如何读出当前计数值</vt:lpstr>
      <vt:lpstr>5.2  8254的控制字</vt:lpstr>
      <vt:lpstr>1）8254锁存-以读取通道0计数器为例</vt:lpstr>
      <vt:lpstr>PowerPoint 演示文稿</vt:lpstr>
      <vt:lpstr>PowerPoint 演示文稿</vt:lpstr>
      <vt:lpstr>2）8254读回命令</vt:lpstr>
      <vt:lpstr>5.3   工作方式与功能 </vt:lpstr>
      <vt:lpstr>8254各工作方式的启动</vt:lpstr>
      <vt:lpstr>8254各工作方式的停止</vt:lpstr>
      <vt:lpstr>8254各工作方式的共同点</vt:lpstr>
      <vt:lpstr>8254各工作方式的共同点</vt:lpstr>
      <vt:lpstr>一、方式0—计数结束产生正跳变信号</vt:lpstr>
      <vt:lpstr>PowerPoint 演示文稿</vt:lpstr>
      <vt:lpstr>PowerPoint 演示文稿</vt:lpstr>
      <vt:lpstr>PowerPoint 演示文稿</vt:lpstr>
      <vt:lpstr>方式0初始化</vt:lpstr>
      <vt:lpstr>二、方式1—可重触发的单稳触发器</vt:lpstr>
      <vt:lpstr>二、方式1——可重复触发的单脉冲触发器 </vt:lpstr>
      <vt:lpstr>PowerPoint 演示文稿</vt:lpstr>
      <vt:lpstr>PowerPoint 演示文稿</vt:lpstr>
      <vt:lpstr>PowerPoint 演示文稿</vt:lpstr>
      <vt:lpstr>方式1初始化</vt:lpstr>
      <vt:lpstr>方式2—分频器</vt:lpstr>
      <vt:lpstr>三、方式2——分频器（能自动装入计数初值）</vt:lpstr>
      <vt:lpstr>PowerPoint 演示文稿</vt:lpstr>
      <vt:lpstr>方式2初始化</vt:lpstr>
      <vt:lpstr>四、方式3—方波发生器</vt:lpstr>
      <vt:lpstr>四、方式3——方波发生器</vt:lpstr>
      <vt:lpstr>PowerPoint 演示文稿</vt:lpstr>
      <vt:lpstr>方式3初始化</vt:lpstr>
      <vt:lpstr>五、方式4—软触发的选通发生器</vt:lpstr>
      <vt:lpstr>五、方式4——软件触发的选通信号发生器</vt:lpstr>
      <vt:lpstr>PowerPoint 演示文稿</vt:lpstr>
      <vt:lpstr>PowerPoint 演示文稿</vt:lpstr>
      <vt:lpstr>方式4初始化</vt:lpstr>
      <vt:lpstr>六、方式5—硬触发的选通发生器</vt:lpstr>
      <vt:lpstr>六、方式5——硬件触发的选通信号发生器</vt:lpstr>
      <vt:lpstr>PowerPoint 演示文稿</vt:lpstr>
      <vt:lpstr>PowerPoint 演示文稿</vt:lpstr>
      <vt:lpstr>PowerPoint 演示文稿</vt:lpstr>
      <vt:lpstr>方式5初始化</vt:lpstr>
      <vt:lpstr>PowerPoint 演示文稿</vt:lpstr>
      <vt:lpstr>方式 0 与方式 4 的比较（软件控制）</vt:lpstr>
      <vt:lpstr>方式 1 与方式 5 的比较（硬件触发） </vt:lpstr>
      <vt:lpstr>方式 2 与方式 3 的比较（波形输出） </vt:lpstr>
      <vt:lpstr>8254工作方式小结</vt:lpstr>
      <vt:lpstr>5.4 8254应用举例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8254计数功能的应用</vt:lpstr>
      <vt:lpstr>PowerPoint 演示文稿</vt:lpstr>
      <vt:lpstr>PowerPoint 演示文稿</vt:lpstr>
      <vt:lpstr>3. 8254计数通道的级联应用</vt:lpstr>
      <vt:lpstr>PowerPoint 演示文稿</vt:lpstr>
      <vt:lpstr>PowerPoint 演示文稿</vt:lpstr>
      <vt:lpstr>PowerPoint 演示文稿</vt:lpstr>
      <vt:lpstr>4. 8254的流水线控制应用</vt:lpstr>
      <vt:lpstr>4.8254的流水线控制应用</vt:lpstr>
      <vt:lpstr>PowerPoint 演示文稿</vt:lpstr>
      <vt:lpstr>PowerPoint 演示文稿</vt:lpstr>
      <vt:lpstr>5. 8254作为分频器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920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920</dc:creator>
  <cp:lastModifiedBy>zhmmx</cp:lastModifiedBy>
  <cp:revision>202</cp:revision>
  <cp:lastPrinted>2023-03-31T08:21:00Z</cp:lastPrinted>
  <dcterms:created xsi:type="dcterms:W3CDTF">2016-10-01T05:27:00Z</dcterms:created>
  <dcterms:modified xsi:type="dcterms:W3CDTF">2024-03-27T23:24:18Z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ICV">
    <vt:lpwstr>37CA59ADA50740BA9CF4282B0E64AB3F</vt:lpwstr>
  </property>
  <property fmtid="{D5CDD505-2E9C-101B-9397-08002B2CF9AE}" pid="4" name="KSOProductBuildVer">
    <vt:lpwstr>2052-12.1.0.16417</vt:lpwstr>
  </property>
</Properties>
</file>